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334" r:id="rId2"/>
    <p:sldId id="324" r:id="rId3"/>
    <p:sldId id="263" r:id="rId4"/>
    <p:sldId id="260" r:id="rId5"/>
    <p:sldId id="326" r:id="rId6"/>
    <p:sldId id="305" r:id="rId7"/>
    <p:sldId id="325" r:id="rId8"/>
    <p:sldId id="335" r:id="rId9"/>
    <p:sldId id="258" r:id="rId10"/>
    <p:sldId id="259" r:id="rId11"/>
    <p:sldId id="317" r:id="rId12"/>
    <p:sldId id="327" r:id="rId13"/>
    <p:sldId id="316" r:id="rId14"/>
    <p:sldId id="330" r:id="rId15"/>
    <p:sldId id="301" r:id="rId16"/>
    <p:sldId id="266" r:id="rId17"/>
    <p:sldId id="302" r:id="rId18"/>
    <p:sldId id="303" r:id="rId19"/>
    <p:sldId id="336" r:id="rId20"/>
    <p:sldId id="333" r:id="rId21"/>
    <p:sldId id="337" r:id="rId22"/>
    <p:sldId id="338" r:id="rId23"/>
    <p:sldId id="339" r:id="rId24"/>
    <p:sldId id="278" r:id="rId25"/>
    <p:sldId id="279" r:id="rId26"/>
    <p:sldId id="281" r:id="rId27"/>
    <p:sldId id="280" r:id="rId28"/>
    <p:sldId id="340" r:id="rId29"/>
    <p:sldId id="283" r:id="rId30"/>
    <p:sldId id="295" r:id="rId31"/>
    <p:sldId id="300" r:id="rId32"/>
    <p:sldId id="314" r:id="rId33"/>
    <p:sldId id="307" r:id="rId34"/>
    <p:sldId id="312" r:id="rId35"/>
    <p:sldId id="286" r:id="rId36"/>
    <p:sldId id="341" r:id="rId37"/>
    <p:sldId id="296" r:id="rId38"/>
    <p:sldId id="285" r:id="rId39"/>
    <p:sldId id="288" r:id="rId40"/>
    <p:sldId id="294" r:id="rId41"/>
    <p:sldId id="315" r:id="rId42"/>
    <p:sldId id="290" r:id="rId43"/>
  </p:sldIdLst>
  <p:sldSz cx="9144000" cy="6858000" type="screen4x3"/>
  <p:notesSz cx="6864350" cy="999648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41" autoAdjust="0"/>
    <p:restoredTop sz="94660"/>
  </p:normalViewPr>
  <p:slideViewPr>
    <p:cSldViewPr>
      <p:cViewPr>
        <p:scale>
          <a:sx n="76" d="100"/>
          <a:sy n="76" d="100"/>
        </p:scale>
        <p:origin x="-948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52366348-06B8-4BBD-9A1D-6326EA252B75}" type="datetimeFigureOut">
              <a:rPr lang="sl-SI" smtClean="0"/>
              <a:t>30.1.2015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B5DBFF74-1B4E-4BC0-9729-0BF0A8A696E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7712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D7E876C4-F501-4494-BD82-0B540515F622}" type="datetimeFigureOut">
              <a:rPr lang="sl-SI" smtClean="0"/>
              <a:t>30.1.2015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41" tIns="48171" rIns="96341" bIns="48171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5C4DA2DF-2646-40A5-8794-A8E1ED16DE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410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F814-7707-424A-9F0E-662662D84636}" type="datetimeFigureOut">
              <a:rPr lang="sl-SI" smtClean="0"/>
              <a:t>30.1.2015</a:t>
            </a:fld>
            <a:endParaRPr lang="sl-SI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6E22-5001-4946-B5C2-15FBE9E38ADF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F814-7707-424A-9F0E-662662D84636}" type="datetimeFigureOut">
              <a:rPr lang="sl-SI" smtClean="0"/>
              <a:t>30.1.2015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6E22-5001-4946-B5C2-15FBE9E38AD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F814-7707-424A-9F0E-662662D84636}" type="datetimeFigureOut">
              <a:rPr lang="sl-SI" smtClean="0"/>
              <a:t>30.1.2015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6E22-5001-4946-B5C2-15FBE9E38AD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F814-7707-424A-9F0E-662662D84636}" type="datetimeFigureOut">
              <a:rPr lang="sl-SI" smtClean="0"/>
              <a:t>30.1.2015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6E22-5001-4946-B5C2-15FBE9E38AD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F814-7707-424A-9F0E-662662D84636}" type="datetimeFigureOut">
              <a:rPr lang="sl-SI" smtClean="0"/>
              <a:t>30.1.2015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6E22-5001-4946-B5C2-15FBE9E38ADF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F814-7707-424A-9F0E-662662D84636}" type="datetimeFigureOut">
              <a:rPr lang="sl-SI" smtClean="0"/>
              <a:t>30.1.2015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6E22-5001-4946-B5C2-15FBE9E38AD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F814-7707-424A-9F0E-662662D84636}" type="datetimeFigureOut">
              <a:rPr lang="sl-SI" smtClean="0"/>
              <a:t>30.1.2015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6E22-5001-4946-B5C2-15FBE9E38AD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F814-7707-424A-9F0E-662662D84636}" type="datetimeFigureOut">
              <a:rPr lang="sl-SI" smtClean="0"/>
              <a:t>30.1.2015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6E22-5001-4946-B5C2-15FBE9E38AD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F814-7707-424A-9F0E-662662D84636}" type="datetimeFigureOut">
              <a:rPr lang="sl-SI" smtClean="0"/>
              <a:t>30.1.2015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6E22-5001-4946-B5C2-15FBE9E38AD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F814-7707-424A-9F0E-662662D84636}" type="datetimeFigureOut">
              <a:rPr lang="sl-SI" smtClean="0"/>
              <a:t>30.1.2015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6E22-5001-4946-B5C2-15FBE9E38AD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dreži in zaokroži en kot pravokotnika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 trikotni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F814-7707-424A-9F0E-662662D84636}" type="datetimeFigureOut">
              <a:rPr lang="sl-SI" smtClean="0"/>
              <a:t>30.1.2015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EEB6E22-5001-4946-B5C2-15FBE9E38ADF}" type="slidenum">
              <a:rPr lang="sl-SI" smtClean="0"/>
              <a:t>‹#›</a:t>
            </a:fld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10" name="Prostoro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o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D5F814-7707-424A-9F0E-662662D84636}" type="datetimeFigureOut">
              <a:rPr lang="sl-SI" smtClean="0"/>
              <a:t>30.1.2015</a:t>
            </a:fld>
            <a:endParaRPr lang="sl-SI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EB6E22-5001-4946-B5C2-15FBE9E38ADF}" type="slidenum">
              <a:rPr lang="sl-SI" smtClean="0"/>
              <a:t>‹#›</a:t>
            </a:fld>
            <a:endParaRPr lang="sl-SI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o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o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84752"/>
          </a:xfr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sl-SI" sz="56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Klasificiranje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399656"/>
          </a:xfrm>
        </p:spPr>
        <p:txBody>
          <a:bodyPr/>
          <a:lstStyle/>
          <a:p>
            <a:pPr marL="0" indent="0" algn="ctr">
              <a:buNone/>
            </a:pPr>
            <a:r>
              <a:rPr lang="sl-SI" sz="48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Vesna Dedič</a:t>
            </a:r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sz="48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Logos.si</a:t>
            </a:r>
          </a:p>
          <a:p>
            <a:pPr marL="0" indent="0" algn="ctr">
              <a:buNone/>
            </a:pPr>
            <a:r>
              <a:rPr lang="sl-SI" dirty="0" smtClean="0"/>
              <a:t>04 20 13 420</a:t>
            </a:r>
          </a:p>
          <a:p>
            <a:pPr marL="0" indent="0" algn="ctr">
              <a:buNone/>
            </a:pPr>
            <a:r>
              <a:rPr lang="sl-SI" dirty="0" smtClean="0"/>
              <a:t>Vesna.dedic@logos.si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52246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8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Klasifikacijski </a:t>
            </a:r>
            <a:r>
              <a:rPr lang="sl-SI" sz="4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načrt - razredi</a:t>
            </a:r>
            <a:endParaRPr lang="sl-SI" sz="4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l-SI" sz="3000" dirty="0" smtClean="0"/>
              <a:t>5. Zunanje zadeve</a:t>
            </a:r>
          </a:p>
          <a:p>
            <a:pPr>
              <a:buNone/>
            </a:pPr>
            <a:r>
              <a:rPr lang="sl-SI" sz="3000" dirty="0" smtClean="0"/>
              <a:t>6. Vzgoja in izobraževanje, kultura, šport in znanost</a:t>
            </a:r>
          </a:p>
          <a:p>
            <a:pPr>
              <a:buNone/>
            </a:pPr>
            <a:r>
              <a:rPr lang="sl-SI" sz="3000" dirty="0" smtClean="0"/>
              <a:t>7. Pravosodje</a:t>
            </a:r>
          </a:p>
          <a:p>
            <a:pPr>
              <a:buNone/>
            </a:pPr>
            <a:r>
              <a:rPr lang="sl-SI" sz="3000" dirty="0" smtClean="0"/>
              <a:t>8. Obramba ter zaščita, reševanje in pomoč </a:t>
            </a:r>
          </a:p>
          <a:p>
            <a:pPr>
              <a:buNone/>
            </a:pPr>
            <a:r>
              <a:rPr lang="sl-SI" sz="3000" dirty="0" smtClean="0"/>
              <a:t>9. Zadeve zunaj razreda od 0 do 8</a:t>
            </a:r>
            <a:endParaRPr lang="sl-SI" sz="30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sl-SI" sz="48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Klasifikacijski načrt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37" y="1772816"/>
            <a:ext cx="8169511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0919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3200" dirty="0" smtClean="0"/>
              <a:t>    Kateri klasifikacijski znak </a:t>
            </a:r>
          </a:p>
          <a:p>
            <a:pPr marL="0" indent="0" algn="ctr">
              <a:buNone/>
            </a:pPr>
            <a:r>
              <a:rPr lang="sl-SI" sz="3200" dirty="0" smtClean="0"/>
              <a:t>     je primeren za moj dokument?</a:t>
            </a:r>
          </a:p>
          <a:p>
            <a:pPr marL="0" indent="0" algn="ctr">
              <a:buNone/>
            </a:pPr>
            <a:endParaRPr lang="sl-SI" sz="3200" dirty="0" smtClean="0"/>
          </a:p>
          <a:p>
            <a:pPr marL="0" indent="0" algn="ctr">
              <a:buNone/>
            </a:pPr>
            <a:r>
              <a:rPr lang="sl-SI" sz="3200" dirty="0" smtClean="0"/>
              <a:t>KZ 102 in KZ 163 – zdravniški pregled</a:t>
            </a:r>
          </a:p>
          <a:p>
            <a:pPr marL="0" indent="0" algn="ctr">
              <a:buNone/>
            </a:pPr>
            <a:r>
              <a:rPr lang="sl-SI" sz="3200" dirty="0" smtClean="0"/>
              <a:t>KZ 013, KZ 6007, KZ 900 – zapisnik</a:t>
            </a:r>
          </a:p>
          <a:p>
            <a:pPr marL="0" indent="0" algn="ctr">
              <a:buNone/>
            </a:pPr>
            <a:r>
              <a:rPr lang="sl-SI" sz="3200" dirty="0" smtClean="0"/>
              <a:t>Individualna obravnava dijaka???</a:t>
            </a:r>
            <a:endParaRPr lang="sl-SI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17907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214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sl-SI" sz="48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Modul </a:t>
            </a:r>
            <a:r>
              <a:rPr lang="sl-SI" sz="4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Pošta uporabljen v praksi</a:t>
            </a:r>
            <a:endParaRPr lang="sl-SI" sz="4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4"/>
          </a:xfrm>
        </p:spPr>
        <p:txBody>
          <a:bodyPr>
            <a:normAutofit/>
          </a:bodyPr>
          <a:lstStyle/>
          <a:p>
            <a:r>
              <a:rPr lang="sl-SI" sz="3200" dirty="0" smtClean="0"/>
              <a:t>V uporabi od leta 2007</a:t>
            </a:r>
          </a:p>
          <a:p>
            <a:r>
              <a:rPr lang="sl-SI" sz="3200" dirty="0" smtClean="0"/>
              <a:t>Razvit v sodelovanju s pokrajinskimi arhivi</a:t>
            </a:r>
          </a:p>
          <a:p>
            <a:r>
              <a:rPr lang="sl-SI" sz="3200" dirty="0" smtClean="0"/>
              <a:t>Digitalno gradiv </a:t>
            </a:r>
            <a:r>
              <a:rPr lang="sl-SI" sz="3200" dirty="0"/>
              <a:t>se od leta 2009 hrani </a:t>
            </a:r>
            <a:r>
              <a:rPr lang="sl-SI" sz="3200" dirty="0" smtClean="0"/>
              <a:t>v e-arhivu Pošte Slovenije.</a:t>
            </a:r>
          </a:p>
        </p:txBody>
      </p:sp>
    </p:spTree>
    <p:extLst>
      <p:ext uri="{BB962C8B-B14F-4D97-AF65-F5344CB8AC3E}">
        <p14:creationId xmlns:p14="http://schemas.microsoft.com/office/powerpoint/2010/main" val="1631424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906" y="19439"/>
            <a:ext cx="8229600" cy="961289"/>
          </a:xfrm>
        </p:spPr>
        <p:txBody>
          <a:bodyPr>
            <a:normAutofit/>
          </a:bodyPr>
          <a:lstStyle/>
          <a:p>
            <a:pPr algn="ctr"/>
            <a:r>
              <a:rPr lang="sl-SI" sz="48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Prednastavljene zadeve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20" y="1117134"/>
            <a:ext cx="7579596" cy="559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505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56984" cy="1368152"/>
          </a:xfrm>
        </p:spPr>
        <p:txBody>
          <a:bodyPr>
            <a:noAutofit/>
          </a:bodyPr>
          <a:lstStyle/>
          <a:p>
            <a:pPr algn="ctr"/>
            <a:r>
              <a:rPr lang="sl-SI" sz="48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Več zadev za en klasifikacijski znak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l-SI" sz="3000" b="1" dirty="0" smtClean="0"/>
              <a:t>Različni roki hrambe znotraj enega znaka</a:t>
            </a:r>
          </a:p>
          <a:p>
            <a:pPr marL="0" indent="0">
              <a:buNone/>
            </a:pPr>
            <a:endParaRPr lang="sl-SI" sz="2400" b="1" dirty="0" smtClean="0"/>
          </a:p>
          <a:p>
            <a:r>
              <a:rPr lang="sl-SI" sz="2800" dirty="0" smtClean="0"/>
              <a:t>110-</a:t>
            </a:r>
            <a:r>
              <a:rPr lang="sl-SI" sz="2800" b="1" dirty="0" smtClean="0">
                <a:solidFill>
                  <a:srgbClr val="FFC000"/>
                </a:solidFill>
              </a:rPr>
              <a:t>1</a:t>
            </a:r>
            <a:r>
              <a:rPr lang="sl-SI" sz="2800" dirty="0" smtClean="0"/>
              <a:t>/2014 </a:t>
            </a:r>
            <a:r>
              <a:rPr lang="sl-SI" sz="2800" dirty="0"/>
              <a:t>	Zaposlovanje (</a:t>
            </a:r>
            <a:r>
              <a:rPr lang="sl-SI" sz="2800" b="1" dirty="0">
                <a:solidFill>
                  <a:srgbClr val="FFC000"/>
                </a:solidFill>
              </a:rPr>
              <a:t>50 let od nastanka</a:t>
            </a:r>
            <a:r>
              <a:rPr lang="sl-SI" sz="2800" dirty="0"/>
              <a:t>)</a:t>
            </a:r>
          </a:p>
          <a:p>
            <a:pPr marL="0" indent="0">
              <a:buNone/>
            </a:pPr>
            <a:r>
              <a:rPr lang="sl-SI" sz="2800" dirty="0"/>
              <a:t>		Potrebe po delavcih</a:t>
            </a:r>
          </a:p>
          <a:p>
            <a:pPr marL="0" indent="0">
              <a:buNone/>
            </a:pPr>
            <a:r>
              <a:rPr lang="sl-SI" sz="2800" dirty="0"/>
              <a:t>		Objave prostih delovnih mest</a:t>
            </a:r>
          </a:p>
          <a:p>
            <a:r>
              <a:rPr lang="sl-SI" sz="2800" dirty="0"/>
              <a:t>110-</a:t>
            </a:r>
            <a:r>
              <a:rPr lang="sl-SI" sz="2800" b="1" dirty="0">
                <a:solidFill>
                  <a:srgbClr val="FFC000"/>
                </a:solidFill>
              </a:rPr>
              <a:t>2</a:t>
            </a:r>
            <a:r>
              <a:rPr lang="sl-SI" sz="2800" dirty="0"/>
              <a:t>/2014 </a:t>
            </a:r>
            <a:r>
              <a:rPr lang="sl-SI" sz="2800" dirty="0" smtClean="0"/>
              <a:t>	Razne </a:t>
            </a:r>
            <a:r>
              <a:rPr lang="sl-SI" sz="2800" dirty="0"/>
              <a:t>ponudbe za delo (</a:t>
            </a:r>
            <a:r>
              <a:rPr lang="sl-SI" sz="2800" b="1" dirty="0">
                <a:solidFill>
                  <a:srgbClr val="FFC000"/>
                </a:solidFill>
              </a:rPr>
              <a:t>5 let</a:t>
            </a:r>
            <a:r>
              <a:rPr lang="sl-SI" sz="2800" dirty="0"/>
              <a:t>)</a:t>
            </a:r>
          </a:p>
          <a:p>
            <a:pPr marL="0" indent="0">
              <a:buNone/>
            </a:pPr>
            <a:r>
              <a:rPr lang="sl-SI" sz="2800" dirty="0"/>
              <a:t>		Javna dela</a:t>
            </a:r>
          </a:p>
          <a:p>
            <a:pPr marL="0" indent="0">
              <a:buNone/>
            </a:pPr>
            <a:r>
              <a:rPr lang="sl-SI" sz="2800" dirty="0"/>
              <a:t>		Počitniško in študentsko delo</a:t>
            </a:r>
          </a:p>
          <a:p>
            <a:pPr marL="0" indent="0">
              <a:buNone/>
            </a:pPr>
            <a:r>
              <a:rPr lang="sl-SI" sz="2800" dirty="0"/>
              <a:t>		Štipendiranje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32553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1143000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Več zadev za en klasifikacijski znak</a:t>
            </a:r>
            <a:endParaRPr lang="sl-SI" sz="4800" b="1" dirty="0" smtClean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2276872"/>
            <a:ext cx="8784976" cy="4047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3000" b="1" dirty="0" smtClean="0"/>
              <a:t>Različne osebe skrbijo za zadevo </a:t>
            </a:r>
          </a:p>
          <a:p>
            <a:pPr marL="0" indent="0" algn="ctr">
              <a:buNone/>
            </a:pPr>
            <a:r>
              <a:rPr lang="sl-SI" sz="2800" b="1" dirty="0" smtClean="0"/>
              <a:t>(z dokumenti lahko dela  več oseb )</a:t>
            </a:r>
          </a:p>
          <a:p>
            <a:pPr marL="0" indent="0">
              <a:buNone/>
            </a:pPr>
            <a:endParaRPr lang="sl-SI" sz="2800" dirty="0" smtClean="0"/>
          </a:p>
          <a:p>
            <a:r>
              <a:rPr lang="sl-SI" sz="2800" dirty="0" smtClean="0"/>
              <a:t>100-</a:t>
            </a:r>
            <a:r>
              <a:rPr lang="sl-SI" sz="2800" b="1" dirty="0" smtClean="0">
                <a:solidFill>
                  <a:srgbClr val="FFC000"/>
                </a:solidFill>
              </a:rPr>
              <a:t>1</a:t>
            </a:r>
            <a:r>
              <a:rPr lang="sl-SI" sz="2800" dirty="0" smtClean="0"/>
              <a:t>/2014 Pogodbe o delu (</a:t>
            </a:r>
            <a:r>
              <a:rPr lang="sl-SI" sz="2800" b="1" dirty="0" smtClean="0">
                <a:solidFill>
                  <a:srgbClr val="FFC000"/>
                </a:solidFill>
              </a:rPr>
              <a:t>tajnica</a:t>
            </a:r>
            <a:r>
              <a:rPr lang="sl-SI" sz="2800" dirty="0" smtClean="0"/>
              <a:t>)</a:t>
            </a:r>
            <a:endParaRPr lang="sl-SI" dirty="0" smtClean="0"/>
          </a:p>
          <a:p>
            <a:r>
              <a:rPr lang="sl-SI" sz="2800" dirty="0" smtClean="0"/>
              <a:t>100-</a:t>
            </a:r>
            <a:r>
              <a:rPr lang="sl-SI" sz="2800" b="1" dirty="0" smtClean="0">
                <a:solidFill>
                  <a:srgbClr val="FFC000"/>
                </a:solidFill>
              </a:rPr>
              <a:t>2</a:t>
            </a:r>
            <a:r>
              <a:rPr lang="sl-SI" sz="2800" dirty="0" smtClean="0"/>
              <a:t>/2014 Letni pogovori s sodelavci (</a:t>
            </a:r>
            <a:r>
              <a:rPr lang="sl-SI" sz="2800" b="1" dirty="0" smtClean="0">
                <a:solidFill>
                  <a:srgbClr val="FFC000"/>
                </a:solidFill>
              </a:rPr>
              <a:t>ravnatelj/ica</a:t>
            </a:r>
            <a:r>
              <a:rPr lang="sl-SI" sz="2800" dirty="0" smtClean="0"/>
              <a:t>)</a:t>
            </a:r>
          </a:p>
          <a:p>
            <a:r>
              <a:rPr lang="sl-SI" sz="2800" dirty="0" smtClean="0"/>
              <a:t>100-</a:t>
            </a:r>
            <a:r>
              <a:rPr lang="sl-SI" sz="2800" b="1" dirty="0" smtClean="0">
                <a:solidFill>
                  <a:srgbClr val="FFC000"/>
                </a:solidFill>
              </a:rPr>
              <a:t>3</a:t>
            </a:r>
            <a:r>
              <a:rPr lang="sl-SI" sz="2800" dirty="0" smtClean="0"/>
              <a:t>/2014 Jubilejne nagrade (</a:t>
            </a:r>
            <a:r>
              <a:rPr lang="sl-SI" sz="2800" b="1" dirty="0" smtClean="0">
                <a:solidFill>
                  <a:srgbClr val="FFC000"/>
                </a:solidFill>
              </a:rPr>
              <a:t>računovodkinja</a:t>
            </a:r>
            <a:r>
              <a:rPr lang="sl-SI" sz="2800" dirty="0" smtClean="0"/>
              <a:t>)</a:t>
            </a:r>
          </a:p>
          <a:p>
            <a:endParaRPr lang="sl-SI" sz="2800" dirty="0" smtClean="0"/>
          </a:p>
          <a:p>
            <a:endParaRPr lang="sl-SI" sz="2800" dirty="0" smtClean="0"/>
          </a:p>
          <a:p>
            <a:endParaRPr lang="sl-SI" sz="2800" dirty="0" smtClean="0"/>
          </a:p>
          <a:p>
            <a:endParaRPr lang="sl-SI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8712968" cy="996720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Več zadev za en klasifikacijski znak</a:t>
            </a:r>
            <a:endParaRPr lang="sl-SI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276872"/>
            <a:ext cx="8003232" cy="4047728"/>
          </a:xfrm>
        </p:spPr>
        <p:txBody>
          <a:bodyPr/>
          <a:lstStyle/>
          <a:p>
            <a:pPr marL="0" indent="0" algn="ctr">
              <a:buNone/>
            </a:pPr>
            <a:r>
              <a:rPr lang="sl-SI" sz="3000" b="1" dirty="0" smtClean="0"/>
              <a:t>Različne vsebine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sz="2800" dirty="0" smtClean="0"/>
              <a:t>122-1/2014 Vse subvencije</a:t>
            </a:r>
          </a:p>
          <a:p>
            <a:pPr marL="0" indent="0">
              <a:buNone/>
            </a:pPr>
            <a:r>
              <a:rPr lang="sl-SI" sz="2800" dirty="0" smtClean="0"/>
              <a:t>ali</a:t>
            </a:r>
          </a:p>
          <a:p>
            <a:pPr marL="0" indent="0">
              <a:buNone/>
            </a:pPr>
            <a:r>
              <a:rPr lang="sl-SI" sz="2800" dirty="0" smtClean="0"/>
              <a:t>122-</a:t>
            </a:r>
            <a:r>
              <a:rPr lang="sl-SI" sz="2800" b="1" dirty="0" smtClean="0">
                <a:solidFill>
                  <a:srgbClr val="FFC000"/>
                </a:solidFill>
              </a:rPr>
              <a:t>2</a:t>
            </a:r>
            <a:r>
              <a:rPr lang="sl-SI" sz="2800" dirty="0" smtClean="0"/>
              <a:t>/2014 Subvencija </a:t>
            </a:r>
            <a:r>
              <a:rPr lang="sl-SI" sz="2800" b="1" dirty="0">
                <a:solidFill>
                  <a:srgbClr val="FFC000"/>
                </a:solidFill>
              </a:rPr>
              <a:t>šolske prehrane </a:t>
            </a:r>
            <a:endParaRPr lang="sl-SI" sz="2800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sl-SI" sz="2800" dirty="0" smtClean="0"/>
              <a:t>122-</a:t>
            </a:r>
            <a:r>
              <a:rPr lang="sl-SI" sz="2800" b="1" dirty="0" smtClean="0">
                <a:solidFill>
                  <a:srgbClr val="FFC000"/>
                </a:solidFill>
              </a:rPr>
              <a:t>3</a:t>
            </a:r>
            <a:r>
              <a:rPr lang="sl-SI" sz="2800" dirty="0" smtClean="0"/>
              <a:t>/2014 Subvencija </a:t>
            </a:r>
            <a:r>
              <a:rPr lang="sl-SI" sz="2800" b="1" dirty="0" smtClean="0">
                <a:solidFill>
                  <a:srgbClr val="FFC000"/>
                </a:solidFill>
              </a:rPr>
              <a:t>strokovne ekskurzije</a:t>
            </a:r>
            <a:endParaRPr lang="sl-SI" sz="28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sl-SI" sz="2800" dirty="0" smtClean="0"/>
              <a:t>122-</a:t>
            </a:r>
            <a:r>
              <a:rPr lang="sl-SI" sz="2800" b="1" dirty="0" smtClean="0">
                <a:solidFill>
                  <a:srgbClr val="FFC000"/>
                </a:solidFill>
              </a:rPr>
              <a:t>4</a:t>
            </a:r>
            <a:r>
              <a:rPr lang="sl-SI" sz="2800" dirty="0" smtClean="0"/>
              <a:t>/2014 Subvencija </a:t>
            </a:r>
            <a:r>
              <a:rPr lang="sl-SI" sz="2800" b="1" dirty="0" smtClean="0">
                <a:solidFill>
                  <a:srgbClr val="FFC000"/>
                </a:solidFill>
              </a:rPr>
              <a:t>učbenikov</a:t>
            </a:r>
            <a:endParaRPr lang="sl-SI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61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8892480" cy="1143000"/>
          </a:xfrm>
        </p:spPr>
        <p:txBody>
          <a:bodyPr>
            <a:noAutofit/>
          </a:bodyPr>
          <a:lstStyle/>
          <a:p>
            <a:r>
              <a:rPr lang="pl-PL" sz="48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Več zadev za en klasifikacijski znak</a:t>
            </a:r>
            <a:endParaRPr lang="sl-SI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35480"/>
            <a:ext cx="7931224" cy="4389120"/>
          </a:xfrm>
        </p:spPr>
        <p:txBody>
          <a:bodyPr/>
          <a:lstStyle/>
          <a:p>
            <a:pPr marL="0" indent="0">
              <a:buNone/>
            </a:pPr>
            <a:endParaRPr lang="sl-SI" b="1" dirty="0" smtClean="0"/>
          </a:p>
          <a:p>
            <a:pPr marL="0" indent="0" algn="ctr">
              <a:buNone/>
            </a:pPr>
            <a:r>
              <a:rPr lang="sl-SI" sz="3000" b="1" dirty="0" smtClean="0"/>
              <a:t>Dosje otroka (vrtec, svetovalno delo ...)</a:t>
            </a:r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r>
              <a:rPr lang="sl-SI" sz="2800" dirty="0" smtClean="0"/>
              <a:t>60303 –</a:t>
            </a:r>
            <a:r>
              <a:rPr lang="sl-SI" sz="2800" dirty="0" smtClean="0">
                <a:solidFill>
                  <a:srgbClr val="FFC000"/>
                </a:solidFill>
              </a:rPr>
              <a:t>1</a:t>
            </a:r>
            <a:r>
              <a:rPr lang="sl-SI" sz="2800" dirty="0" smtClean="0"/>
              <a:t>/2014 Individualno delo </a:t>
            </a:r>
            <a:r>
              <a:rPr lang="sl-SI" sz="2800" dirty="0" smtClean="0">
                <a:solidFill>
                  <a:srgbClr val="FFC000"/>
                </a:solidFill>
              </a:rPr>
              <a:t>Ime Priimek</a:t>
            </a:r>
          </a:p>
          <a:p>
            <a:pPr marL="0" indent="0">
              <a:buNone/>
            </a:pPr>
            <a:r>
              <a:rPr lang="sl-SI" sz="2800" dirty="0" smtClean="0"/>
              <a:t>60303 -</a:t>
            </a:r>
            <a:r>
              <a:rPr lang="sl-SI" sz="2800" dirty="0" smtClean="0">
                <a:solidFill>
                  <a:srgbClr val="FFC000"/>
                </a:solidFill>
              </a:rPr>
              <a:t>2</a:t>
            </a:r>
            <a:r>
              <a:rPr lang="sl-SI" sz="2800" dirty="0" smtClean="0"/>
              <a:t>/2014 Individualno delo </a:t>
            </a:r>
            <a:r>
              <a:rPr lang="sl-SI" sz="2800" dirty="0" smtClean="0">
                <a:solidFill>
                  <a:srgbClr val="FFC000"/>
                </a:solidFill>
              </a:rPr>
              <a:t>Ime Priimek</a:t>
            </a:r>
          </a:p>
          <a:p>
            <a:pPr marL="0" indent="0">
              <a:buNone/>
            </a:pPr>
            <a:r>
              <a:rPr lang="sl-SI" sz="2800" dirty="0"/>
              <a:t>60303 </a:t>
            </a:r>
            <a:r>
              <a:rPr lang="sl-SI" sz="2800" dirty="0" smtClean="0"/>
              <a:t>-</a:t>
            </a:r>
            <a:r>
              <a:rPr lang="sl-SI" sz="2800" dirty="0" smtClean="0">
                <a:solidFill>
                  <a:srgbClr val="FFC000"/>
                </a:solidFill>
              </a:rPr>
              <a:t>3</a:t>
            </a:r>
            <a:r>
              <a:rPr lang="sl-SI" sz="2800" dirty="0" smtClean="0"/>
              <a:t>/2014 </a:t>
            </a:r>
            <a:r>
              <a:rPr lang="sl-SI" sz="2800" dirty="0"/>
              <a:t>Individualno delo </a:t>
            </a:r>
            <a:r>
              <a:rPr lang="sl-SI" sz="2800" dirty="0">
                <a:solidFill>
                  <a:srgbClr val="FFC000"/>
                </a:solidFill>
              </a:rPr>
              <a:t>Ime Priimek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93270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6760"/>
          </a:xfrm>
        </p:spPr>
        <p:txBody>
          <a:bodyPr>
            <a:normAutofit/>
          </a:bodyPr>
          <a:lstStyle/>
          <a:p>
            <a:pPr algn="ctr"/>
            <a:r>
              <a:rPr lang="sl-SI" sz="48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Dnevno delo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3140968"/>
            <a:ext cx="7643192" cy="3183632"/>
          </a:xfrm>
        </p:spPr>
        <p:txBody>
          <a:bodyPr>
            <a:normAutofit/>
          </a:bodyPr>
          <a:lstStyle/>
          <a:p>
            <a:r>
              <a:rPr lang="sl-SI" sz="3200" dirty="0" smtClean="0"/>
              <a:t>Skeniranje dnevne dokumentacije</a:t>
            </a:r>
          </a:p>
          <a:p>
            <a:r>
              <a:rPr lang="sl-SI" sz="3200" dirty="0" smtClean="0"/>
              <a:t>Evidentiraje in klasificiranje</a:t>
            </a:r>
          </a:p>
          <a:p>
            <a:r>
              <a:rPr lang="sl-SI" sz="3200" dirty="0" smtClean="0"/>
              <a:t>Dodeljevanje dokumentov v potrjevanje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3461392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09088"/>
          </a:xfrm>
        </p:spPr>
        <p:txBody>
          <a:bodyPr>
            <a:normAutofit/>
          </a:bodyPr>
          <a:lstStyle/>
          <a:p>
            <a:pPr algn="ctr"/>
            <a:r>
              <a:rPr lang="sl-SI" sz="4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Klasificiranje prinaša pozitivne pridobitve,</a:t>
            </a:r>
            <a:br>
              <a:rPr lang="sl-SI" sz="4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sl-SI" sz="4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ki so se izoblikovale skozi desetletja uporabe</a:t>
            </a:r>
            <a:r>
              <a:rPr lang="sl-SI" sz="56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sl-SI" sz="56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sl-SI" sz="42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591344"/>
          </a:xfrm>
        </p:spPr>
        <p:txBody>
          <a:bodyPr>
            <a:normAutofit/>
          </a:bodyPr>
          <a:lstStyle/>
          <a:p>
            <a:r>
              <a:rPr lang="sl-SI" sz="3200" dirty="0" smtClean="0"/>
              <a:t>Klasificiranje v šolstvu od leta 2006 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3379514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074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l-SI" sz="48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Arhiviran dokument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45" y="1916832"/>
            <a:ext cx="8895658" cy="477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554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01480" cy="1049288"/>
          </a:xfrm>
        </p:spPr>
        <p:txBody>
          <a:bodyPr>
            <a:normAutofit/>
          </a:bodyPr>
          <a:lstStyle/>
          <a:p>
            <a:pPr algn="ctr"/>
            <a:r>
              <a:rPr lang="sl-SI" sz="4800" dirty="0" smtClean="0"/>
              <a:t>Potrjevanje</a:t>
            </a:r>
            <a:endParaRPr lang="sl-SI" sz="48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33400" y="2852936"/>
            <a:ext cx="7854696" cy="3168352"/>
          </a:xfrm>
        </p:spPr>
        <p:txBody>
          <a:bodyPr>
            <a:noAutofit/>
          </a:bodyPr>
          <a:lstStyle/>
          <a:p>
            <a:pPr algn="l"/>
            <a:endParaRPr lang="sl-SI" sz="30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44832"/>
            <a:ext cx="8762070" cy="473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230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sl-SI" sz="4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sl-SI" sz="4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sl-SI" sz="53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SAOP, VASCO in drugi</a:t>
            </a:r>
            <a:endParaRPr lang="sl-SI" sz="53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22" y="2132856"/>
            <a:ext cx="8774532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67444" y="5733256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Samodejno evidentiranje računov in priponk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321344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93" y="260648"/>
            <a:ext cx="8826629" cy="646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643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/>
          </a:bodyPr>
          <a:lstStyle/>
          <a:p>
            <a:pPr algn="ctr"/>
            <a:r>
              <a:rPr lang="sl-SI" sz="48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Zaključevanje zadeve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568952" cy="433576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sl-SI" sz="2800" dirty="0" smtClean="0"/>
              <a:t>Ob zaključku vsebine (zaključen razpis)</a:t>
            </a:r>
          </a:p>
          <a:p>
            <a:pPr marL="514350" indent="-514350">
              <a:buAutoNum type="arabicPeriod"/>
            </a:pPr>
            <a:r>
              <a:rPr lang="sl-SI" sz="2800" dirty="0" smtClean="0"/>
              <a:t>Ob koncu šolskega leta</a:t>
            </a:r>
          </a:p>
          <a:p>
            <a:pPr marL="514350" indent="-514350">
              <a:buAutoNum type="arabicPeriod"/>
            </a:pPr>
            <a:r>
              <a:rPr lang="sl-SI" sz="2800" dirty="0" smtClean="0"/>
              <a:t>Ob koncu koledarskega leta</a:t>
            </a:r>
          </a:p>
          <a:p>
            <a:pPr marL="514350" indent="-514350">
              <a:buAutoNum type="arabicPeriod"/>
            </a:pPr>
            <a:r>
              <a:rPr lang="sl-SI" sz="2800" dirty="0" smtClean="0"/>
              <a:t>Ob izteku veljavnosti odločbe o individualni obravnavi otroka (lahko odprto ves čas obravnave)</a:t>
            </a:r>
          </a:p>
          <a:p>
            <a:pPr marL="514350" indent="-514350">
              <a:buAutoNum type="arabicPeriod"/>
            </a:pPr>
            <a:endParaRPr lang="sl-SI" dirty="0"/>
          </a:p>
          <a:p>
            <a:pPr marL="514350" indent="-514350">
              <a:buAutoNum type="arabicPeriod"/>
            </a:pPr>
            <a:endParaRPr lang="sl-SI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11" y="4815391"/>
            <a:ext cx="7704856" cy="103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381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63" y="548680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sl-SI" sz="48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Evidenca rešenih zadev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000" b="1" dirty="0" smtClean="0"/>
              <a:t>Tekoča zbirka = zbirka rešenih zadev</a:t>
            </a:r>
            <a:endParaRPr lang="sl-SI" sz="3000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56" y="2348879"/>
            <a:ext cx="7567336" cy="440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505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l-SI" sz="48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Seznami za uničenje gradiva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pPr marL="0" indent="0" algn="ctr">
              <a:buNone/>
            </a:pPr>
            <a:r>
              <a:rPr lang="sl-SI" sz="3000" b="1" dirty="0" smtClean="0"/>
              <a:t>Samodejno se oblikuje seznam vseh zadev, ki jim je potekel rok hrambe v izbranem letu</a:t>
            </a:r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021" y="2420888"/>
            <a:ext cx="548115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051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sl-SI" sz="48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Opravila ob zaključevanju zadev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60040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sl-SI" sz="2800" dirty="0" smtClean="0"/>
          </a:p>
          <a:p>
            <a:r>
              <a:rPr lang="sl-SI" sz="3300" dirty="0" smtClean="0"/>
              <a:t>Seznam vseh dokumentov v zadevi</a:t>
            </a:r>
          </a:p>
          <a:p>
            <a:r>
              <a:rPr lang="sl-SI" sz="3300" dirty="0" smtClean="0"/>
              <a:t>Ovoj za zadevo</a:t>
            </a:r>
          </a:p>
          <a:p>
            <a:r>
              <a:rPr lang="sl-SI" sz="3300" dirty="0" smtClean="0"/>
              <a:t>Dokumenti v zadevi</a:t>
            </a:r>
          </a:p>
          <a:p>
            <a:pPr marL="0" indent="0">
              <a:buNone/>
            </a:pPr>
            <a:endParaRPr lang="sl-SI" sz="1300" dirty="0" smtClean="0"/>
          </a:p>
          <a:p>
            <a:pPr marL="0" indent="0">
              <a:buNone/>
            </a:pPr>
            <a:r>
              <a:rPr lang="sl-SI" sz="3300" b="1" dirty="0" smtClean="0">
                <a:solidFill>
                  <a:srgbClr val="FFC000"/>
                </a:solidFill>
              </a:rPr>
              <a:t>Zadeva z vsemi dokumeti </a:t>
            </a:r>
            <a:r>
              <a:rPr lang="sl-SI" sz="3300" dirty="0" smtClean="0"/>
              <a:t>je tako pripravljena za  predajo arhivu ali uničenje ob izteku roka hrambe. </a:t>
            </a:r>
          </a:p>
          <a:p>
            <a:pPr marL="0" indent="0">
              <a:buNone/>
            </a:pPr>
            <a:r>
              <a:rPr lang="sl-SI" sz="3300" b="1" dirty="0" smtClean="0">
                <a:solidFill>
                  <a:srgbClr val="FFC000"/>
                </a:solidFill>
              </a:rPr>
              <a:t>Ni potrebno spremljati posameznih dokumentov.</a:t>
            </a:r>
          </a:p>
          <a:p>
            <a:pPr marL="0" indent="0">
              <a:buNone/>
            </a:pPr>
            <a:endParaRPr lang="sl-SI" sz="33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078" y="1556792"/>
            <a:ext cx="6192688" cy="139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295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97120"/>
          </a:xfrm>
        </p:spPr>
        <p:txBody>
          <a:bodyPr>
            <a:normAutofit/>
          </a:bodyPr>
          <a:lstStyle/>
          <a:p>
            <a:pPr algn="ctr"/>
            <a:r>
              <a:rPr lang="sl-SI" sz="4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sl-SI" sz="4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sl-SI" sz="4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LOGOS.SI</a:t>
            </a:r>
            <a:br>
              <a:rPr lang="sl-SI" sz="4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sl-SI" sz="4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sl-SI" sz="4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sl-SI" sz="4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04 20 13 423</a:t>
            </a:r>
            <a:br>
              <a:rPr lang="sl-SI" sz="4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sl-SI" sz="4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vesna.dedic@logos.si</a:t>
            </a:r>
            <a:r>
              <a:rPr lang="sl-SI" sz="48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sl-SI" sz="48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sl-SI" sz="4800" b="1" dirty="0" smtClean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6274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l-SI" sz="48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Samodejno številčenje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l-SI" sz="3000" b="1" dirty="0" smtClean="0"/>
              <a:t>Dokumenti, ki nastajajo v Lo.Polisu se samodejno številčijo in evidentirajo v Pošti</a:t>
            </a:r>
          </a:p>
          <a:p>
            <a:endParaRPr lang="sl-SI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87474"/>
            <a:ext cx="6120680" cy="306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208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4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Klasificiranje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7504" y="2708920"/>
            <a:ext cx="9036496" cy="36156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l-SI" sz="3200" dirty="0" smtClean="0"/>
              <a:t>Je številčenje dokumentov </a:t>
            </a:r>
          </a:p>
          <a:p>
            <a:pPr algn="ctr">
              <a:buNone/>
            </a:pPr>
            <a:r>
              <a:rPr lang="sl-SI" sz="3200" dirty="0" smtClean="0"/>
              <a:t>s klasifikacijskim znakom, </a:t>
            </a:r>
          </a:p>
          <a:p>
            <a:pPr algn="ctr">
              <a:buNone/>
            </a:pPr>
            <a:r>
              <a:rPr lang="sl-SI" sz="3200" dirty="0" smtClean="0"/>
              <a:t>ki ponazarja vsebino dokumenta, </a:t>
            </a:r>
          </a:p>
          <a:p>
            <a:pPr algn="ctr">
              <a:buNone/>
            </a:pPr>
            <a:r>
              <a:rPr lang="sl-SI" sz="3200" dirty="0" smtClean="0"/>
              <a:t>skladno s klasifikacijskim načrtom.</a:t>
            </a:r>
            <a:endParaRPr lang="sl-SI" sz="32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70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l-SI" sz="48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Samodejno številčenje</a:t>
            </a:r>
            <a:endParaRPr lang="sl-SI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856984" cy="500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318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802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sl-SI" sz="48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Evidenca izdanih dokumentov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70040"/>
            <a:ext cx="7426052" cy="500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213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l-SI" sz="4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Elektronska hramba</a:t>
            </a:r>
            <a:endParaRPr lang="sl-SI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l-SI" sz="2800" b="1" dirty="0" smtClean="0">
                <a:solidFill>
                  <a:srgbClr val="FFC000"/>
                </a:solidFill>
              </a:rPr>
              <a:t>Obvezna za e-račune</a:t>
            </a:r>
            <a:r>
              <a:rPr lang="sl-SI" sz="2800" dirty="0" smtClean="0"/>
              <a:t>, ker izvorno nastanejo v e-obliki </a:t>
            </a:r>
          </a:p>
          <a:p>
            <a:pPr marL="0" indent="0" algn="ctr">
              <a:buNone/>
            </a:pPr>
            <a:endParaRPr lang="sl-SI" sz="1400" dirty="0"/>
          </a:p>
          <a:p>
            <a:pPr marL="0" indent="0" algn="ctr">
              <a:buNone/>
            </a:pPr>
            <a:r>
              <a:rPr lang="sl-SI" sz="2800" dirty="0" smtClean="0"/>
              <a:t>Modul Pošta je povezan s</a:t>
            </a:r>
          </a:p>
          <a:p>
            <a:pPr marL="0" indent="0" algn="ctr">
              <a:buNone/>
            </a:pPr>
            <a:r>
              <a:rPr lang="sl-SI" sz="2800" dirty="0"/>
              <a:t>c</a:t>
            </a:r>
            <a:r>
              <a:rPr lang="sl-SI" sz="2800" dirty="0" smtClean="0"/>
              <a:t>ertificiranim arhivom Pošte Slovenije</a:t>
            </a:r>
          </a:p>
          <a:p>
            <a:pPr marL="0" indent="0" algn="ctr">
              <a:buNone/>
            </a:pPr>
            <a:endParaRPr lang="sl-SI" sz="1400" dirty="0"/>
          </a:p>
          <a:p>
            <a:pPr marL="0" indent="0" algn="ctr">
              <a:buNone/>
            </a:pPr>
            <a:r>
              <a:rPr lang="sl-SI" sz="2800" dirty="0" smtClean="0"/>
              <a:t>Dokumenti, ki izvorno nastanejo na papirju se lahko hranijo na papirju (A-se morajo ohraniti na papirju)</a:t>
            </a:r>
          </a:p>
          <a:p>
            <a:pPr marL="0" indent="0" algn="ctr">
              <a:buNone/>
            </a:pPr>
            <a:endParaRPr lang="sl-SI" sz="1400" b="1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sl-SI" sz="2800" b="1" dirty="0" smtClean="0">
                <a:solidFill>
                  <a:srgbClr val="FFC000"/>
                </a:solidFill>
              </a:rPr>
              <a:t>Skeniranje ostalih dokumentov še ni obvezno</a:t>
            </a:r>
            <a:endParaRPr lang="sl-SI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31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8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Vzpostavitev e-hrambe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>
            <a:normAutofit lnSpcReduction="10000"/>
          </a:bodyPr>
          <a:lstStyle/>
          <a:p>
            <a:r>
              <a:rPr lang="sl-SI" sz="2800" dirty="0" smtClean="0"/>
              <a:t>Vzpostavljena evidenca dokumentov  (Modul Pošta)</a:t>
            </a:r>
          </a:p>
          <a:p>
            <a:r>
              <a:rPr lang="sl-SI" sz="2800" dirty="0" smtClean="0"/>
              <a:t>Skener za dokumente na papirju (Kodak – paketno skeniranje)</a:t>
            </a:r>
          </a:p>
          <a:p>
            <a:r>
              <a:rPr lang="sl-SI" sz="2800" dirty="0" smtClean="0"/>
              <a:t>Komponenta za skeniranje (urejanje skeniranih dokumentov)</a:t>
            </a:r>
          </a:p>
          <a:p>
            <a:r>
              <a:rPr lang="sl-SI" sz="2800" dirty="0" smtClean="0"/>
              <a:t>Povezava do elektronskega arhiva (Pošta Slovenije)</a:t>
            </a:r>
          </a:p>
          <a:p>
            <a:r>
              <a:rPr lang="sl-SI" sz="2800" dirty="0" smtClean="0"/>
              <a:t>Notranja pravila (VNP so v potrjevanju v Arhivu RS)</a:t>
            </a:r>
          </a:p>
          <a:p>
            <a:pPr marL="0" indent="0">
              <a:buNone/>
            </a:pP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645065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074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l-SI" sz="48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Arhiviran dokument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45" y="1916832"/>
            <a:ext cx="8895658" cy="477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219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l-SI" sz="48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E-računi</a:t>
            </a:r>
            <a:endParaRPr lang="sl-SI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72816"/>
            <a:ext cx="7992888" cy="4335760"/>
          </a:xfrm>
        </p:spPr>
        <p:txBody>
          <a:bodyPr/>
          <a:lstStyle/>
          <a:p>
            <a:pPr marL="0" indent="0">
              <a:buNone/>
            </a:pPr>
            <a:r>
              <a:rPr lang="sl-SI" sz="3000" b="1" dirty="0" smtClean="0"/>
              <a:t>Računovodski program</a:t>
            </a:r>
          </a:p>
          <a:p>
            <a:r>
              <a:rPr lang="sl-SI" sz="2800" dirty="0" smtClean="0"/>
              <a:t>Obdelava prejetega računa</a:t>
            </a:r>
          </a:p>
          <a:p>
            <a:r>
              <a:rPr lang="sl-SI" sz="2800" dirty="0" smtClean="0"/>
              <a:t>Oblikovanje izdanega računa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sz="3000" b="1" dirty="0" smtClean="0"/>
              <a:t>Modul Pošta in elektronski arhiv</a:t>
            </a:r>
          </a:p>
          <a:p>
            <a:r>
              <a:rPr lang="sl-SI" sz="2800" dirty="0"/>
              <a:t>Evidenca izdanih/prejetih e-računov</a:t>
            </a:r>
          </a:p>
          <a:p>
            <a:r>
              <a:rPr lang="sl-SI" sz="2800" dirty="0"/>
              <a:t>Elektronska hramba e-računov</a:t>
            </a:r>
          </a:p>
        </p:txBody>
      </p:sp>
    </p:spTree>
    <p:extLst>
      <p:ext uri="{BB962C8B-B14F-4D97-AF65-F5344CB8AC3E}">
        <p14:creationId xmlns:p14="http://schemas.microsoft.com/office/powerpoint/2010/main" val="3143005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sl-SI" sz="4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sl-SI" sz="4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sl-SI" sz="53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SAOP, VASCO in drugi</a:t>
            </a:r>
            <a:endParaRPr lang="sl-SI" sz="53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22" y="2132856"/>
            <a:ext cx="8774532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67444" y="5733256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Samodejno evidentiranje računov in priponk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630203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93" y="260648"/>
            <a:ext cx="8826629" cy="646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041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Brezpapirno poslovanje</a:t>
            </a:r>
            <a:endParaRPr lang="sl-SI" sz="4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935480"/>
            <a:ext cx="7715200" cy="4389120"/>
          </a:xfrm>
        </p:spPr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l-SI" sz="3000" dirty="0" smtClean="0"/>
              <a:t>Skeniranje fizičnih dokumentov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3000" dirty="0" smtClean="0"/>
              <a:t>Evidentiranje dokumentov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3000" dirty="0" smtClean="0"/>
              <a:t>Potrjevanje dokumentov - zadolžitve</a:t>
            </a:r>
            <a:endParaRPr lang="sl-SI" sz="3000" dirty="0"/>
          </a:p>
        </p:txBody>
      </p:sp>
    </p:spTree>
    <p:extLst>
      <p:ext uri="{BB962C8B-B14F-4D97-AF65-F5344CB8AC3E}">
        <p14:creationId xmlns:p14="http://schemas.microsoft.com/office/powerpoint/2010/main" val="2819241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01480" cy="1049288"/>
          </a:xfrm>
        </p:spPr>
        <p:txBody>
          <a:bodyPr>
            <a:normAutofit/>
          </a:bodyPr>
          <a:lstStyle/>
          <a:p>
            <a:pPr algn="ctr"/>
            <a:r>
              <a:rPr lang="sl-SI" sz="4800" dirty="0" smtClean="0"/>
              <a:t>Potrjevanje</a:t>
            </a:r>
            <a:endParaRPr lang="sl-SI" sz="48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33400" y="2852936"/>
            <a:ext cx="7854696" cy="3168352"/>
          </a:xfrm>
        </p:spPr>
        <p:txBody>
          <a:bodyPr>
            <a:noAutofit/>
          </a:bodyPr>
          <a:lstStyle/>
          <a:p>
            <a:pPr algn="l"/>
            <a:endParaRPr lang="sl-SI" sz="30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44832"/>
            <a:ext cx="8762070" cy="473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948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03648" y="3543336"/>
            <a:ext cx="7632848" cy="27812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l-SI" sz="3000" dirty="0" smtClean="0"/>
              <a:t>020	– klasifikacijski znak </a:t>
            </a:r>
          </a:p>
          <a:p>
            <a:pPr>
              <a:buNone/>
            </a:pPr>
            <a:r>
              <a:rPr lang="sl-SI" sz="3000" dirty="0" smtClean="0"/>
              <a:t>1 		– </a:t>
            </a:r>
            <a:r>
              <a:rPr lang="x-none" sz="3200"/>
              <a:t>zaporedna številka zadeve v okviru </a:t>
            </a:r>
            <a:r>
              <a:rPr lang="sl-SI" sz="3200" dirty="0" smtClean="0"/>
              <a:t>	</a:t>
            </a:r>
            <a:r>
              <a:rPr lang="x-none" sz="3200" smtClean="0"/>
              <a:t>klasifikacijskega </a:t>
            </a:r>
            <a:r>
              <a:rPr lang="x-none" sz="3200"/>
              <a:t>znaka </a:t>
            </a:r>
            <a:r>
              <a:rPr lang="sl-SI" sz="3200" dirty="0" smtClean="0"/>
              <a:t>020</a:t>
            </a:r>
            <a:endParaRPr lang="sl-SI" sz="3000" dirty="0" smtClean="0"/>
          </a:p>
          <a:p>
            <a:pPr>
              <a:buNone/>
            </a:pPr>
            <a:r>
              <a:rPr lang="sl-SI" sz="3000" dirty="0" smtClean="0"/>
              <a:t>2014 	– </a:t>
            </a:r>
            <a:r>
              <a:rPr lang="x-none" sz="3200"/>
              <a:t>letnica nastanka zadeve</a:t>
            </a:r>
            <a:endParaRPr lang="sl-SI" sz="3000" dirty="0" smtClean="0"/>
          </a:p>
          <a:p>
            <a:pPr>
              <a:buNone/>
            </a:pPr>
            <a:r>
              <a:rPr lang="sl-SI" sz="3000" dirty="0" smtClean="0"/>
              <a:t>2 	– drugi dokument v tej zadevi</a:t>
            </a:r>
            <a:endParaRPr lang="sl-SI" sz="3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3093" y="260648"/>
            <a:ext cx="6480720" cy="32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Autofit/>
          </a:bodyPr>
          <a:lstStyle/>
          <a:p>
            <a:pPr algn="ctr"/>
            <a:r>
              <a:rPr lang="sl-SI" sz="48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Pregled potrjenih dokumentov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56" y="2348880"/>
            <a:ext cx="8760134" cy="380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498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02940" y="6206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l-SI" sz="4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Katalog arhiviranega gradiva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8820472" cy="300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626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97120"/>
          </a:xfrm>
        </p:spPr>
        <p:txBody>
          <a:bodyPr>
            <a:normAutofit/>
          </a:bodyPr>
          <a:lstStyle/>
          <a:p>
            <a:pPr algn="ctr"/>
            <a:r>
              <a:rPr lang="sl-SI" sz="4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sl-SI" sz="4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sl-SI" sz="4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LOGOS.SI</a:t>
            </a:r>
            <a:br>
              <a:rPr lang="sl-SI" sz="4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sl-SI" sz="4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sl-SI" sz="4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sl-SI" sz="4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04 20 13 423</a:t>
            </a:r>
            <a:br>
              <a:rPr lang="sl-SI" sz="4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sl-SI" sz="4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vesna.dedic@logos.si</a:t>
            </a:r>
            <a:r>
              <a:rPr lang="sl-SI" sz="48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sl-SI" sz="48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sl-SI" sz="4800" b="1" dirty="0" smtClean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0567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25320"/>
            <a:ext cx="3970784" cy="1008112"/>
          </a:xfrm>
        </p:spPr>
        <p:txBody>
          <a:bodyPr>
            <a:noAutofit/>
          </a:bodyPr>
          <a:lstStyle/>
          <a:p>
            <a:pPr algn="ctr"/>
            <a:r>
              <a:rPr lang="sl-SI" sz="48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Knjiga prejete - izdane pošte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4904"/>
            <a:ext cx="192498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16869"/>
            <a:ext cx="32766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816158" y="848680"/>
            <a:ext cx="3970784" cy="1284752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 smtClean="0"/>
              <a:t/>
            </a:r>
            <a:br>
              <a:rPr lang="sl-SI" dirty="0" smtClean="0"/>
            </a:br>
            <a:r>
              <a:rPr lang="sl-SI" sz="192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Elektronska evidenca</a:t>
            </a:r>
          </a:p>
        </p:txBody>
      </p:sp>
    </p:spTree>
    <p:extLst>
      <p:ext uri="{BB962C8B-B14F-4D97-AF65-F5344CB8AC3E}">
        <p14:creationId xmlns:p14="http://schemas.microsoft.com/office/powerpoint/2010/main" val="3379514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sl-SI" sz="4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„Fascikel„ - Registrator = Zadeva</a:t>
            </a:r>
            <a:endParaRPr lang="sl-SI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64571"/>
            <a:ext cx="34575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131208"/>
            <a:ext cx="5363338" cy="403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199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04088"/>
            <a:ext cx="8784976" cy="1572784"/>
          </a:xfrm>
        </p:spPr>
        <p:txBody>
          <a:bodyPr>
            <a:noAutofit/>
          </a:bodyPr>
          <a:lstStyle/>
          <a:p>
            <a:pPr algn="ctr"/>
            <a:r>
              <a:rPr lang="sl-SI" sz="48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Klasificiranje po vsebini dokumenta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391402"/>
            <a:ext cx="6732557" cy="312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514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sl-SI" sz="48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Številka dokumeta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3000" b="1" dirty="0" smtClean="0"/>
              <a:t>Na prejeti dokument številko </a:t>
            </a:r>
            <a:r>
              <a:rPr lang="sl-SI" sz="3000" b="1" dirty="0"/>
              <a:t>vpišete ročno </a:t>
            </a:r>
            <a:endParaRPr lang="sl-SI" sz="3000" b="1" dirty="0" smtClean="0"/>
          </a:p>
          <a:p>
            <a:pPr marL="0" indent="0" algn="ctr">
              <a:buNone/>
            </a:pPr>
            <a:endParaRPr lang="sl-SI" sz="1400" b="1" dirty="0" smtClean="0"/>
          </a:p>
          <a:p>
            <a:pPr marL="0" indent="0" algn="ctr">
              <a:buNone/>
            </a:pPr>
            <a:r>
              <a:rPr lang="sl-SI" sz="3000" b="1" dirty="0" smtClean="0"/>
              <a:t>Na izhodni dokumet številko kopirate</a:t>
            </a:r>
            <a:endParaRPr lang="sl-SI" sz="3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958107"/>
            <a:ext cx="40671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958107"/>
            <a:ext cx="45053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637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8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Klasifikacijski </a:t>
            </a:r>
            <a:r>
              <a:rPr lang="sl-SI" sz="4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načrt - razredi</a:t>
            </a:r>
            <a:endParaRPr lang="sl-SI" sz="4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l-SI" sz="3000" dirty="0" smtClean="0"/>
              <a:t>0. Država in družbena ureditev</a:t>
            </a:r>
          </a:p>
          <a:p>
            <a:pPr>
              <a:buNone/>
            </a:pPr>
            <a:r>
              <a:rPr lang="sl-SI" sz="3000" dirty="0" smtClean="0"/>
              <a:t>1. Delo, družina, zdravje in socialne zadeve</a:t>
            </a:r>
          </a:p>
          <a:p>
            <a:pPr>
              <a:buNone/>
            </a:pPr>
            <a:r>
              <a:rPr lang="sl-SI" sz="3000" dirty="0" smtClean="0"/>
              <a:t>2. Notranje zadeve</a:t>
            </a:r>
          </a:p>
          <a:p>
            <a:pPr>
              <a:buNone/>
            </a:pPr>
            <a:r>
              <a:rPr lang="sl-SI" sz="3000" dirty="0" smtClean="0"/>
              <a:t>3. Gospodarstvo, kmetijstvo, gozdarstvo, prehrana, okolje, prostor, promet in zveze</a:t>
            </a:r>
          </a:p>
          <a:p>
            <a:pPr>
              <a:buNone/>
            </a:pPr>
            <a:r>
              <a:rPr lang="sl-SI" sz="3000" dirty="0" smtClean="0"/>
              <a:t>4. Finance, javne finance in državno premoženje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Pot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1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2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3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4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5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6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7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8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9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0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1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2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3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4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5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6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7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8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9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0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1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2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3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4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5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6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7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8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9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0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9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1932</TotalTime>
  <Words>610</Words>
  <Application>Microsoft Office PowerPoint</Application>
  <PresentationFormat>Diaprojekcija na zaslonu (4:3)</PresentationFormat>
  <Paragraphs>148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42</vt:i4>
      </vt:variant>
    </vt:vector>
  </HeadingPairs>
  <TitlesOfParts>
    <vt:vector size="43" baseType="lpstr">
      <vt:lpstr>Potek</vt:lpstr>
      <vt:lpstr>Klasificiranje</vt:lpstr>
      <vt:lpstr>Klasificiranje prinaša pozitivne pridobitve, ki so se izoblikovale skozi desetletja uporabe </vt:lpstr>
      <vt:lpstr>Klasificiranje</vt:lpstr>
      <vt:lpstr>PowerPointova predstavitev</vt:lpstr>
      <vt:lpstr>Knjiga prejete - izdane pošte</vt:lpstr>
      <vt:lpstr>„Fascikel„ - Registrator = Zadeva</vt:lpstr>
      <vt:lpstr>Klasificiranje po vsebini dokumenta</vt:lpstr>
      <vt:lpstr>Številka dokumeta</vt:lpstr>
      <vt:lpstr>Klasifikacijski načrt - razredi</vt:lpstr>
      <vt:lpstr>Klasifikacijski načrt - razredi</vt:lpstr>
      <vt:lpstr>Klasifikacijski načrt</vt:lpstr>
      <vt:lpstr>PowerPointova predstavitev</vt:lpstr>
      <vt:lpstr>Modul Pošta uporabljen v praksi</vt:lpstr>
      <vt:lpstr>Prednastavljene zadeve</vt:lpstr>
      <vt:lpstr>Več zadev za en klasifikacijski znak</vt:lpstr>
      <vt:lpstr>Več zadev za en klasifikacijski znak</vt:lpstr>
      <vt:lpstr>Več zadev za en klasifikacijski znak</vt:lpstr>
      <vt:lpstr>Več zadev za en klasifikacijski znak</vt:lpstr>
      <vt:lpstr>Dnevno delo</vt:lpstr>
      <vt:lpstr>Arhiviran dokument</vt:lpstr>
      <vt:lpstr>Potrjevanje</vt:lpstr>
      <vt:lpstr> SAOP, VASCO in drugi</vt:lpstr>
      <vt:lpstr>PowerPointova predstavitev</vt:lpstr>
      <vt:lpstr>Zaključevanje zadeve</vt:lpstr>
      <vt:lpstr>Evidenca rešenih zadev </vt:lpstr>
      <vt:lpstr>Seznami za uničenje gradiva</vt:lpstr>
      <vt:lpstr>Opravila ob zaključevanju zadev</vt:lpstr>
      <vt:lpstr> LOGOS.SI  04 20 13 423 vesna.dedic@logos.si </vt:lpstr>
      <vt:lpstr>Samodejno številčenje</vt:lpstr>
      <vt:lpstr>Samodejno številčenje</vt:lpstr>
      <vt:lpstr>Evidenca izdanih dokumentov</vt:lpstr>
      <vt:lpstr>Elektronska hramba</vt:lpstr>
      <vt:lpstr>Vzpostavitev e-hrambe</vt:lpstr>
      <vt:lpstr>Arhiviran dokument</vt:lpstr>
      <vt:lpstr>E-računi</vt:lpstr>
      <vt:lpstr> SAOP, VASCO in drugi</vt:lpstr>
      <vt:lpstr>PowerPointova predstavitev</vt:lpstr>
      <vt:lpstr>Brezpapirno poslovanje</vt:lpstr>
      <vt:lpstr>Potrjevanje</vt:lpstr>
      <vt:lpstr>Pregled potrjenih dokumentov</vt:lpstr>
      <vt:lpstr>Katalog arhiviranega gradiva</vt:lpstr>
      <vt:lpstr> LOGOS.SI  04 20 13 423 vesna.dedic@logos.si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Klasificiranje</dc:title>
  <dc:creator>MATJAŽ</dc:creator>
  <cp:lastModifiedBy>Fani Al-Mansour</cp:lastModifiedBy>
  <cp:revision>141</cp:revision>
  <cp:lastPrinted>2014-12-11T06:33:09Z</cp:lastPrinted>
  <dcterms:created xsi:type="dcterms:W3CDTF">2014-12-06T08:39:11Z</dcterms:created>
  <dcterms:modified xsi:type="dcterms:W3CDTF">2015-01-30T11:37:04Z</dcterms:modified>
</cp:coreProperties>
</file>