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6"/>
  </p:notesMasterIdLst>
  <p:handoutMasterIdLst>
    <p:handoutMasterId r:id="rId27"/>
  </p:handoutMasterIdLst>
  <p:sldIdLst>
    <p:sldId id="290" r:id="rId2"/>
    <p:sldId id="291" r:id="rId3"/>
    <p:sldId id="305" r:id="rId4"/>
    <p:sldId id="292" r:id="rId5"/>
    <p:sldId id="293" r:id="rId6"/>
    <p:sldId id="294" r:id="rId7"/>
    <p:sldId id="296" r:id="rId8"/>
    <p:sldId id="297" r:id="rId9"/>
    <p:sldId id="299" r:id="rId10"/>
    <p:sldId id="300" r:id="rId11"/>
    <p:sldId id="313" r:id="rId12"/>
    <p:sldId id="306" r:id="rId13"/>
    <p:sldId id="311" r:id="rId14"/>
    <p:sldId id="304" r:id="rId15"/>
    <p:sldId id="303" r:id="rId16"/>
    <p:sldId id="302" r:id="rId17"/>
    <p:sldId id="312" r:id="rId18"/>
    <p:sldId id="309" r:id="rId19"/>
    <p:sldId id="310" r:id="rId20"/>
    <p:sldId id="307" r:id="rId21"/>
    <p:sldId id="295" r:id="rId22"/>
    <p:sldId id="314" r:id="rId23"/>
    <p:sldId id="301" r:id="rId24"/>
    <p:sldId id="317" r:id="rId25"/>
  </p:sldIdLst>
  <p:sldSz cx="9144000" cy="6858000" type="screen4x3"/>
  <p:notesSz cx="6807200" cy="9906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CCFFCC"/>
    <a:srgbClr val="B2B2B2"/>
    <a:srgbClr val="FFC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312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6F38FA-0442-48DD-90F4-680337AE02ED}"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US"/>
        </a:p>
      </dgm:t>
    </dgm:pt>
    <dgm:pt modelId="{CFA6F80E-7B97-4358-B42F-2B9C66ADC596}">
      <dgm:prSet phldrT="[besedilo]"/>
      <dgm:spPr/>
      <dgm:t>
        <a:bodyPr/>
        <a:lstStyle/>
        <a:p>
          <a:r>
            <a:rPr lang="sl-SI" dirty="0" smtClean="0"/>
            <a:t>Plan</a:t>
          </a:r>
          <a:endParaRPr lang="en-US" dirty="0"/>
        </a:p>
      </dgm:t>
    </dgm:pt>
    <dgm:pt modelId="{19A9BB56-9514-4080-B2EC-2103903C00FC}" type="parTrans" cxnId="{A51F004D-6D3E-474E-9EB0-F32EBB474605}">
      <dgm:prSet/>
      <dgm:spPr/>
      <dgm:t>
        <a:bodyPr/>
        <a:lstStyle/>
        <a:p>
          <a:endParaRPr lang="en-US"/>
        </a:p>
      </dgm:t>
    </dgm:pt>
    <dgm:pt modelId="{14218725-FFB3-4402-A86E-E409EFB5C96D}" type="sibTrans" cxnId="{A51F004D-6D3E-474E-9EB0-F32EBB474605}">
      <dgm:prSet/>
      <dgm:spPr/>
      <dgm:t>
        <a:bodyPr/>
        <a:lstStyle/>
        <a:p>
          <a:endParaRPr lang="en-US"/>
        </a:p>
      </dgm:t>
    </dgm:pt>
    <dgm:pt modelId="{524FB63F-4593-41CE-B114-FE766139F793}">
      <dgm:prSet phldrT="[besedilo]"/>
      <dgm:spPr/>
      <dgm:t>
        <a:bodyPr/>
        <a:lstStyle/>
        <a:p>
          <a:r>
            <a:rPr lang="sl-SI" dirty="0" err="1" smtClean="0"/>
            <a:t>Act</a:t>
          </a:r>
          <a:endParaRPr lang="en-US" dirty="0"/>
        </a:p>
      </dgm:t>
    </dgm:pt>
    <dgm:pt modelId="{14D1F7BB-08CF-42DB-9C2A-85B8C1B9C1A3}" type="parTrans" cxnId="{A7ABC8FC-DA86-4FF4-AC4C-E1BE033B3A1C}">
      <dgm:prSet/>
      <dgm:spPr/>
      <dgm:t>
        <a:bodyPr/>
        <a:lstStyle/>
        <a:p>
          <a:endParaRPr lang="en-US"/>
        </a:p>
      </dgm:t>
    </dgm:pt>
    <dgm:pt modelId="{7E4FB193-FE14-4270-9E3F-F70ED37E4553}" type="sibTrans" cxnId="{A7ABC8FC-DA86-4FF4-AC4C-E1BE033B3A1C}">
      <dgm:prSet/>
      <dgm:spPr/>
      <dgm:t>
        <a:bodyPr/>
        <a:lstStyle/>
        <a:p>
          <a:endParaRPr lang="en-US"/>
        </a:p>
      </dgm:t>
    </dgm:pt>
    <dgm:pt modelId="{4C8E513E-141A-4FA8-B965-C610781E01F0}">
      <dgm:prSet phldrT="[besedilo]"/>
      <dgm:spPr/>
      <dgm:t>
        <a:bodyPr/>
        <a:lstStyle/>
        <a:p>
          <a:r>
            <a:rPr lang="sl-SI" dirty="0" err="1" smtClean="0"/>
            <a:t>Reflect</a:t>
          </a:r>
          <a:endParaRPr lang="sl-SI" dirty="0" smtClean="0"/>
        </a:p>
        <a:p>
          <a:r>
            <a:rPr lang="sl-SI" dirty="0" err="1" smtClean="0"/>
            <a:t>evaluate</a:t>
          </a:r>
          <a:endParaRPr lang="en-US" dirty="0"/>
        </a:p>
      </dgm:t>
    </dgm:pt>
    <dgm:pt modelId="{38D6EE93-7CDB-4C43-9319-21FC43C879BD}" type="parTrans" cxnId="{E1A77EE0-0D06-4812-8C52-C1E590AA6594}">
      <dgm:prSet/>
      <dgm:spPr/>
      <dgm:t>
        <a:bodyPr/>
        <a:lstStyle/>
        <a:p>
          <a:endParaRPr lang="en-US"/>
        </a:p>
      </dgm:t>
    </dgm:pt>
    <dgm:pt modelId="{0607F24C-64D6-49A6-9CF8-9601131322EF}" type="sibTrans" cxnId="{E1A77EE0-0D06-4812-8C52-C1E590AA6594}">
      <dgm:prSet/>
      <dgm:spPr/>
      <dgm:t>
        <a:bodyPr/>
        <a:lstStyle/>
        <a:p>
          <a:endParaRPr lang="en-US"/>
        </a:p>
      </dgm:t>
    </dgm:pt>
    <dgm:pt modelId="{5D110778-2C2A-48A1-B4B4-DD2F056BB60A}" type="pres">
      <dgm:prSet presAssocID="{526F38FA-0442-48DD-90F4-680337AE02ED}" presName="cycle" presStyleCnt="0">
        <dgm:presLayoutVars>
          <dgm:dir/>
          <dgm:resizeHandles val="exact"/>
        </dgm:presLayoutVars>
      </dgm:prSet>
      <dgm:spPr/>
      <dgm:t>
        <a:bodyPr/>
        <a:lstStyle/>
        <a:p>
          <a:endParaRPr lang="en-US"/>
        </a:p>
      </dgm:t>
    </dgm:pt>
    <dgm:pt modelId="{745E9C40-0173-430C-B193-C82FE19230B2}" type="pres">
      <dgm:prSet presAssocID="{CFA6F80E-7B97-4358-B42F-2B9C66ADC596}" presName="node" presStyleLbl="node1" presStyleIdx="0" presStyleCnt="3" custRadScaleRad="100091" custRadScaleInc="3060">
        <dgm:presLayoutVars>
          <dgm:bulletEnabled val="1"/>
        </dgm:presLayoutVars>
      </dgm:prSet>
      <dgm:spPr/>
      <dgm:t>
        <a:bodyPr/>
        <a:lstStyle/>
        <a:p>
          <a:endParaRPr lang="en-US"/>
        </a:p>
      </dgm:t>
    </dgm:pt>
    <dgm:pt modelId="{5078E986-3CCE-44D6-94A1-8C98BDDF1834}" type="pres">
      <dgm:prSet presAssocID="{14218725-FFB3-4402-A86E-E409EFB5C96D}" presName="sibTrans" presStyleLbl="sibTrans2D1" presStyleIdx="0" presStyleCnt="3"/>
      <dgm:spPr/>
      <dgm:t>
        <a:bodyPr/>
        <a:lstStyle/>
        <a:p>
          <a:endParaRPr lang="en-US"/>
        </a:p>
      </dgm:t>
    </dgm:pt>
    <dgm:pt modelId="{B385D54B-DF67-4FD9-84AA-11F8629153B5}" type="pres">
      <dgm:prSet presAssocID="{14218725-FFB3-4402-A86E-E409EFB5C96D}" presName="connectorText" presStyleLbl="sibTrans2D1" presStyleIdx="0" presStyleCnt="3"/>
      <dgm:spPr/>
      <dgm:t>
        <a:bodyPr/>
        <a:lstStyle/>
        <a:p>
          <a:endParaRPr lang="en-US"/>
        </a:p>
      </dgm:t>
    </dgm:pt>
    <dgm:pt modelId="{F4EC3655-865C-4874-A5F2-F55BE4546120}" type="pres">
      <dgm:prSet presAssocID="{524FB63F-4593-41CE-B114-FE766139F793}" presName="node" presStyleLbl="node1" presStyleIdx="1" presStyleCnt="3">
        <dgm:presLayoutVars>
          <dgm:bulletEnabled val="1"/>
        </dgm:presLayoutVars>
      </dgm:prSet>
      <dgm:spPr/>
      <dgm:t>
        <a:bodyPr/>
        <a:lstStyle/>
        <a:p>
          <a:endParaRPr lang="en-US"/>
        </a:p>
      </dgm:t>
    </dgm:pt>
    <dgm:pt modelId="{93A2EBAD-615B-40BE-BADB-69BADEA1B197}" type="pres">
      <dgm:prSet presAssocID="{7E4FB193-FE14-4270-9E3F-F70ED37E4553}" presName="sibTrans" presStyleLbl="sibTrans2D1" presStyleIdx="1" presStyleCnt="3"/>
      <dgm:spPr/>
      <dgm:t>
        <a:bodyPr/>
        <a:lstStyle/>
        <a:p>
          <a:endParaRPr lang="en-US"/>
        </a:p>
      </dgm:t>
    </dgm:pt>
    <dgm:pt modelId="{23E10839-5770-4E02-A1B6-1C43CBF16E37}" type="pres">
      <dgm:prSet presAssocID="{7E4FB193-FE14-4270-9E3F-F70ED37E4553}" presName="connectorText" presStyleLbl="sibTrans2D1" presStyleIdx="1" presStyleCnt="3"/>
      <dgm:spPr/>
      <dgm:t>
        <a:bodyPr/>
        <a:lstStyle/>
        <a:p>
          <a:endParaRPr lang="en-US"/>
        </a:p>
      </dgm:t>
    </dgm:pt>
    <dgm:pt modelId="{487FD5F7-7040-43E2-BFC7-E42511853755}" type="pres">
      <dgm:prSet presAssocID="{4C8E513E-141A-4FA8-B965-C610781E01F0}" presName="node" presStyleLbl="node1" presStyleIdx="2" presStyleCnt="3">
        <dgm:presLayoutVars>
          <dgm:bulletEnabled val="1"/>
        </dgm:presLayoutVars>
      </dgm:prSet>
      <dgm:spPr/>
      <dgm:t>
        <a:bodyPr/>
        <a:lstStyle/>
        <a:p>
          <a:endParaRPr lang="en-US"/>
        </a:p>
      </dgm:t>
    </dgm:pt>
    <dgm:pt modelId="{7588E255-F0FC-4D98-9FA5-999454D52B6A}" type="pres">
      <dgm:prSet presAssocID="{0607F24C-64D6-49A6-9CF8-9601131322EF}" presName="sibTrans" presStyleLbl="sibTrans2D1" presStyleIdx="2" presStyleCnt="3"/>
      <dgm:spPr/>
      <dgm:t>
        <a:bodyPr/>
        <a:lstStyle/>
        <a:p>
          <a:endParaRPr lang="en-US"/>
        </a:p>
      </dgm:t>
    </dgm:pt>
    <dgm:pt modelId="{282C48C8-2492-4F0A-B0B9-F9580B85DD85}" type="pres">
      <dgm:prSet presAssocID="{0607F24C-64D6-49A6-9CF8-9601131322EF}" presName="connectorText" presStyleLbl="sibTrans2D1" presStyleIdx="2" presStyleCnt="3"/>
      <dgm:spPr/>
      <dgm:t>
        <a:bodyPr/>
        <a:lstStyle/>
        <a:p>
          <a:endParaRPr lang="en-US"/>
        </a:p>
      </dgm:t>
    </dgm:pt>
  </dgm:ptLst>
  <dgm:cxnLst>
    <dgm:cxn modelId="{FACE0AA4-7BBD-4DF8-8A50-D8DA921BCDD1}" type="presOf" srcId="{14218725-FFB3-4402-A86E-E409EFB5C96D}" destId="{B385D54B-DF67-4FD9-84AA-11F8629153B5}" srcOrd="1" destOrd="0" presId="urn:microsoft.com/office/officeart/2005/8/layout/cycle2"/>
    <dgm:cxn modelId="{E1A77EE0-0D06-4812-8C52-C1E590AA6594}" srcId="{526F38FA-0442-48DD-90F4-680337AE02ED}" destId="{4C8E513E-141A-4FA8-B965-C610781E01F0}" srcOrd="2" destOrd="0" parTransId="{38D6EE93-7CDB-4C43-9319-21FC43C879BD}" sibTransId="{0607F24C-64D6-49A6-9CF8-9601131322EF}"/>
    <dgm:cxn modelId="{68014BA8-66E3-42C6-9E7E-A3DE8B7A1D81}" type="presOf" srcId="{4C8E513E-141A-4FA8-B965-C610781E01F0}" destId="{487FD5F7-7040-43E2-BFC7-E42511853755}" srcOrd="0" destOrd="0" presId="urn:microsoft.com/office/officeart/2005/8/layout/cycle2"/>
    <dgm:cxn modelId="{2037A372-AA94-4363-A7D8-27C6915FBD6A}" type="presOf" srcId="{524FB63F-4593-41CE-B114-FE766139F793}" destId="{F4EC3655-865C-4874-A5F2-F55BE4546120}" srcOrd="0" destOrd="0" presId="urn:microsoft.com/office/officeart/2005/8/layout/cycle2"/>
    <dgm:cxn modelId="{A6155760-F2F9-43F3-B180-0C290ACC3082}" type="presOf" srcId="{7E4FB193-FE14-4270-9E3F-F70ED37E4553}" destId="{23E10839-5770-4E02-A1B6-1C43CBF16E37}" srcOrd="1" destOrd="0" presId="urn:microsoft.com/office/officeart/2005/8/layout/cycle2"/>
    <dgm:cxn modelId="{C197C791-AFD5-4512-90A8-70A9F7FBA549}" type="presOf" srcId="{0607F24C-64D6-49A6-9CF8-9601131322EF}" destId="{282C48C8-2492-4F0A-B0B9-F9580B85DD85}" srcOrd="1" destOrd="0" presId="urn:microsoft.com/office/officeart/2005/8/layout/cycle2"/>
    <dgm:cxn modelId="{4B88913B-ACFD-444F-9CD3-BBF184070D34}" type="presOf" srcId="{7E4FB193-FE14-4270-9E3F-F70ED37E4553}" destId="{93A2EBAD-615B-40BE-BADB-69BADEA1B197}" srcOrd="0" destOrd="0" presId="urn:microsoft.com/office/officeart/2005/8/layout/cycle2"/>
    <dgm:cxn modelId="{A7ABC8FC-DA86-4FF4-AC4C-E1BE033B3A1C}" srcId="{526F38FA-0442-48DD-90F4-680337AE02ED}" destId="{524FB63F-4593-41CE-B114-FE766139F793}" srcOrd="1" destOrd="0" parTransId="{14D1F7BB-08CF-42DB-9C2A-85B8C1B9C1A3}" sibTransId="{7E4FB193-FE14-4270-9E3F-F70ED37E4553}"/>
    <dgm:cxn modelId="{57D6A013-D17E-4764-8BC6-02548AFBC8C5}" type="presOf" srcId="{14218725-FFB3-4402-A86E-E409EFB5C96D}" destId="{5078E986-3CCE-44D6-94A1-8C98BDDF1834}" srcOrd="0" destOrd="0" presId="urn:microsoft.com/office/officeart/2005/8/layout/cycle2"/>
    <dgm:cxn modelId="{BADD7ECE-0D0E-414F-A2FA-DAA70E222D4D}" type="presOf" srcId="{526F38FA-0442-48DD-90F4-680337AE02ED}" destId="{5D110778-2C2A-48A1-B4B4-DD2F056BB60A}" srcOrd="0" destOrd="0" presId="urn:microsoft.com/office/officeart/2005/8/layout/cycle2"/>
    <dgm:cxn modelId="{E556E9E5-930E-413C-B53F-ED8505C6C568}" type="presOf" srcId="{0607F24C-64D6-49A6-9CF8-9601131322EF}" destId="{7588E255-F0FC-4D98-9FA5-999454D52B6A}" srcOrd="0" destOrd="0" presId="urn:microsoft.com/office/officeart/2005/8/layout/cycle2"/>
    <dgm:cxn modelId="{A51F004D-6D3E-474E-9EB0-F32EBB474605}" srcId="{526F38FA-0442-48DD-90F4-680337AE02ED}" destId="{CFA6F80E-7B97-4358-B42F-2B9C66ADC596}" srcOrd="0" destOrd="0" parTransId="{19A9BB56-9514-4080-B2EC-2103903C00FC}" sibTransId="{14218725-FFB3-4402-A86E-E409EFB5C96D}"/>
    <dgm:cxn modelId="{FD062080-1798-4CB7-8368-48C451DA1922}" type="presOf" srcId="{CFA6F80E-7B97-4358-B42F-2B9C66ADC596}" destId="{745E9C40-0173-430C-B193-C82FE19230B2}" srcOrd="0" destOrd="0" presId="urn:microsoft.com/office/officeart/2005/8/layout/cycle2"/>
    <dgm:cxn modelId="{12D45937-D9BB-40C8-952B-B1B143B97743}" type="presParOf" srcId="{5D110778-2C2A-48A1-B4B4-DD2F056BB60A}" destId="{745E9C40-0173-430C-B193-C82FE19230B2}" srcOrd="0" destOrd="0" presId="urn:microsoft.com/office/officeart/2005/8/layout/cycle2"/>
    <dgm:cxn modelId="{91B9EF07-321A-4603-B8EB-CDC062A3A7C3}" type="presParOf" srcId="{5D110778-2C2A-48A1-B4B4-DD2F056BB60A}" destId="{5078E986-3CCE-44D6-94A1-8C98BDDF1834}" srcOrd="1" destOrd="0" presId="urn:microsoft.com/office/officeart/2005/8/layout/cycle2"/>
    <dgm:cxn modelId="{10E4F1BC-8F65-4C71-AC24-749456E01C04}" type="presParOf" srcId="{5078E986-3CCE-44D6-94A1-8C98BDDF1834}" destId="{B385D54B-DF67-4FD9-84AA-11F8629153B5}" srcOrd="0" destOrd="0" presId="urn:microsoft.com/office/officeart/2005/8/layout/cycle2"/>
    <dgm:cxn modelId="{35457C53-6C09-4406-B4BA-1495B40103C4}" type="presParOf" srcId="{5D110778-2C2A-48A1-B4B4-DD2F056BB60A}" destId="{F4EC3655-865C-4874-A5F2-F55BE4546120}" srcOrd="2" destOrd="0" presId="urn:microsoft.com/office/officeart/2005/8/layout/cycle2"/>
    <dgm:cxn modelId="{78EBC51A-F412-4B82-B4D1-5F081C7ED324}" type="presParOf" srcId="{5D110778-2C2A-48A1-B4B4-DD2F056BB60A}" destId="{93A2EBAD-615B-40BE-BADB-69BADEA1B197}" srcOrd="3" destOrd="0" presId="urn:microsoft.com/office/officeart/2005/8/layout/cycle2"/>
    <dgm:cxn modelId="{F0A0BB28-B95E-4809-94B1-5FF8268D9867}" type="presParOf" srcId="{93A2EBAD-615B-40BE-BADB-69BADEA1B197}" destId="{23E10839-5770-4E02-A1B6-1C43CBF16E37}" srcOrd="0" destOrd="0" presId="urn:microsoft.com/office/officeart/2005/8/layout/cycle2"/>
    <dgm:cxn modelId="{66F6124D-1838-43ED-BE03-14B02E98B983}" type="presParOf" srcId="{5D110778-2C2A-48A1-B4B4-DD2F056BB60A}" destId="{487FD5F7-7040-43E2-BFC7-E42511853755}" srcOrd="4" destOrd="0" presId="urn:microsoft.com/office/officeart/2005/8/layout/cycle2"/>
    <dgm:cxn modelId="{0A9445EC-02BB-47A7-A86F-C850A8085313}" type="presParOf" srcId="{5D110778-2C2A-48A1-B4B4-DD2F056BB60A}" destId="{7588E255-F0FC-4D98-9FA5-999454D52B6A}" srcOrd="5" destOrd="0" presId="urn:microsoft.com/office/officeart/2005/8/layout/cycle2"/>
    <dgm:cxn modelId="{FB4B8028-36B0-4A24-AD79-97C3C32F3484}" type="presParOf" srcId="{7588E255-F0FC-4D98-9FA5-999454D52B6A}" destId="{282C48C8-2492-4F0A-B0B9-F9580B85DD85}"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5E9C40-0173-430C-B193-C82FE19230B2}">
      <dsp:nvSpPr>
        <dsp:cNvPr id="0" name=""/>
        <dsp:cNvSpPr/>
      </dsp:nvSpPr>
      <dsp:spPr>
        <a:xfrm>
          <a:off x="2214570" y="0"/>
          <a:ext cx="1765101" cy="176510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sl-SI" sz="2600" kern="1200" dirty="0" smtClean="0"/>
            <a:t>Plan</a:t>
          </a:r>
          <a:endParaRPr lang="en-US" sz="2600" kern="1200" dirty="0"/>
        </a:p>
      </dsp:txBody>
      <dsp:txXfrm>
        <a:off x="2473063" y="258493"/>
        <a:ext cx="1248115" cy="1248115"/>
      </dsp:txXfrm>
    </dsp:sp>
    <dsp:sp modelId="{5078E986-3CCE-44D6-94A1-8C98BDDF1834}">
      <dsp:nvSpPr>
        <dsp:cNvPr id="0" name=""/>
        <dsp:cNvSpPr/>
      </dsp:nvSpPr>
      <dsp:spPr>
        <a:xfrm rot="3656016">
          <a:off x="3500493" y="1722503"/>
          <a:ext cx="458106" cy="59572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3535825" y="1781585"/>
        <a:ext cx="320674" cy="357433"/>
      </dsp:txXfrm>
    </dsp:sp>
    <dsp:sp modelId="{F4EC3655-865C-4874-A5F2-F55BE4546120}">
      <dsp:nvSpPr>
        <dsp:cNvPr id="0" name=""/>
        <dsp:cNvSpPr/>
      </dsp:nvSpPr>
      <dsp:spPr>
        <a:xfrm>
          <a:off x="3492018" y="2298292"/>
          <a:ext cx="1765101" cy="1765101"/>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sl-SI" sz="2600" kern="1200" dirty="0" err="1" smtClean="0"/>
            <a:t>Act</a:t>
          </a:r>
          <a:endParaRPr lang="en-US" sz="2600" kern="1200" dirty="0"/>
        </a:p>
      </dsp:txBody>
      <dsp:txXfrm>
        <a:off x="3750511" y="2556785"/>
        <a:ext cx="1248115" cy="1248115"/>
      </dsp:txXfrm>
    </dsp:sp>
    <dsp:sp modelId="{93A2EBAD-615B-40BE-BADB-69BADEA1B197}">
      <dsp:nvSpPr>
        <dsp:cNvPr id="0" name=""/>
        <dsp:cNvSpPr/>
      </dsp:nvSpPr>
      <dsp:spPr>
        <a:xfrm rot="10800000">
          <a:off x="2825990" y="2882982"/>
          <a:ext cx="470660" cy="595721"/>
        </a:xfrm>
        <a:prstGeom prst="rightArrow">
          <a:avLst>
            <a:gd name="adj1" fmla="val 60000"/>
            <a:gd name="adj2" fmla="val 50000"/>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rot="10800000">
        <a:off x="2967188" y="3002126"/>
        <a:ext cx="329462" cy="357433"/>
      </dsp:txXfrm>
    </dsp:sp>
    <dsp:sp modelId="{487FD5F7-7040-43E2-BFC7-E42511853755}">
      <dsp:nvSpPr>
        <dsp:cNvPr id="0" name=""/>
        <dsp:cNvSpPr/>
      </dsp:nvSpPr>
      <dsp:spPr>
        <a:xfrm>
          <a:off x="838879" y="2298292"/>
          <a:ext cx="1765101" cy="1765101"/>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sl-SI" sz="2600" kern="1200" dirty="0" err="1" smtClean="0"/>
            <a:t>Reflect</a:t>
          </a:r>
          <a:endParaRPr lang="sl-SI" sz="2600" kern="1200" dirty="0" smtClean="0"/>
        </a:p>
        <a:p>
          <a:pPr lvl="0" algn="ctr" defTabSz="1155700">
            <a:lnSpc>
              <a:spcPct val="90000"/>
            </a:lnSpc>
            <a:spcBef>
              <a:spcPct val="0"/>
            </a:spcBef>
            <a:spcAft>
              <a:spcPct val="35000"/>
            </a:spcAft>
          </a:pPr>
          <a:r>
            <a:rPr lang="sl-SI" sz="2600" kern="1200" dirty="0" err="1" smtClean="0"/>
            <a:t>evaluate</a:t>
          </a:r>
          <a:endParaRPr lang="en-US" sz="2600" kern="1200" dirty="0"/>
        </a:p>
      </dsp:txBody>
      <dsp:txXfrm>
        <a:off x="1097372" y="2556785"/>
        <a:ext cx="1248115" cy="1248115"/>
      </dsp:txXfrm>
    </dsp:sp>
    <dsp:sp modelId="{7588E255-F0FC-4D98-9FA5-999454D52B6A}">
      <dsp:nvSpPr>
        <dsp:cNvPr id="0" name=""/>
        <dsp:cNvSpPr/>
      </dsp:nvSpPr>
      <dsp:spPr>
        <a:xfrm rot="18054211">
          <a:off x="2160172" y="1745592"/>
          <a:ext cx="484131" cy="595721"/>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en-US" sz="2100" kern="1200"/>
        </a:p>
      </dsp:txBody>
      <dsp:txXfrm>
        <a:off x="2195495" y="1927046"/>
        <a:ext cx="338892" cy="35743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1" y="0"/>
            <a:ext cx="2949786" cy="495300"/>
          </a:xfrm>
          <a:prstGeom prst="rect">
            <a:avLst/>
          </a:prstGeom>
        </p:spPr>
        <p:txBody>
          <a:bodyPr vert="horz" lIns="90891" tIns="45446" rIns="90891" bIns="45446" rtlCol="0"/>
          <a:lstStyle>
            <a:lvl1pPr algn="l">
              <a:defRPr sz="1200"/>
            </a:lvl1pPr>
          </a:lstStyle>
          <a:p>
            <a:endParaRPr lang="en-US"/>
          </a:p>
        </p:txBody>
      </p:sp>
      <p:sp>
        <p:nvSpPr>
          <p:cNvPr id="3" name="Ograda datuma 2"/>
          <p:cNvSpPr>
            <a:spLocks noGrp="1"/>
          </p:cNvSpPr>
          <p:nvPr>
            <p:ph type="dt" sz="quarter" idx="1"/>
          </p:nvPr>
        </p:nvSpPr>
        <p:spPr>
          <a:xfrm>
            <a:off x="3855839" y="0"/>
            <a:ext cx="2949786" cy="495300"/>
          </a:xfrm>
          <a:prstGeom prst="rect">
            <a:avLst/>
          </a:prstGeom>
        </p:spPr>
        <p:txBody>
          <a:bodyPr vert="horz" lIns="90891" tIns="45446" rIns="90891" bIns="45446" rtlCol="0"/>
          <a:lstStyle>
            <a:lvl1pPr algn="r">
              <a:defRPr sz="1200"/>
            </a:lvl1pPr>
          </a:lstStyle>
          <a:p>
            <a:fld id="{E34C0E99-4331-4DC4-9651-FE70081DF986}" type="datetimeFigureOut">
              <a:rPr lang="sl-SI" smtClean="0"/>
              <a:pPr/>
              <a:t>10.2.2015</a:t>
            </a:fld>
            <a:endParaRPr lang="en-US"/>
          </a:p>
        </p:txBody>
      </p:sp>
      <p:sp>
        <p:nvSpPr>
          <p:cNvPr id="4" name="Ograda noge 3"/>
          <p:cNvSpPr>
            <a:spLocks noGrp="1"/>
          </p:cNvSpPr>
          <p:nvPr>
            <p:ph type="ftr" sz="quarter" idx="2"/>
          </p:nvPr>
        </p:nvSpPr>
        <p:spPr>
          <a:xfrm>
            <a:off x="1" y="9408981"/>
            <a:ext cx="2949786" cy="495300"/>
          </a:xfrm>
          <a:prstGeom prst="rect">
            <a:avLst/>
          </a:prstGeom>
        </p:spPr>
        <p:txBody>
          <a:bodyPr vert="horz" lIns="90891" tIns="45446" rIns="90891" bIns="45446" rtlCol="0" anchor="b"/>
          <a:lstStyle>
            <a:lvl1pPr algn="l">
              <a:defRPr sz="1200"/>
            </a:lvl1pPr>
          </a:lstStyle>
          <a:p>
            <a:endParaRPr lang="en-US"/>
          </a:p>
        </p:txBody>
      </p:sp>
      <p:sp>
        <p:nvSpPr>
          <p:cNvPr id="5" name="Ograda številke diapozitiva 4"/>
          <p:cNvSpPr>
            <a:spLocks noGrp="1"/>
          </p:cNvSpPr>
          <p:nvPr>
            <p:ph type="sldNum" sz="quarter" idx="3"/>
          </p:nvPr>
        </p:nvSpPr>
        <p:spPr>
          <a:xfrm>
            <a:off x="3855839" y="9408981"/>
            <a:ext cx="2949786" cy="495300"/>
          </a:xfrm>
          <a:prstGeom prst="rect">
            <a:avLst/>
          </a:prstGeom>
        </p:spPr>
        <p:txBody>
          <a:bodyPr vert="horz" lIns="90891" tIns="45446" rIns="90891" bIns="45446" rtlCol="0" anchor="b"/>
          <a:lstStyle>
            <a:lvl1pPr algn="r">
              <a:defRPr sz="1200"/>
            </a:lvl1pPr>
          </a:lstStyle>
          <a:p>
            <a:fld id="{78CE4EA3-9029-4A60-A934-50A705B28BF6}" type="slidenum">
              <a:rPr lang="en-US" smtClean="0"/>
              <a:pPr/>
              <a:t>‹#›</a:t>
            </a:fld>
            <a:endParaRPr lang="en-US"/>
          </a:p>
        </p:txBody>
      </p:sp>
    </p:spTree>
    <p:extLst>
      <p:ext uri="{BB962C8B-B14F-4D97-AF65-F5344CB8AC3E}">
        <p14:creationId xmlns:p14="http://schemas.microsoft.com/office/powerpoint/2010/main" val="4246373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49575" cy="495300"/>
          </a:xfrm>
          <a:prstGeom prst="rect">
            <a:avLst/>
          </a:prstGeom>
        </p:spPr>
        <p:txBody>
          <a:bodyPr vert="horz" lIns="91440" tIns="45720" rIns="91440" bIns="45720" rtlCol="0"/>
          <a:lstStyle>
            <a:lvl1pPr algn="l">
              <a:defRPr sz="1200"/>
            </a:lvl1pPr>
          </a:lstStyle>
          <a:p>
            <a:endParaRPr lang="en-US"/>
          </a:p>
        </p:txBody>
      </p:sp>
      <p:sp>
        <p:nvSpPr>
          <p:cNvPr id="3" name="Ograda datuma 2"/>
          <p:cNvSpPr>
            <a:spLocks noGrp="1"/>
          </p:cNvSpPr>
          <p:nvPr>
            <p:ph type="dt" idx="1"/>
          </p:nvPr>
        </p:nvSpPr>
        <p:spPr>
          <a:xfrm>
            <a:off x="3856038" y="0"/>
            <a:ext cx="2949575" cy="495300"/>
          </a:xfrm>
          <a:prstGeom prst="rect">
            <a:avLst/>
          </a:prstGeom>
        </p:spPr>
        <p:txBody>
          <a:bodyPr vert="horz" lIns="91440" tIns="45720" rIns="91440" bIns="45720" rtlCol="0"/>
          <a:lstStyle>
            <a:lvl1pPr algn="r">
              <a:defRPr sz="1200"/>
            </a:lvl1pPr>
          </a:lstStyle>
          <a:p>
            <a:fld id="{10CE13B2-2CD5-40BA-8895-10F4B7C188FC}" type="datetimeFigureOut">
              <a:rPr lang="en-US" smtClean="0"/>
              <a:pPr/>
              <a:t>2/10/2015</a:t>
            </a:fld>
            <a:endParaRPr lang="en-US"/>
          </a:p>
        </p:txBody>
      </p:sp>
      <p:sp>
        <p:nvSpPr>
          <p:cNvPr id="4" name="Ograda stranske slike 3"/>
          <p:cNvSpPr>
            <a:spLocks noGrp="1" noRot="1" noChangeAspect="1"/>
          </p:cNvSpPr>
          <p:nvPr>
            <p:ph type="sldImg" idx="2"/>
          </p:nvPr>
        </p:nvSpPr>
        <p:spPr>
          <a:xfrm>
            <a:off x="927100" y="742950"/>
            <a:ext cx="4953000" cy="3714750"/>
          </a:xfrm>
          <a:prstGeom prst="rect">
            <a:avLst/>
          </a:prstGeom>
          <a:noFill/>
          <a:ln w="12700">
            <a:solidFill>
              <a:prstClr val="black"/>
            </a:solidFill>
          </a:ln>
        </p:spPr>
        <p:txBody>
          <a:bodyPr vert="horz" lIns="91440" tIns="45720" rIns="91440" bIns="45720" rtlCol="0" anchor="ctr"/>
          <a:lstStyle/>
          <a:p>
            <a:endParaRPr lang="en-US"/>
          </a:p>
        </p:txBody>
      </p:sp>
      <p:sp>
        <p:nvSpPr>
          <p:cNvPr id="5" name="Ograda opomb 4"/>
          <p:cNvSpPr>
            <a:spLocks noGrp="1"/>
          </p:cNvSpPr>
          <p:nvPr>
            <p:ph type="body" sz="quarter" idx="3"/>
          </p:nvPr>
        </p:nvSpPr>
        <p:spPr>
          <a:xfrm>
            <a:off x="681038" y="4705350"/>
            <a:ext cx="5445125" cy="4457700"/>
          </a:xfrm>
          <a:prstGeom prst="rect">
            <a:avLst/>
          </a:prstGeom>
        </p:spPr>
        <p:txBody>
          <a:bodyPr vert="horz" lIns="91440" tIns="45720" rIns="91440" bIns="45720" rtlCol="0">
            <a:normAutofit/>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6" name="Ograda noge 5"/>
          <p:cNvSpPr>
            <a:spLocks noGrp="1"/>
          </p:cNvSpPr>
          <p:nvPr>
            <p:ph type="ftr" sz="quarter" idx="4"/>
          </p:nvPr>
        </p:nvSpPr>
        <p:spPr>
          <a:xfrm>
            <a:off x="0" y="9409113"/>
            <a:ext cx="2949575" cy="495300"/>
          </a:xfrm>
          <a:prstGeom prst="rect">
            <a:avLst/>
          </a:prstGeom>
        </p:spPr>
        <p:txBody>
          <a:bodyPr vert="horz" lIns="91440" tIns="45720" rIns="91440" bIns="45720" rtlCol="0" anchor="b"/>
          <a:lstStyle>
            <a:lvl1pPr algn="l">
              <a:defRPr sz="1200"/>
            </a:lvl1pPr>
          </a:lstStyle>
          <a:p>
            <a:endParaRPr lang="en-US"/>
          </a:p>
        </p:txBody>
      </p:sp>
      <p:sp>
        <p:nvSpPr>
          <p:cNvPr id="7" name="Ograda številke diapozitiva 6"/>
          <p:cNvSpPr>
            <a:spLocks noGrp="1"/>
          </p:cNvSpPr>
          <p:nvPr>
            <p:ph type="sldNum" sz="quarter" idx="5"/>
          </p:nvPr>
        </p:nvSpPr>
        <p:spPr>
          <a:xfrm>
            <a:off x="3856038" y="9409113"/>
            <a:ext cx="2949575" cy="495300"/>
          </a:xfrm>
          <a:prstGeom prst="rect">
            <a:avLst/>
          </a:prstGeom>
        </p:spPr>
        <p:txBody>
          <a:bodyPr vert="horz" lIns="91440" tIns="45720" rIns="91440" bIns="45720" rtlCol="0" anchor="b"/>
          <a:lstStyle>
            <a:lvl1pPr algn="r">
              <a:defRPr sz="1200"/>
            </a:lvl1pPr>
          </a:lstStyle>
          <a:p>
            <a:fld id="{26C88264-1531-4F07-891A-1DE2B348B5BB}" type="slidenum">
              <a:rPr lang="en-US" smtClean="0"/>
              <a:pPr/>
              <a:t>‹#›</a:t>
            </a:fld>
            <a:endParaRPr lang="en-US"/>
          </a:p>
        </p:txBody>
      </p:sp>
    </p:spTree>
    <p:extLst>
      <p:ext uri="{BB962C8B-B14F-4D97-AF65-F5344CB8AC3E}">
        <p14:creationId xmlns:p14="http://schemas.microsoft.com/office/powerpoint/2010/main" val="383542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7500" lnSpcReduction="20000"/>
          </a:bodyPr>
          <a:lstStyle/>
          <a:p>
            <a:pPr eaLnBrk="1" fontAlgn="auto" hangingPunct="1">
              <a:spcBef>
                <a:spcPts val="0"/>
              </a:spcBef>
              <a:spcAft>
                <a:spcPts val="0"/>
              </a:spcAft>
              <a:defRPr/>
            </a:pPr>
            <a:r>
              <a:rPr lang="sl-SI" b="1" dirty="0" smtClean="0">
                <a:ea typeface="+mn-ea"/>
              </a:rPr>
              <a:t>Izjave MEPI mentorjev </a:t>
            </a:r>
            <a:endParaRPr lang="sl-SI" dirty="0" smtClean="0">
              <a:ea typeface="+mn-ea"/>
            </a:endParaRP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endParaRPr lang="sl-SI" dirty="0" smtClean="0">
              <a:ea typeface="+mn-ea"/>
            </a:endParaRP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i="1" dirty="0" smtClean="0">
                <a:ea typeface="+mn-ea"/>
              </a:rPr>
              <a:t>Rada delam z mladimi, posebej s tistimi, ki imajo veliko pozitivne energije, si želijo različnih izzivov, radi pomagajo drugim, poskušajo vzpostaviti zdrav duh v zdravem telesu, iščejo nova znanja,…Takšne lastnosti ima mladina, ki se vključuje v program MEPI.</a:t>
            </a:r>
            <a:endParaRPr lang="sl-SI" dirty="0" smtClean="0">
              <a:ea typeface="+mn-ea"/>
            </a:endParaRPr>
          </a:p>
          <a:p>
            <a:pPr eaLnBrk="1" fontAlgn="auto" hangingPunct="1">
              <a:spcBef>
                <a:spcPts val="0"/>
              </a:spcBef>
              <a:spcAft>
                <a:spcPts val="0"/>
              </a:spcAft>
              <a:defRPr/>
            </a:pPr>
            <a:r>
              <a:rPr lang="sl-SI" i="1" dirty="0" smtClean="0">
                <a:ea typeface="+mn-ea"/>
              </a:rPr>
              <a:t>Nevenka Bertoncelj, </a:t>
            </a:r>
            <a:r>
              <a:rPr lang="sl-SI" dirty="0" smtClean="0">
                <a:ea typeface="+mn-ea"/>
              </a:rPr>
              <a:t>mentorica</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 »MEPI JE PRVOVRSTEN IZZIV, DA DAŠ VSE OD SEBE IN KOT MENTOR TO POMAGAŠ DOSEČI TUDI DRUGIM«</a:t>
            </a:r>
          </a:p>
          <a:p>
            <a:pPr eaLnBrk="1" fontAlgn="auto" hangingPunct="1">
              <a:spcBef>
                <a:spcPts val="0"/>
              </a:spcBef>
              <a:spcAft>
                <a:spcPts val="0"/>
              </a:spcAft>
              <a:defRPr/>
            </a:pPr>
            <a:r>
              <a:rPr lang="sl-SI" i="1" dirty="0" smtClean="0">
                <a:ea typeface="+mn-ea"/>
              </a:rPr>
              <a:t>Nataša Veber, </a:t>
            </a:r>
            <a:r>
              <a:rPr lang="sl-SI" dirty="0" smtClean="0">
                <a:ea typeface="+mn-ea"/>
              </a:rPr>
              <a:t>mentorica</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Program omogoča učitelju mentorju spremljanje osebnostnega razvoja dijakov, vzpostavljanje prijateljskih stikov in tudi trajnejših vezi; obenem pa pridobivanje bogatih izkušenj na področju vzgoje in izobraževanja</a:t>
            </a:r>
          </a:p>
          <a:p>
            <a:pPr eaLnBrk="1" fontAlgn="auto" hangingPunct="1">
              <a:spcBef>
                <a:spcPts val="0"/>
              </a:spcBef>
              <a:spcAft>
                <a:spcPts val="0"/>
              </a:spcAft>
              <a:defRPr/>
            </a:pPr>
            <a:r>
              <a:rPr lang="sl-SI" dirty="0" smtClean="0">
                <a:ea typeface="+mn-ea"/>
              </a:rPr>
              <a:t>Nuša Fujan, mentorica</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Uživam, ko delam z dijaki, vedno znova me presenetijo s svojo izvirnostjo, iznajdljivostjo ki jo najbolj pokažejo na odpravah. Na cilju je vedno veselo, občutek zmagoslavja je nepopisen tako za dijake, kot za nas, ki smo poskrbeli, da so varno opravili svojo nalogo.</a:t>
            </a:r>
          </a:p>
          <a:p>
            <a:pPr eaLnBrk="1" fontAlgn="auto" hangingPunct="1">
              <a:spcBef>
                <a:spcPts val="0"/>
              </a:spcBef>
              <a:spcAft>
                <a:spcPts val="0"/>
              </a:spcAft>
              <a:defRPr/>
            </a:pPr>
            <a:r>
              <a:rPr lang="sl-SI" dirty="0" smtClean="0">
                <a:ea typeface="+mn-ea"/>
              </a:rPr>
              <a:t>Metka Karlovšek, mentorica</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Jutro. Pred mojim šotorom Mepijevci. Sanje. Hočejo da vstanem. Topla spalka. Čukasto mežikanje v sonce. Prva šala, ki jo dojamem. Prvi pogled, ki ga ujamem. Večer! Kitara, družba, ma kaj bi vam pravil vse... Besed je premalo, vtisov preveč.</a:t>
            </a:r>
          </a:p>
          <a:p>
            <a:pPr eaLnBrk="1" fontAlgn="auto" hangingPunct="1">
              <a:spcBef>
                <a:spcPts val="0"/>
              </a:spcBef>
              <a:spcAft>
                <a:spcPts val="0"/>
              </a:spcAft>
              <a:defRPr/>
            </a:pPr>
            <a:r>
              <a:rPr lang="sl-SI" dirty="0" smtClean="0">
                <a:ea typeface="+mn-ea"/>
              </a:rPr>
              <a:t>Miha Karlovšek – inštruktor</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Mepijevcem se ne vtisnejo v spomin samo težki nahrbtniki, ožuljene noge, premočene hlače, kuhanje makaronov in instant juh, veslanje in raftanje, pač pa predvsem prijateljstvo, druženje, sodelovanje in pripravljenost pomagati drugim. Tudi mentorji ostajamo mentorji, ker verjamemo, da toliko pozitivne energije zasluži možnost in priložnost, da se bogati in razvija.</a:t>
            </a:r>
          </a:p>
          <a:p>
            <a:pPr eaLnBrk="1" fontAlgn="auto" hangingPunct="1">
              <a:spcBef>
                <a:spcPts val="0"/>
              </a:spcBef>
              <a:spcAft>
                <a:spcPts val="0"/>
              </a:spcAft>
              <a:defRPr/>
            </a:pPr>
            <a:r>
              <a:rPr lang="sl-SI" dirty="0" smtClean="0">
                <a:ea typeface="+mn-ea"/>
              </a:rPr>
              <a:t>Mateja Prevodnik Mayland, koordinatorica MEPI </a:t>
            </a:r>
          </a:p>
          <a:p>
            <a:pPr eaLnBrk="1" fontAlgn="auto" hangingPunct="1">
              <a:spcBef>
                <a:spcPts val="0"/>
              </a:spcBef>
              <a:spcAft>
                <a:spcPts val="0"/>
              </a:spcAft>
              <a:defRPr/>
            </a:pPr>
            <a:r>
              <a:rPr lang="sl-SI" dirty="0" smtClean="0">
                <a:ea typeface="+mn-ea"/>
              </a:rPr>
              <a:t> </a:t>
            </a:r>
          </a:p>
          <a:p>
            <a:pPr eaLnBrk="1" fontAlgn="auto" hangingPunct="1">
              <a:spcBef>
                <a:spcPts val="0"/>
              </a:spcBef>
              <a:spcAft>
                <a:spcPts val="0"/>
              </a:spcAft>
              <a:defRPr/>
            </a:pPr>
            <a:r>
              <a:rPr lang="sl-SI" dirty="0" smtClean="0">
                <a:ea typeface="+mn-ea"/>
              </a:rPr>
              <a:t>MEPI mi je všeč, ker lahko navdušenje nad življenjem delim z mladimi. </a:t>
            </a:r>
          </a:p>
          <a:p>
            <a:pPr eaLnBrk="1" fontAlgn="auto" hangingPunct="1">
              <a:spcBef>
                <a:spcPts val="0"/>
              </a:spcBef>
              <a:spcAft>
                <a:spcPts val="0"/>
              </a:spcAft>
              <a:defRPr/>
            </a:pPr>
            <a:r>
              <a:rPr lang="sl-SI" dirty="0" smtClean="0">
                <a:ea typeface="+mn-ea"/>
              </a:rPr>
              <a:t>Primoz Umek, mentor na OŠ Orehek Kranj</a:t>
            </a:r>
          </a:p>
          <a:p>
            <a:pPr eaLnBrk="1" fontAlgn="auto" hangingPunct="1">
              <a:spcBef>
                <a:spcPts val="0"/>
              </a:spcBef>
              <a:spcAft>
                <a:spcPts val="0"/>
              </a:spcAft>
              <a:defRPr/>
            </a:pPr>
            <a:endParaRPr lang="sl-SI" dirty="0" smtClean="0">
              <a:ea typeface="+mn-ea"/>
            </a:endParaRPr>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a:buFont typeface="Arial" pitchFamily="34" charset="0"/>
              <a:buNone/>
            </a:pPr>
            <a:fld id="{96D5FB52-6325-4E6E-BCD6-70C39B9F8501}" type="slidenum">
              <a:rPr lang="sl-SI" smtClean="0">
                <a:latin typeface="Arial" pitchFamily="34" charset="0"/>
              </a:rPr>
              <a:pPr>
                <a:buFont typeface="Arial" pitchFamily="34" charset="0"/>
                <a:buNone/>
              </a:pPr>
              <a:t>21</a:t>
            </a:fld>
            <a:endParaRPr lang="sl-SI"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l-SI"/>
          </a:p>
        </p:txBody>
      </p:sp>
      <p:sp>
        <p:nvSpPr>
          <p:cNvPr id="4" name="Date Placeholder 3"/>
          <p:cNvSpPr>
            <a:spLocks noGrp="1"/>
          </p:cNvSpPr>
          <p:nvPr>
            <p:ph type="dt" sz="half" idx="10"/>
          </p:nvPr>
        </p:nvSpPr>
        <p:spPr/>
        <p:txBody>
          <a:bodyPr/>
          <a:lstStyle/>
          <a:p>
            <a:fld id="{A7488138-8F72-48FB-BF3E-AC4D6BC07A5B}" type="datetimeFigureOut">
              <a:rPr lang="sl-SI" smtClean="0"/>
              <a:pPr/>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751756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88138-8F72-48FB-BF3E-AC4D6BC07A5B}" type="datetimeFigureOut">
              <a:rPr lang="sl-SI" smtClean="0"/>
              <a:pPr/>
              <a:t>10.2.2015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3858526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A7488138-8F72-48FB-BF3E-AC4D6BC07A5B}" type="datetimeFigureOut">
              <a:rPr lang="sl-SI" smtClean="0"/>
              <a:pPr/>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211708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A7488138-8F72-48FB-BF3E-AC4D6BC07A5B}" type="datetimeFigureOut">
              <a:rPr lang="sl-SI" smtClean="0"/>
              <a:pPr/>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23102181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lvl1pPr>
              <a:defRPr/>
            </a:lvl1pPr>
          </a:lstStyle>
          <a:p>
            <a:pPr>
              <a:defRPr/>
            </a:pPr>
            <a:fld id="{7826F285-A522-4781-B3E6-4A4F47A1F6FB}" type="datetime1">
              <a:rPr lang="en-US" altLang="zh-CN"/>
              <a:pPr>
                <a:defRPr/>
              </a:pPr>
              <a:t>2/10/2015</a:t>
            </a:fld>
            <a:endParaRPr lang="sl-SI" altLang="zh-CN" sz="1800">
              <a:solidFill>
                <a:schemeClr val="tx1"/>
              </a:solidFill>
            </a:endParaRPr>
          </a:p>
        </p:txBody>
      </p:sp>
      <p:sp>
        <p:nvSpPr>
          <p:cNvPr id="4" name="Footer Placeholder 3"/>
          <p:cNvSpPr>
            <a:spLocks noGrp="1"/>
          </p:cNvSpPr>
          <p:nvPr>
            <p:ph type="ftr" sz="quarter" idx="11"/>
          </p:nvPr>
        </p:nvSpPr>
        <p:spPr/>
        <p:txBody>
          <a:bodyPr/>
          <a:lstStyle>
            <a:lvl1pPr>
              <a:defRPr/>
            </a:lvl1pPr>
          </a:lstStyle>
          <a:p>
            <a:pPr>
              <a:defRPr/>
            </a:pPr>
            <a:endParaRPr lang="sl-SI"/>
          </a:p>
        </p:txBody>
      </p:sp>
      <p:sp>
        <p:nvSpPr>
          <p:cNvPr id="5" name="Slide Number Placeholder 4"/>
          <p:cNvSpPr>
            <a:spLocks noGrp="1"/>
          </p:cNvSpPr>
          <p:nvPr>
            <p:ph type="sldNum" sz="quarter" idx="12"/>
          </p:nvPr>
        </p:nvSpPr>
        <p:spPr/>
        <p:txBody>
          <a:bodyPr/>
          <a:lstStyle>
            <a:lvl1pPr>
              <a:defRPr/>
            </a:lvl1pPr>
          </a:lstStyle>
          <a:p>
            <a:pPr>
              <a:defRPr/>
            </a:pPr>
            <a:fld id="{F1870B17-AA89-4876-8F1A-00B4B3E59E6C}" type="slidenum">
              <a:rPr lang="sl-SI" altLang="zh-CN"/>
              <a:pPr>
                <a:defRPr/>
              </a:pPr>
              <a:t>‹#›</a:t>
            </a:fld>
            <a:endParaRPr lang="sl-SI" altLang="zh-CN" sz="180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ostavitev po mer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en-US"/>
          </a:p>
        </p:txBody>
      </p:sp>
      <p:sp>
        <p:nvSpPr>
          <p:cNvPr id="3" name="Ograda datuma 2"/>
          <p:cNvSpPr>
            <a:spLocks noGrp="1"/>
          </p:cNvSpPr>
          <p:nvPr>
            <p:ph type="dt" sz="half" idx="10"/>
          </p:nvPr>
        </p:nvSpPr>
        <p:spPr/>
        <p:txBody>
          <a:bodyPr/>
          <a:lstStyle/>
          <a:p>
            <a:fld id="{A7488138-8F72-48FB-BF3E-AC4D6BC07A5B}" type="datetimeFigureOut">
              <a:rPr lang="sl-SI" smtClean="0"/>
              <a:pPr/>
              <a:t>10.2.2015</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0B9329A0-194C-455F-8B14-52F66832E50F}"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Date Placeholder 3"/>
          <p:cNvSpPr>
            <a:spLocks noGrp="1"/>
          </p:cNvSpPr>
          <p:nvPr>
            <p:ph type="dt" sz="half" idx="10"/>
          </p:nvPr>
        </p:nvSpPr>
        <p:spPr/>
        <p:txBody>
          <a:bodyPr/>
          <a:lstStyle/>
          <a:p>
            <a:fld id="{A7488138-8F72-48FB-BF3E-AC4D6BC07A5B}" type="datetimeFigureOut">
              <a:rPr lang="sl-SI" smtClean="0"/>
              <a:pPr/>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722041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488138-8F72-48FB-BF3E-AC4D6BC07A5B}" type="datetimeFigureOut">
              <a:rPr lang="sl-SI" smtClean="0"/>
              <a:pPr/>
              <a:t>10.2.2015</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136291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Date Placeholder 4"/>
          <p:cNvSpPr>
            <a:spLocks noGrp="1"/>
          </p:cNvSpPr>
          <p:nvPr>
            <p:ph type="dt" sz="half" idx="10"/>
          </p:nvPr>
        </p:nvSpPr>
        <p:spPr/>
        <p:txBody>
          <a:bodyPr/>
          <a:lstStyle/>
          <a:p>
            <a:fld id="{A7488138-8F72-48FB-BF3E-AC4D6BC07A5B}" type="datetimeFigureOut">
              <a:rPr lang="sl-SI" smtClean="0"/>
              <a:pPr/>
              <a:t>10.2.2015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522539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7" name="Date Placeholder 6"/>
          <p:cNvSpPr>
            <a:spLocks noGrp="1"/>
          </p:cNvSpPr>
          <p:nvPr>
            <p:ph type="dt" sz="half" idx="10"/>
          </p:nvPr>
        </p:nvSpPr>
        <p:spPr/>
        <p:txBody>
          <a:bodyPr/>
          <a:lstStyle/>
          <a:p>
            <a:fld id="{A7488138-8F72-48FB-BF3E-AC4D6BC07A5B}" type="datetimeFigureOut">
              <a:rPr lang="sl-SI" smtClean="0"/>
              <a:pPr/>
              <a:t>10.2.2015</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176814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l-SI"/>
          </a:p>
        </p:txBody>
      </p:sp>
      <p:sp>
        <p:nvSpPr>
          <p:cNvPr id="3" name="Date Placeholder 2"/>
          <p:cNvSpPr>
            <a:spLocks noGrp="1"/>
          </p:cNvSpPr>
          <p:nvPr>
            <p:ph type="dt" sz="half" idx="10"/>
          </p:nvPr>
        </p:nvSpPr>
        <p:spPr/>
        <p:txBody>
          <a:bodyPr/>
          <a:lstStyle/>
          <a:p>
            <a:fld id="{A7488138-8F72-48FB-BF3E-AC4D6BC07A5B}" type="datetimeFigureOut">
              <a:rPr lang="sl-SI" smtClean="0"/>
              <a:pPr/>
              <a:t>10.2.2015</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348106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488138-8F72-48FB-BF3E-AC4D6BC07A5B}" type="datetimeFigureOut">
              <a:rPr lang="sl-SI" smtClean="0"/>
              <a:pPr/>
              <a:t>10.2.2015</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4135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88138-8F72-48FB-BF3E-AC4D6BC07A5B}" type="datetimeFigureOut">
              <a:rPr lang="sl-SI" smtClean="0"/>
              <a:pPr/>
              <a:t>10.2.2015</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0B9329A0-194C-455F-8B14-52F66832E50F}" type="slidenum">
              <a:rPr lang="sl-SI" smtClean="0"/>
              <a:pPr/>
              <a:t>‹#›</a:t>
            </a:fld>
            <a:endParaRPr lang="sl-SI"/>
          </a:p>
        </p:txBody>
      </p:sp>
    </p:spTree>
    <p:extLst>
      <p:ext uri="{BB962C8B-B14F-4D97-AF65-F5344CB8AC3E}">
        <p14:creationId xmlns:p14="http://schemas.microsoft.com/office/powerpoint/2010/main" val="208643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cstate="email">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836712"/>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sl-SI" dirty="0"/>
          </a:p>
        </p:txBody>
      </p:sp>
      <p:sp>
        <p:nvSpPr>
          <p:cNvPr id="3" name="Text Placeholder 2"/>
          <p:cNvSpPr>
            <a:spLocks noGrp="1"/>
          </p:cNvSpPr>
          <p:nvPr>
            <p:ph type="body" idx="1"/>
          </p:nvPr>
        </p:nvSpPr>
        <p:spPr>
          <a:xfrm>
            <a:off x="428596" y="1571612"/>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l-SI"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488138-8F72-48FB-BF3E-AC4D6BC07A5B}" type="datetimeFigureOut">
              <a:rPr lang="sl-SI" smtClean="0"/>
              <a:pPr/>
              <a:t>10.2.2015</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9329A0-194C-455F-8B14-52F66832E50F}" type="slidenum">
              <a:rPr lang="sl-SI" smtClean="0"/>
              <a:pPr/>
              <a:t>‹#›</a:t>
            </a:fld>
            <a:endParaRPr lang="sl-SI"/>
          </a:p>
        </p:txBody>
      </p:sp>
      <p:pic>
        <p:nvPicPr>
          <p:cNvPr id="7" name="Picture 2" descr="C:\Users\nedak\Dropbox\07 MEPI spletna stran\2013 zavihek podporniki  - posredovano\2013-06-18 PRIPONKE - LINKI zavihka\logotipi\URSM\URSM.jpg"/>
          <p:cNvPicPr>
            <a:picLocks noChangeAspect="1" noChangeArrowheads="1"/>
          </p:cNvPicPr>
          <p:nvPr userDrawn="1"/>
        </p:nvPicPr>
        <p:blipFill>
          <a:blip r:embed="rId16" cstate="email"/>
          <a:srcRect/>
          <a:stretch>
            <a:fillRect/>
          </a:stretch>
        </p:blipFill>
        <p:spPr bwMode="auto">
          <a:xfrm>
            <a:off x="285720" y="357166"/>
            <a:ext cx="1803473" cy="428628"/>
          </a:xfrm>
          <a:prstGeom prst="rect">
            <a:avLst/>
          </a:prstGeom>
          <a:noFill/>
        </p:spPr>
      </p:pic>
    </p:spTree>
    <p:extLst>
      <p:ext uri="{BB962C8B-B14F-4D97-AF65-F5344CB8AC3E}">
        <p14:creationId xmlns:p14="http://schemas.microsoft.com/office/powerpoint/2010/main" val="353003860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50000"/>
              <a:lumOff val="5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50000"/>
              <a:lumOff val="5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hyperlink" Target="http://youtu.be/jgG9w73rBuc" TargetMode="External"/><Relationship Id="rId1" Type="http://schemas.openxmlformats.org/officeDocument/2006/relationships/slideLayout" Target="../slideLayouts/slideLayout13.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 Id="rId9" Type="http://schemas.openxmlformats.org/officeDocument/2006/relationships/image" Target="../media/image9.jpeg"/></Relationships>
</file>

<file path=ppt/slides/_rels/slide2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youtube.com/watch?v=b2Q2-Cgk0aE"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noChangeArrowheads="1"/>
          </p:cNvSpPr>
          <p:nvPr>
            <p:ph type="ctrTitle"/>
          </p:nvPr>
        </p:nvSpPr>
        <p:spPr/>
        <p:txBody>
          <a:bodyPr/>
          <a:lstStyle/>
          <a:p>
            <a:pPr marL="0" indent="0" eaLnBrk="1" hangingPunct="1"/>
            <a:r>
              <a:rPr lang="sl-SI" altLang="zh-CN" smtClean="0"/>
              <a:t> </a:t>
            </a:r>
          </a:p>
        </p:txBody>
      </p:sp>
      <p:sp>
        <p:nvSpPr>
          <p:cNvPr id="5" name="Podnaslov 4"/>
          <p:cNvSpPr>
            <a:spLocks noGrp="1"/>
          </p:cNvSpPr>
          <p:nvPr>
            <p:ph type="subTitle" idx="1"/>
          </p:nvPr>
        </p:nvSpPr>
        <p:spPr/>
        <p:txBody>
          <a:bodyPr/>
          <a:lstStyle/>
          <a:p>
            <a:r>
              <a:rPr lang="sl-SI" dirty="0" smtClean="0"/>
              <a:t>Zakaj podpreti prav ta program za mlade?</a:t>
            </a:r>
            <a:endParaRPr lang="en-US" dirty="0"/>
          </a:p>
        </p:txBody>
      </p:sp>
      <p:sp>
        <p:nvSpPr>
          <p:cNvPr id="14339" name="Text Box 3"/>
          <p:cNvSpPr txBox="1">
            <a:spLocks noChangeArrowheads="1"/>
          </p:cNvSpPr>
          <p:nvPr/>
        </p:nvSpPr>
        <p:spPr bwMode="auto">
          <a:xfrm>
            <a:off x="1331640" y="1772816"/>
            <a:ext cx="6286500" cy="4001095"/>
          </a:xfrm>
          <a:prstGeom prst="rect">
            <a:avLst/>
          </a:prstGeom>
          <a:noFill/>
          <a:ln w="9525">
            <a:noFill/>
            <a:miter lim="800000"/>
            <a:headEnd/>
            <a:tailEnd/>
          </a:ln>
        </p:spPr>
        <p:txBody>
          <a:bodyPr>
            <a:spAutoFit/>
          </a:bodyPr>
          <a:lstStyle/>
          <a:p>
            <a:pPr algn="ctr"/>
            <a:endParaRPr lang="sl-SI" altLang="zh-CN" sz="3200" b="1" dirty="0">
              <a:solidFill>
                <a:srgbClr val="961A7E"/>
              </a:solidFill>
              <a:latin typeface="Calibri" pitchFamily="34" charset="0"/>
            </a:endParaRPr>
          </a:p>
          <a:p>
            <a:pPr algn="ctr"/>
            <a:r>
              <a:rPr lang="sl-SI" altLang="zh-CN" sz="3400" b="1" dirty="0">
                <a:solidFill>
                  <a:srgbClr val="220A7C"/>
                </a:solidFill>
                <a:latin typeface="Calibri" pitchFamily="34" charset="0"/>
              </a:rPr>
              <a:t>Program MEPI -  </a:t>
            </a:r>
          </a:p>
          <a:p>
            <a:pPr algn="ctr"/>
            <a:r>
              <a:rPr lang="sl-SI" altLang="zh-CN" sz="3400" b="1" dirty="0">
                <a:solidFill>
                  <a:srgbClr val="220A7C"/>
                </a:solidFill>
                <a:latin typeface="Calibri" pitchFamily="34" charset="0"/>
              </a:rPr>
              <a:t>Mednarodno priznanje za mlade</a:t>
            </a:r>
          </a:p>
          <a:p>
            <a:pPr algn="ctr"/>
            <a:endParaRPr lang="sl-SI" sz="1200" dirty="0">
              <a:solidFill>
                <a:srgbClr val="000000"/>
              </a:solidFill>
              <a:latin typeface="Calibri" pitchFamily="34" charset="0"/>
            </a:endParaRPr>
          </a:p>
          <a:p>
            <a:pPr algn="ctr"/>
            <a:r>
              <a:rPr lang="sl-SI" altLang="zh-CN" sz="1600" dirty="0">
                <a:solidFill>
                  <a:srgbClr val="220A7C"/>
                </a:solidFill>
                <a:latin typeface="Calibri" pitchFamily="34" charset="0"/>
              </a:rPr>
              <a:t>(Zavod MEPI Slovenija)</a:t>
            </a:r>
          </a:p>
          <a:p>
            <a:pPr algn="ctr"/>
            <a:endParaRPr lang="sl-SI" altLang="zh-CN" b="1" dirty="0">
              <a:solidFill>
                <a:srgbClr val="961A7E"/>
              </a:solidFill>
              <a:latin typeface="Calibri" pitchFamily="34" charset="0"/>
            </a:endParaRPr>
          </a:p>
          <a:p>
            <a:pPr algn="ctr"/>
            <a:endParaRPr lang="sl-SI" altLang="zh-CN" b="1" dirty="0">
              <a:solidFill>
                <a:srgbClr val="961A7E"/>
              </a:solidFill>
              <a:latin typeface="Calibri" pitchFamily="34" charset="0"/>
            </a:endParaRPr>
          </a:p>
          <a:p>
            <a:pPr algn="ctr"/>
            <a:endParaRPr lang="sl-SI" altLang="zh-CN" b="1" dirty="0">
              <a:solidFill>
                <a:srgbClr val="961A7E"/>
              </a:solidFill>
              <a:latin typeface="Calibri" pitchFamily="34" charset="0"/>
            </a:endParaRPr>
          </a:p>
          <a:p>
            <a:pPr algn="ctr"/>
            <a:endParaRPr lang="sl-SI" altLang="zh-CN" b="1" dirty="0">
              <a:solidFill>
                <a:srgbClr val="961A7E"/>
              </a:solidFill>
              <a:latin typeface="Calibri" pitchFamily="34" charset="0"/>
            </a:endParaRPr>
          </a:p>
          <a:p>
            <a:pPr algn="ctr"/>
            <a:endParaRPr lang="sl-SI" altLang="zh-CN" b="1" dirty="0">
              <a:solidFill>
                <a:srgbClr val="961A7E"/>
              </a:solidFill>
              <a:latin typeface="Calibri" pitchFamily="34" charset="0"/>
            </a:endParaRPr>
          </a:p>
          <a:p>
            <a:pPr algn="ctr"/>
            <a:endParaRPr lang="sl-SI" altLang="zh-CN" b="1" dirty="0">
              <a:solidFill>
                <a:srgbClr val="961A7E"/>
              </a:solidFill>
              <a:latin typeface="Calibri" pitchFamily="34" charset="0"/>
            </a:endParaRPr>
          </a:p>
          <a:p>
            <a:pPr algn="ctr"/>
            <a:endParaRPr lang="sl-SI" altLang="zh-CN" b="1" dirty="0">
              <a:solidFill>
                <a:srgbClr val="961A7E"/>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Title 1"/>
          <p:cNvSpPr>
            <a:spLocks noGrp="1" noChangeArrowheads="1"/>
          </p:cNvSpPr>
          <p:nvPr>
            <p:ph type="title" idx="4294967295"/>
          </p:nvPr>
        </p:nvSpPr>
        <p:spPr>
          <a:xfrm>
            <a:off x="2195736" y="214313"/>
            <a:ext cx="5376639" cy="1143000"/>
          </a:xfrm>
        </p:spPr>
        <p:txBody>
          <a:bodyPr>
            <a:normAutofit/>
          </a:bodyPr>
          <a:lstStyle/>
          <a:p>
            <a:pPr marL="0" indent="0" algn="l" eaLnBrk="1" hangingPunct="1"/>
            <a:r>
              <a:rPr lang="sl-SI" altLang="zh-CN" sz="4000" b="1" dirty="0" smtClean="0">
                <a:solidFill>
                  <a:srgbClr val="961A7E"/>
                </a:solidFill>
              </a:rPr>
              <a:t> </a:t>
            </a:r>
            <a:r>
              <a:rPr lang="en-US" altLang="zh-CN" sz="3400" dirty="0" smtClean="0">
                <a:solidFill>
                  <a:srgbClr val="220A7C"/>
                </a:solidFill>
                <a:latin typeface="Calibri" pitchFamily="34" charset="0"/>
                <a:ea typeface="+mn-ea"/>
                <a:cs typeface="+mn-cs"/>
              </a:rPr>
              <a:t>Mepi – </a:t>
            </a:r>
            <a:r>
              <a:rPr lang="sl-SI" altLang="zh-CN" sz="3400" dirty="0" smtClean="0">
                <a:solidFill>
                  <a:srgbClr val="220A7C"/>
                </a:solidFill>
                <a:latin typeface="Calibri" pitchFamily="34" charset="0"/>
                <a:ea typeface="+mn-ea"/>
                <a:cs typeface="+mn-cs"/>
              </a:rPr>
              <a:t>proces udeležbe</a:t>
            </a:r>
            <a:endParaRPr lang="en-US" altLang="zh-CN" sz="3400" dirty="0" smtClean="0">
              <a:solidFill>
                <a:srgbClr val="220A7C"/>
              </a:solidFill>
              <a:latin typeface="Calibri" pitchFamily="34" charset="0"/>
              <a:ea typeface="+mn-ea"/>
              <a:cs typeface="+mn-cs"/>
            </a:endParaRPr>
          </a:p>
        </p:txBody>
      </p:sp>
      <p:sp>
        <p:nvSpPr>
          <p:cNvPr id="28675" name="Ograda vsebine 2"/>
          <p:cNvSpPr>
            <a:spLocks noGrp="1" noChangeArrowheads="1"/>
          </p:cNvSpPr>
          <p:nvPr/>
        </p:nvSpPr>
        <p:spPr bwMode="auto">
          <a:xfrm>
            <a:off x="428625" y="2571750"/>
            <a:ext cx="8229600" cy="3590925"/>
          </a:xfrm>
          <a:prstGeom prst="rect">
            <a:avLst/>
          </a:prstGeom>
          <a:noFill/>
          <a:ln w="9525">
            <a:noFill/>
            <a:bevel/>
            <a:headEnd/>
            <a:tailEnd/>
          </a:ln>
        </p:spPr>
        <p:txBody>
          <a:bodyPr/>
          <a:lstStyle/>
          <a:p>
            <a:pPr marL="457200" indent="-457200">
              <a:spcBef>
                <a:spcPct val="20000"/>
              </a:spcBef>
            </a:pPr>
            <a:endParaRPr lang="sl-SI" altLang="zh-CN" sz="100">
              <a:solidFill>
                <a:srgbClr val="BFBFBF"/>
              </a:solidFill>
              <a:latin typeface="Calibri" pitchFamily="34" charset="0"/>
              <a:sym typeface="MS PGothic" pitchFamily="34" charset="-128"/>
            </a:endParaRPr>
          </a:p>
        </p:txBody>
      </p:sp>
      <p:sp>
        <p:nvSpPr>
          <p:cNvPr id="5" name="Text Box 1"/>
          <p:cNvSpPr txBox="1">
            <a:spLocks noChangeArrowheads="1"/>
          </p:cNvSpPr>
          <p:nvPr/>
        </p:nvSpPr>
        <p:spPr bwMode="auto">
          <a:xfrm>
            <a:off x="2071688" y="3176588"/>
            <a:ext cx="1900237" cy="928687"/>
          </a:xfrm>
          <a:prstGeom prst="rect">
            <a:avLst/>
          </a:prstGeom>
          <a:noFill/>
          <a:ln w="9525">
            <a:noFill/>
            <a:round/>
            <a:headEnd/>
            <a:tailEnd/>
          </a:ln>
          <a:effectLst/>
        </p:spPr>
        <p:txBody>
          <a:bodyPr anchor="ctr"/>
          <a:lstStyle/>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sl-SI" sz="3000" b="1" dirty="0">
              <a:solidFill>
                <a:srgbClr val="8200B0"/>
              </a:solidFill>
              <a:latin typeface="+mj-lt"/>
            </a:endParaRPr>
          </a:p>
        </p:txBody>
      </p:sp>
      <p:graphicFrame>
        <p:nvGraphicFramePr>
          <p:cNvPr id="10" name="Diagram 9"/>
          <p:cNvGraphicFramePr/>
          <p:nvPr/>
        </p:nvGraphicFramePr>
        <p:xfrm>
          <a:off x="1785918" y="192880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p:cNvSpPr>
            <a:spLocks noGrp="1"/>
          </p:cNvSpPr>
          <p:nvPr>
            <p:ph type="ctrTitle"/>
          </p:nvPr>
        </p:nvSpPr>
        <p:spPr>
          <a:xfrm>
            <a:off x="1187624" y="1556793"/>
            <a:ext cx="7268344" cy="1152128"/>
          </a:xfrm>
        </p:spPr>
        <p:txBody>
          <a:bodyPr>
            <a:normAutofit fontScale="90000"/>
          </a:bodyPr>
          <a:lstStyle/>
          <a:p>
            <a:r>
              <a:rPr lang="sl-SI" dirty="0" smtClean="0"/>
              <a:t/>
            </a:r>
            <a:br>
              <a:rPr lang="sl-SI" dirty="0" smtClean="0"/>
            </a:br>
            <a:r>
              <a:rPr lang="sl-SI" dirty="0" smtClean="0"/>
              <a:t>Spregovorimo v vašem jeziku</a:t>
            </a:r>
            <a:endParaRPr lang="en-US" dirty="0"/>
          </a:p>
        </p:txBody>
      </p:sp>
      <p:sp>
        <p:nvSpPr>
          <p:cNvPr id="4" name="Podnaslov 3"/>
          <p:cNvSpPr>
            <a:spLocks noGrp="1"/>
          </p:cNvSpPr>
          <p:nvPr>
            <p:ph type="subTitle" idx="1"/>
          </p:nvPr>
        </p:nvSpPr>
        <p:spPr>
          <a:xfrm>
            <a:off x="1547664" y="2780928"/>
            <a:ext cx="6768752" cy="1080120"/>
          </a:xfrm>
        </p:spPr>
        <p:txBody>
          <a:bodyPr/>
          <a:lstStyle/>
          <a:p>
            <a:r>
              <a:rPr lang="sl-SI" dirty="0" smtClean="0"/>
              <a:t>Zakaj   sodelovati v programu MEPI?</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3568" y="0"/>
            <a:ext cx="7772400" cy="1470025"/>
          </a:xfrm>
        </p:spPr>
        <p:txBody>
          <a:bodyPr>
            <a:normAutofit/>
          </a:bodyPr>
          <a:lstStyle/>
          <a:p>
            <a:r>
              <a:rPr lang="sl-SI" altLang="zh-CN" sz="3400" dirty="0" smtClean="0">
                <a:solidFill>
                  <a:srgbClr val="220A7C"/>
                </a:solidFill>
                <a:latin typeface="Calibri" pitchFamily="34" charset="0"/>
                <a:ea typeface="+mn-ea"/>
                <a:cs typeface="+mn-cs"/>
              </a:rPr>
              <a:t>ŠKOFJA LOKA-</a:t>
            </a:r>
            <a:br>
              <a:rPr lang="sl-SI" altLang="zh-CN" sz="3400" dirty="0" smtClean="0">
                <a:solidFill>
                  <a:srgbClr val="220A7C"/>
                </a:solidFill>
                <a:latin typeface="Calibri" pitchFamily="34" charset="0"/>
                <a:ea typeface="+mn-ea"/>
                <a:cs typeface="+mn-cs"/>
              </a:rPr>
            </a:br>
            <a:r>
              <a:rPr lang="sl-SI" altLang="zh-CN" sz="3400" dirty="0" smtClean="0">
                <a:solidFill>
                  <a:srgbClr val="220A7C"/>
                </a:solidFill>
                <a:latin typeface="Calibri" pitchFamily="34" charset="0"/>
                <a:ea typeface="+mn-ea"/>
                <a:cs typeface="+mn-cs"/>
              </a:rPr>
              <a:t>Zibelka MEPI v Sloveniji</a:t>
            </a:r>
            <a:endParaRPr lang="en-US" altLang="zh-CN" sz="3400" dirty="0">
              <a:solidFill>
                <a:srgbClr val="220A7C"/>
              </a:solidFill>
              <a:latin typeface="Calibri" pitchFamily="34" charset="0"/>
              <a:ea typeface="+mn-ea"/>
              <a:cs typeface="+mn-cs"/>
            </a:endParaRPr>
          </a:p>
        </p:txBody>
      </p:sp>
      <p:sp>
        <p:nvSpPr>
          <p:cNvPr id="3" name="Podnaslov 2"/>
          <p:cNvSpPr>
            <a:spLocks noGrp="1"/>
          </p:cNvSpPr>
          <p:nvPr>
            <p:ph type="subTitle" idx="1"/>
          </p:nvPr>
        </p:nvSpPr>
        <p:spPr>
          <a:xfrm>
            <a:off x="4139952" y="1628800"/>
            <a:ext cx="4608512" cy="4464496"/>
          </a:xfrm>
        </p:spPr>
        <p:txBody>
          <a:bodyPr>
            <a:normAutofit lnSpcReduction="10000"/>
          </a:bodyPr>
          <a:lstStyle/>
          <a:p>
            <a:r>
              <a:rPr lang="sl-SI" b="1" dirty="0" smtClean="0"/>
              <a:t>  </a:t>
            </a:r>
            <a:r>
              <a:rPr lang="sl-SI" dirty="0" smtClean="0"/>
              <a:t>Iz prve roke:</a:t>
            </a:r>
          </a:p>
          <a:p>
            <a:r>
              <a:rPr lang="sl-SI" dirty="0" smtClean="0"/>
              <a:t>Župan Miha Ješe :</a:t>
            </a:r>
          </a:p>
          <a:p>
            <a:r>
              <a:rPr lang="sl-SI" b="1" dirty="0" smtClean="0"/>
              <a:t>Škofja Loka je pravi slovenski MEPI center. </a:t>
            </a:r>
            <a:r>
              <a:rPr lang="sl-SI" dirty="0" smtClean="0"/>
              <a:t>Svoje znanje, prostovoljstvo, ekipno delo, ekološko osveščenost razvijajte naprej. </a:t>
            </a:r>
            <a:r>
              <a:rPr lang="sl-SI" b="1" dirty="0" smtClean="0"/>
              <a:t>Zase in za družbo.</a:t>
            </a:r>
          </a:p>
          <a:p>
            <a:endParaRPr lang="sl-SI" dirty="0" smtClean="0"/>
          </a:p>
          <a:p>
            <a:endParaRPr lang="en-US" dirty="0"/>
          </a:p>
        </p:txBody>
      </p:sp>
      <p:pic>
        <p:nvPicPr>
          <p:cNvPr id="5" name="Picture 2"/>
          <p:cNvPicPr>
            <a:picLocks noChangeAspect="1" noChangeArrowheads="1"/>
          </p:cNvPicPr>
          <p:nvPr/>
        </p:nvPicPr>
        <p:blipFill>
          <a:blip r:embed="rId2" cstate="email"/>
          <a:srcRect/>
          <a:stretch>
            <a:fillRect/>
          </a:stretch>
        </p:blipFill>
        <p:spPr bwMode="auto">
          <a:xfrm>
            <a:off x="467544" y="1340768"/>
            <a:ext cx="3347864" cy="50055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827584" y="188640"/>
            <a:ext cx="7772400" cy="1470025"/>
          </a:xfrm>
        </p:spPr>
        <p:txBody>
          <a:bodyPr>
            <a:normAutofit/>
          </a:bodyPr>
          <a:lstStyle/>
          <a:p>
            <a:r>
              <a:rPr lang="sl-SI" altLang="zh-CN" sz="3400" dirty="0" smtClean="0">
                <a:solidFill>
                  <a:srgbClr val="220A7C"/>
                </a:solidFill>
                <a:latin typeface="Calibri" pitchFamily="34" charset="0"/>
                <a:ea typeface="+mn-ea"/>
                <a:cs typeface="+mn-cs"/>
              </a:rPr>
              <a:t>Uradna licenca …</a:t>
            </a:r>
            <a:endParaRPr lang="en-US" altLang="zh-CN" sz="3400" dirty="0">
              <a:solidFill>
                <a:srgbClr val="220A7C"/>
              </a:solidFill>
              <a:latin typeface="Calibri" pitchFamily="34" charset="0"/>
              <a:ea typeface="+mn-ea"/>
              <a:cs typeface="+mn-cs"/>
            </a:endParaRPr>
          </a:p>
        </p:txBody>
      </p:sp>
      <p:sp>
        <p:nvSpPr>
          <p:cNvPr id="5" name="Podnaslov 4"/>
          <p:cNvSpPr>
            <a:spLocks noGrp="1"/>
          </p:cNvSpPr>
          <p:nvPr>
            <p:ph type="subTitle" idx="1"/>
          </p:nvPr>
        </p:nvSpPr>
        <p:spPr>
          <a:xfrm>
            <a:off x="323528" y="1916832"/>
            <a:ext cx="2376264" cy="3672408"/>
          </a:xfrm>
        </p:spPr>
        <p:txBody>
          <a:bodyPr/>
          <a:lstStyle/>
          <a:p>
            <a:r>
              <a:rPr lang="sl-SI" dirty="0" smtClean="0"/>
              <a:t>ZLATNIKI, NAJ VAS ZLATI LESK SPREMLJA CELO ŽIVLJENJE</a:t>
            </a:r>
          </a:p>
          <a:p>
            <a:r>
              <a:rPr lang="sl-SI" dirty="0" smtClean="0"/>
              <a:t>Miha Ješe </a:t>
            </a:r>
          </a:p>
          <a:p>
            <a:endParaRPr lang="en-US" dirty="0"/>
          </a:p>
        </p:txBody>
      </p:sp>
      <p:pic>
        <p:nvPicPr>
          <p:cNvPr id="2051" name="Picture 3"/>
          <p:cNvPicPr>
            <a:picLocks noChangeAspect="1" noChangeArrowheads="1"/>
          </p:cNvPicPr>
          <p:nvPr/>
        </p:nvPicPr>
        <p:blipFill>
          <a:blip r:embed="rId2" cstate="email"/>
          <a:srcRect/>
          <a:stretch>
            <a:fillRect/>
          </a:stretch>
        </p:blipFill>
        <p:spPr bwMode="auto">
          <a:xfrm>
            <a:off x="2771800" y="1628800"/>
            <a:ext cx="6155729" cy="411664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grada vsebine 4" descr="SČ-profil.jpg"/>
          <p:cNvPicPr>
            <a:picLocks noGrp="1" noChangeAspect="1"/>
          </p:cNvPicPr>
          <p:nvPr>
            <p:ph idx="1"/>
          </p:nvPr>
        </p:nvPicPr>
        <p:blipFill>
          <a:blip r:embed="rId2" cstate="email"/>
          <a:stretch>
            <a:fillRect/>
          </a:stretch>
        </p:blipFill>
        <p:spPr>
          <a:xfrm>
            <a:off x="5015808" y="1629000"/>
            <a:ext cx="4128192" cy="3096144"/>
          </a:xfrm>
        </p:spPr>
      </p:pic>
      <p:sp>
        <p:nvSpPr>
          <p:cNvPr id="4" name="Ograda besedila 3"/>
          <p:cNvSpPr>
            <a:spLocks noGrp="1"/>
          </p:cNvSpPr>
          <p:nvPr>
            <p:ph type="body" sz="half" idx="2"/>
          </p:nvPr>
        </p:nvSpPr>
        <p:spPr>
          <a:xfrm>
            <a:off x="179512" y="1435100"/>
            <a:ext cx="4752528" cy="4691063"/>
          </a:xfrm>
        </p:spPr>
        <p:txBody>
          <a:bodyPr>
            <a:normAutofit fontScale="85000" lnSpcReduction="20000"/>
          </a:bodyPr>
          <a:lstStyle/>
          <a:p>
            <a:pPr fontAlgn="base"/>
            <a:r>
              <a:rPr lang="sl-SI" sz="2100" i="1" dirty="0" smtClean="0"/>
              <a:t>“Menim, da imajo mladi veliko potenciala, ki ga lahko v njih prebudijo tisti posamezniki, ki imajo za seboj nekaj izkušenj in znanja. Svoj prosti čas, ki je na voljo v omejenih količinah prav zato namenjam tudi mentorstvom v različnih programih z mladimi in podjetniki. </a:t>
            </a:r>
          </a:p>
          <a:p>
            <a:pPr fontAlgn="base"/>
            <a:endParaRPr lang="sl-SI" sz="1900" b="1" i="1" dirty="0" smtClean="0"/>
          </a:p>
          <a:p>
            <a:pPr fontAlgn="base"/>
            <a:endParaRPr lang="sl-SI" sz="1900" b="1" i="1" dirty="0" smtClean="0"/>
          </a:p>
          <a:p>
            <a:pPr fontAlgn="base"/>
            <a:r>
              <a:rPr lang="sl-SI" sz="2200" b="1" i="1" dirty="0" smtClean="0"/>
              <a:t>MEPI temelji na individualnem izzivu za mlade in jim omogoča razvoj na različnih področjih</a:t>
            </a:r>
            <a:r>
              <a:rPr lang="sl-SI" sz="2200" i="1" dirty="0" smtClean="0"/>
              <a:t>, kot so prostovoljstvo, odprave, veščine in rekreativni športi, ki ga dosežejo z </a:t>
            </a:r>
            <a:r>
              <a:rPr lang="sl-SI" sz="2200" b="1" i="1" dirty="0" smtClean="0"/>
              <a:t>vztrajnostjo.</a:t>
            </a:r>
            <a:r>
              <a:rPr lang="sl-SI" sz="2200" i="1" dirty="0" smtClean="0"/>
              <a:t> In to je bistvo, ki ga moramo prenesti mladim: da z vztrajnostjo lahko dosežejo vedno nova znanja; in znanje je tisto kar je danes konkurenčna prednost.”  </a:t>
            </a:r>
          </a:p>
          <a:p>
            <a:pPr fontAlgn="base"/>
            <a:endParaRPr lang="sl-SI" sz="1900" b="1" i="1" dirty="0" smtClean="0"/>
          </a:p>
          <a:p>
            <a:pPr fontAlgn="base"/>
            <a:r>
              <a:rPr lang="sl-SI" sz="1900" b="1" i="1" dirty="0" smtClean="0"/>
              <a:t>Sandi Češko, ustanovitelj in solastnik Studia Moderna</a:t>
            </a:r>
            <a:endParaRPr lang="sl-SI" sz="1900" i="1" dirty="0" smtClean="0"/>
          </a:p>
          <a:p>
            <a:r>
              <a:rPr lang="sl-SI" dirty="0" smtClean="0"/>
              <a:t/>
            </a:r>
            <a:br>
              <a:rPr lang="sl-SI" dirty="0" smtClean="0"/>
            </a:b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grada vsebine 4" descr="sm-logo.jpg"/>
          <p:cNvPicPr>
            <a:picLocks noGrp="1" noChangeAspect="1"/>
          </p:cNvPicPr>
          <p:nvPr>
            <p:ph idx="1"/>
          </p:nvPr>
        </p:nvPicPr>
        <p:blipFill>
          <a:blip r:embed="rId2" cstate="email"/>
          <a:stretch>
            <a:fillRect/>
          </a:stretch>
        </p:blipFill>
        <p:spPr>
          <a:xfrm>
            <a:off x="5507036" y="2060848"/>
            <a:ext cx="3320223" cy="3168152"/>
          </a:xfrm>
        </p:spPr>
      </p:pic>
      <p:sp>
        <p:nvSpPr>
          <p:cNvPr id="4" name="Ograda besedila 3"/>
          <p:cNvSpPr>
            <a:spLocks noGrp="1"/>
          </p:cNvSpPr>
          <p:nvPr>
            <p:ph type="body" sz="half" idx="2"/>
          </p:nvPr>
        </p:nvSpPr>
        <p:spPr>
          <a:xfrm>
            <a:off x="179512" y="1484784"/>
            <a:ext cx="4906888" cy="4691063"/>
          </a:xfrm>
        </p:spPr>
        <p:txBody>
          <a:bodyPr>
            <a:normAutofit fontScale="92500"/>
          </a:bodyPr>
          <a:lstStyle/>
          <a:p>
            <a:pPr fontAlgn="base"/>
            <a:r>
              <a:rPr lang="sl-SI" sz="1800" i="1" dirty="0" smtClean="0"/>
              <a:t>MEPI je program, ki podpira širok spekter znanja in s tem mladim </a:t>
            </a:r>
            <a:r>
              <a:rPr lang="sl-SI" sz="2000" b="1" i="1" dirty="0" smtClean="0"/>
              <a:t>omogoča razvoj na več nivojih hkrati.</a:t>
            </a:r>
            <a:r>
              <a:rPr lang="sl-SI" sz="1800" i="1" dirty="0" smtClean="0"/>
              <a:t> Studio Moderna s svojimi aktivnostmi na najrazličnejše načine spodbuja in podpira pridobivanje znanja, tudi med zaposlenimi, ki s svojim znanjem doprinesejo k razvoju podjetja.</a:t>
            </a:r>
          </a:p>
          <a:p>
            <a:pPr fontAlgn="base"/>
            <a:endParaRPr lang="sl-SI" sz="1800" i="1" dirty="0" smtClean="0"/>
          </a:p>
          <a:p>
            <a:pPr fontAlgn="base"/>
            <a:r>
              <a:rPr lang="sl-SI" sz="1800" i="1" dirty="0" smtClean="0"/>
              <a:t> </a:t>
            </a:r>
            <a:r>
              <a:rPr lang="sl-SI" sz="2400" b="1" i="1" dirty="0" smtClean="0"/>
              <a:t>Da bo tako tudi v prihodnosti pa potrebujemo tudi mlade, drzne, kreativne in inovativne posameznike, ki bodo prinašali sveže ideje in znanja. In prav pridobivanje in ostrenje teh veščin mladim omogoča MEPI</a:t>
            </a:r>
            <a:r>
              <a:rPr lang="sl-SI" sz="2400" i="1" dirty="0" smtClean="0"/>
              <a:t>.</a:t>
            </a:r>
          </a:p>
          <a:p>
            <a:r>
              <a:rPr lang="sl-SI" dirty="0" smtClean="0"/>
              <a:t/>
            </a:r>
            <a:br>
              <a:rPr lang="sl-SI" dirty="0" smtClean="0"/>
            </a:b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grada vsebine 5" descr="gsk-logo.jpg"/>
          <p:cNvPicPr>
            <a:picLocks noGrp="1" noChangeAspect="1"/>
          </p:cNvPicPr>
          <p:nvPr>
            <p:ph idx="1"/>
          </p:nvPr>
        </p:nvPicPr>
        <p:blipFill>
          <a:blip r:embed="rId2" cstate="email"/>
          <a:stretch>
            <a:fillRect/>
          </a:stretch>
        </p:blipFill>
        <p:spPr>
          <a:xfrm>
            <a:off x="4743892" y="2060849"/>
            <a:ext cx="3826411" cy="2880320"/>
          </a:xfrm>
        </p:spPr>
      </p:pic>
      <p:sp>
        <p:nvSpPr>
          <p:cNvPr id="5" name="Ograda besedila 4"/>
          <p:cNvSpPr>
            <a:spLocks noGrp="1"/>
          </p:cNvSpPr>
          <p:nvPr>
            <p:ph type="body" sz="half" idx="2"/>
          </p:nvPr>
        </p:nvSpPr>
        <p:spPr>
          <a:xfrm>
            <a:off x="179512" y="1435100"/>
            <a:ext cx="4608512" cy="4691063"/>
          </a:xfrm>
        </p:spPr>
        <p:txBody>
          <a:bodyPr>
            <a:noAutofit/>
          </a:bodyPr>
          <a:lstStyle/>
          <a:p>
            <a:pPr fontAlgn="base"/>
            <a:r>
              <a:rPr lang="sl-SI" sz="2400" i="1" dirty="0" smtClean="0"/>
              <a:t>“Pri GSK smo ponosni, da lahko podpiramo MEPI – program, ki med mladimi širi zavest, da nekateri potrebujejo več pomoči kot drugi. Mladi s prostovoljnim delom spoznavajo družbo v vseh njenih razsežnostih, kar je v teh tehnoloških časih zelo pomembno. Kot eden izmed glavnih pokroviteljev zato z veseljem opažamo, da se slovenske šole vedno bolj zanimajo za program MEPI.”</a:t>
            </a:r>
          </a:p>
          <a:p>
            <a:r>
              <a:rPr lang="sl-SI" sz="1800" dirty="0" smtClean="0"/>
              <a:t/>
            </a:r>
            <a:br>
              <a:rPr lang="sl-SI" sz="1800" dirty="0" smtClean="0"/>
            </a:br>
            <a:endParaRPr lang="en-US" sz="18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title"/>
          </p:nvPr>
        </p:nvSpPr>
        <p:spPr>
          <a:xfrm>
            <a:off x="4932040" y="1052736"/>
            <a:ext cx="3923928" cy="4680520"/>
          </a:xfrm>
        </p:spPr>
        <p:txBody>
          <a:bodyPr>
            <a:normAutofit/>
          </a:bodyPr>
          <a:lstStyle/>
          <a:p>
            <a:r>
              <a:rPr lang="sl-SI" dirty="0" smtClean="0"/>
              <a:t>Veleposlaništvo Združenega kraljestva Velike Britanije in Severne</a:t>
            </a:r>
            <a:endParaRPr lang="en-US" dirty="0"/>
          </a:p>
        </p:txBody>
      </p:sp>
      <p:pic>
        <p:nvPicPr>
          <p:cNvPr id="1026" name="Picture 2"/>
          <p:cNvPicPr>
            <a:picLocks noChangeAspect="1" noChangeArrowheads="1"/>
          </p:cNvPicPr>
          <p:nvPr/>
        </p:nvPicPr>
        <p:blipFill>
          <a:blip r:embed="rId2" cstate="email"/>
          <a:srcRect/>
          <a:stretch>
            <a:fillRect/>
          </a:stretch>
        </p:blipFill>
        <p:spPr bwMode="auto">
          <a:xfrm>
            <a:off x="611560" y="1340768"/>
            <a:ext cx="3358186" cy="5020936"/>
          </a:xfrm>
          <a:prstGeom prst="rect">
            <a:avLst/>
          </a:prstGeom>
          <a:noFill/>
          <a:ln w="9525">
            <a:noFill/>
            <a:miter lim="800000"/>
            <a:headEnd/>
            <a:tailEnd/>
          </a:ln>
          <a:effectLst/>
        </p:spPr>
      </p:pic>
      <p:pic>
        <p:nvPicPr>
          <p:cNvPr id="6" name="Picture 4"/>
          <p:cNvPicPr/>
          <p:nvPr/>
        </p:nvPicPr>
        <p:blipFill>
          <a:blip r:embed="rId3" cstate="email"/>
          <a:srcRect/>
          <a:stretch>
            <a:fillRect/>
          </a:stretch>
        </p:blipFill>
        <p:spPr bwMode="auto">
          <a:xfrm>
            <a:off x="4283968" y="4941168"/>
            <a:ext cx="1440160" cy="1216156"/>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Andrew Page"/>
          <p:cNvPicPr>
            <a:picLocks noChangeAspect="1" noChangeArrowheads="1"/>
          </p:cNvPicPr>
          <p:nvPr/>
        </p:nvPicPr>
        <p:blipFill>
          <a:blip r:embed="rId2" cstate="email"/>
          <a:srcRect/>
          <a:stretch>
            <a:fillRect/>
          </a:stretch>
        </p:blipFill>
        <p:spPr bwMode="auto">
          <a:xfrm>
            <a:off x="4139952" y="764704"/>
            <a:ext cx="1656184" cy="1656184"/>
          </a:xfrm>
          <a:prstGeom prst="rect">
            <a:avLst/>
          </a:prstGeom>
          <a:noFill/>
        </p:spPr>
      </p:pic>
      <p:sp>
        <p:nvSpPr>
          <p:cNvPr id="9" name="Ograda vsebine 8"/>
          <p:cNvSpPr>
            <a:spLocks noGrp="1"/>
          </p:cNvSpPr>
          <p:nvPr>
            <p:ph idx="1"/>
          </p:nvPr>
        </p:nvSpPr>
        <p:spPr>
          <a:xfrm>
            <a:off x="251520" y="1844824"/>
            <a:ext cx="8229600" cy="5013176"/>
          </a:xfrm>
        </p:spPr>
        <p:txBody>
          <a:bodyPr>
            <a:normAutofit fontScale="62500" lnSpcReduction="20000"/>
          </a:bodyPr>
          <a:lstStyle/>
          <a:p>
            <a:pPr>
              <a:buNone/>
            </a:pPr>
            <a:endParaRPr lang="sl-SI" dirty="0" smtClean="0"/>
          </a:p>
          <a:p>
            <a:pPr>
              <a:buNone/>
            </a:pPr>
            <a:endParaRPr lang="sl-SI" dirty="0" smtClean="0"/>
          </a:p>
          <a:p>
            <a:pPr>
              <a:buNone/>
            </a:pPr>
            <a:r>
              <a:rPr lang="sl-SI" sz="2900" dirty="0" smtClean="0"/>
              <a:t>Tudi sam sem prejemnik zlatega MEPI priznanja, ki me spremlja že od svojih šolskih dni.  Kot predstavniku Velike Britanije v Republiki Sloveniji, mi je v izjemno čast, da lahko s tega mesta podpiram delovanje, razvoj in širjenje programa. To je v duhu s prizadevanji vojvode Edinburškega, ustanovitelja Mednarodnega priznanja za mlade in grofa </a:t>
            </a:r>
            <a:r>
              <a:rPr lang="sl-SI" sz="2900" dirty="0" err="1" smtClean="0"/>
              <a:t>Wesseškega</a:t>
            </a:r>
            <a:r>
              <a:rPr lang="sl-SI" sz="2900" dirty="0" smtClean="0"/>
              <a:t>, predsednika sveta priznanja, ki neutrudno skrbi za razvoj in širjenje programa v svetu. Počaščen sem, da je predsednik Pahor postal častni pokrovitelj podelitve zlatih priznanj MEPI, in da se program širi v kraje in organizacije na področju dela z mladimi po vsej Sloveniji. </a:t>
            </a:r>
            <a:r>
              <a:rPr lang="sl-SI" dirty="0" smtClean="0">
                <a:solidFill>
                  <a:schemeClr val="tx2"/>
                </a:solidFill>
              </a:rPr>
              <a:t>Program mlade spodbuja k vsestranskemu razvoju v aktivne, odgovorne in zadovoljne ljudi, pripravljene na izzive življenja. Mladim omogoča osebnostno rast in izpopolnjevanje na področju komunikacije, vodenja, kreativnosti, vsakdanjih praktičnih veščin, solidarnosti. </a:t>
            </a:r>
            <a:r>
              <a:rPr lang="sl-SI" b="1" dirty="0" smtClean="0">
                <a:solidFill>
                  <a:schemeClr val="tx2"/>
                </a:solidFill>
              </a:rPr>
              <a:t>To pa so lastnosti, veščine, ki mladim povsod po svetu zagotavljajo boljše zaposlitvene možnosti. Naš pogled tudi v prihodnje ostaja usmerjen v širjenje prepoznavnosti naštetih prednosti in koristi programa MEPI pri delodajalcih v Sloveniji. </a:t>
            </a:r>
          </a:p>
          <a:p>
            <a:pPr>
              <a:buNone/>
            </a:pPr>
            <a:endParaRPr lang="sl-SI" dirty="0" smtClean="0"/>
          </a:p>
          <a:p>
            <a:endParaRPr lang="en-US" dirty="0" smtClean="0"/>
          </a:p>
          <a:p>
            <a:endParaRPr lang="en-US" dirty="0"/>
          </a:p>
        </p:txBody>
      </p:sp>
      <p:sp>
        <p:nvSpPr>
          <p:cNvPr id="10" name="PoljeZBesedilom 9"/>
          <p:cNvSpPr txBox="1"/>
          <p:nvPr/>
        </p:nvSpPr>
        <p:spPr>
          <a:xfrm>
            <a:off x="0" y="1196752"/>
            <a:ext cx="3330848" cy="1077218"/>
          </a:xfrm>
          <a:prstGeom prst="rect">
            <a:avLst/>
          </a:prstGeom>
          <a:noFill/>
        </p:spPr>
        <p:txBody>
          <a:bodyPr wrap="none" rtlCol="0">
            <a:spAutoFit/>
          </a:bodyPr>
          <a:lstStyle/>
          <a:p>
            <a:pPr>
              <a:buNone/>
            </a:pPr>
            <a:r>
              <a:rPr lang="sl-SI" sz="1600" dirty="0" smtClean="0">
                <a:solidFill>
                  <a:schemeClr val="tx2"/>
                </a:solidFill>
              </a:rPr>
              <a:t>Andrew Page, nekdanji veleposlanik; </a:t>
            </a:r>
          </a:p>
          <a:p>
            <a:pPr>
              <a:buNone/>
            </a:pPr>
            <a:r>
              <a:rPr lang="sl-SI" sz="1600" dirty="0" smtClean="0">
                <a:solidFill>
                  <a:schemeClr val="tx2"/>
                </a:solidFill>
              </a:rPr>
              <a:t>Veleposlaništvo Združenega kraljestva</a:t>
            </a:r>
          </a:p>
          <a:p>
            <a:pPr>
              <a:buNone/>
            </a:pPr>
            <a:r>
              <a:rPr lang="sl-SI" sz="1600" dirty="0" smtClean="0">
                <a:solidFill>
                  <a:schemeClr val="tx2"/>
                </a:solidFill>
              </a:rPr>
              <a:t> Velike Britanije in Severne Irske</a:t>
            </a:r>
          </a:p>
          <a:p>
            <a:pPr>
              <a:buNone/>
            </a:pPr>
            <a:r>
              <a:rPr lang="sl-SI" sz="1600" dirty="0" smtClean="0">
                <a:solidFill>
                  <a:schemeClr val="tx2"/>
                </a:solidFill>
              </a:rPr>
              <a:t>Prvi predsednik Sveta Zavoda MEPI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48680"/>
            <a:ext cx="8229600" cy="1143000"/>
          </a:xfrm>
        </p:spPr>
        <p:txBody>
          <a:bodyPr>
            <a:normAutofit/>
          </a:bodyPr>
          <a:lstStyle/>
          <a:p>
            <a:r>
              <a:rPr lang="sl-SI" altLang="zh-CN" sz="3400" dirty="0" smtClean="0">
                <a:solidFill>
                  <a:srgbClr val="220A7C"/>
                </a:solidFill>
                <a:latin typeface="Calibri" pitchFamily="34" charset="0"/>
                <a:ea typeface="+mn-ea"/>
                <a:cs typeface="+mn-cs"/>
              </a:rPr>
              <a:t>British Council</a:t>
            </a:r>
            <a:endParaRPr lang="sl-SI" altLang="zh-CN" sz="3400" dirty="0">
              <a:solidFill>
                <a:srgbClr val="220A7C"/>
              </a:solidFill>
              <a:latin typeface="Calibri" pitchFamily="34" charset="0"/>
              <a:ea typeface="+mn-ea"/>
              <a:cs typeface="+mn-cs"/>
            </a:endParaRPr>
          </a:p>
        </p:txBody>
      </p:sp>
      <p:sp>
        <p:nvSpPr>
          <p:cNvPr id="3" name="Content Placeholder 2"/>
          <p:cNvSpPr>
            <a:spLocks noGrp="1"/>
          </p:cNvSpPr>
          <p:nvPr>
            <p:ph idx="1"/>
          </p:nvPr>
        </p:nvSpPr>
        <p:spPr/>
        <p:txBody>
          <a:bodyPr/>
          <a:lstStyle/>
          <a:p>
            <a:pPr fontAlgn="base">
              <a:buNone/>
            </a:pPr>
            <a:endParaRPr lang="sl-SI" sz="2500" i="1" dirty="0" smtClean="0"/>
          </a:p>
          <a:p>
            <a:pPr fontAlgn="base">
              <a:buNone/>
            </a:pPr>
            <a:endParaRPr lang="sl-SI" sz="2500" i="1" dirty="0" smtClean="0"/>
          </a:p>
          <a:p>
            <a:pPr fontAlgn="base">
              <a:buNone/>
            </a:pPr>
            <a:r>
              <a:rPr lang="sl-SI" sz="2800" i="1" dirty="0" smtClean="0"/>
              <a:t>Mlade </a:t>
            </a:r>
            <a:r>
              <a:rPr lang="sl-SI" sz="2800" i="1" dirty="0"/>
              <a:t>iz vsega sveta povezujemo z britansko </a:t>
            </a:r>
            <a:r>
              <a:rPr lang="sl-SI" sz="2800" i="1" dirty="0" smtClean="0"/>
              <a:t>kulturo, izobraževanjem </a:t>
            </a:r>
            <a:r>
              <a:rPr lang="sl-SI" sz="2800" i="1" dirty="0"/>
              <a:t>in družbo. Ta program je odličen način vzpostavljanja trajnostnih vezi Slovenije z Združenim kraljestvom in obratno. </a:t>
            </a:r>
            <a:endParaRPr lang="sl-SI" sz="2800" i="1" dirty="0" smtClean="0"/>
          </a:p>
          <a:p>
            <a:pPr fontAlgn="base">
              <a:buNone/>
            </a:pPr>
            <a:r>
              <a:rPr lang="sl-SI" sz="2800" i="1" dirty="0" err="1" smtClean="0"/>
              <a:t>British</a:t>
            </a:r>
            <a:r>
              <a:rPr lang="sl-SI" sz="2800" i="1" dirty="0" smtClean="0"/>
              <a:t> </a:t>
            </a:r>
            <a:r>
              <a:rPr lang="sl-SI" sz="2800" i="1" dirty="0"/>
              <a:t>Council je torej ponosen, da je podpornik, partner in ambasador programa MEPI.</a:t>
            </a:r>
          </a:p>
          <a:p>
            <a:pPr fontAlgn="base">
              <a:buNone/>
            </a:pPr>
            <a:r>
              <a:rPr lang="sl-SI" sz="2400" b="1" i="1" dirty="0"/>
              <a:t>James Hampson, direktor</a:t>
            </a:r>
            <a:endParaRPr lang="sl-SI" sz="2400" i="1" dirty="0"/>
          </a:p>
          <a:p>
            <a:pPr>
              <a:buNone/>
            </a:pPr>
            <a:endParaRPr lang="sl-SI" dirty="0"/>
          </a:p>
        </p:txBody>
      </p:sp>
      <p:pic>
        <p:nvPicPr>
          <p:cNvPr id="4" name="Picture 3"/>
          <p:cNvPicPr/>
          <p:nvPr/>
        </p:nvPicPr>
        <p:blipFill>
          <a:blip r:embed="rId2" cstate="email"/>
          <a:srcRect/>
          <a:stretch>
            <a:fillRect/>
          </a:stretch>
        </p:blipFill>
        <p:spPr bwMode="auto">
          <a:xfrm>
            <a:off x="6660232" y="5085184"/>
            <a:ext cx="2106892" cy="792088"/>
          </a:xfrm>
          <a:prstGeom prst="rect">
            <a:avLst/>
          </a:prstGeom>
          <a:solidFill>
            <a:srgbClr val="FFFFFF"/>
          </a:solid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noChangeArrowheads="1"/>
          </p:cNvSpPr>
          <p:nvPr>
            <p:ph type="title" idx="4294967295"/>
          </p:nvPr>
        </p:nvSpPr>
        <p:spPr>
          <a:xfrm>
            <a:off x="1857375" y="2500313"/>
            <a:ext cx="4929188" cy="1143000"/>
          </a:xfrm>
        </p:spPr>
        <p:txBody>
          <a:bodyPr>
            <a:normAutofit fontScale="90000"/>
          </a:bodyPr>
          <a:lstStyle/>
          <a:p>
            <a:pPr eaLnBrk="1" hangingPunct="1"/>
            <a:r>
              <a:rPr lang="sl-SI" altLang="zh-CN" sz="5000" b="1" dirty="0" smtClean="0">
                <a:solidFill>
                  <a:srgbClr val="FF0000"/>
                </a:solidFill>
                <a:hlinkClick r:id="rId2"/>
              </a:rPr>
              <a:t>MEPI_ "prvi vtis“</a:t>
            </a:r>
            <a:r>
              <a:rPr lang="sl-SI" altLang="zh-CN" sz="5000" b="1" dirty="0" smtClean="0">
                <a:solidFill>
                  <a:srgbClr val="FF0000"/>
                </a:solidFill>
              </a:rPr>
              <a:t/>
            </a:r>
            <a:br>
              <a:rPr lang="sl-SI" altLang="zh-CN" sz="5000" b="1" dirty="0" smtClean="0">
                <a:solidFill>
                  <a:srgbClr val="FF0000"/>
                </a:solidFill>
              </a:rPr>
            </a:br>
            <a:endParaRPr lang="sl-SI" altLang="zh-CN" sz="5000" b="1" dirty="0" smtClean="0">
              <a:solidFill>
                <a:srgbClr val="FF0000"/>
              </a:solidFill>
            </a:endParaRPr>
          </a:p>
        </p:txBody>
      </p:sp>
      <p:sp>
        <p:nvSpPr>
          <p:cNvPr id="15363" name="Ograda vsebine 2"/>
          <p:cNvSpPr>
            <a:spLocks noGrp="1" noChangeArrowheads="1"/>
          </p:cNvSpPr>
          <p:nvPr/>
        </p:nvSpPr>
        <p:spPr bwMode="auto">
          <a:xfrm>
            <a:off x="571500" y="1643063"/>
            <a:ext cx="8229600" cy="4105275"/>
          </a:xfrm>
          <a:prstGeom prst="rect">
            <a:avLst/>
          </a:prstGeom>
          <a:noFill/>
          <a:ln w="9525">
            <a:noFill/>
            <a:bevel/>
            <a:headEnd/>
            <a:tailEnd/>
          </a:ln>
        </p:spPr>
        <p:txBody>
          <a:bodyPr/>
          <a:lstStyle/>
          <a:p>
            <a:pPr marL="342900" indent="-342900">
              <a:lnSpc>
                <a:spcPct val="80000"/>
              </a:lnSpc>
              <a:spcBef>
                <a:spcPct val="20000"/>
              </a:spcBef>
            </a:pPr>
            <a:endParaRPr lang="sl-SI" altLang="zh-CN" sz="1400">
              <a:latin typeface="Calibri" pitchFamily="34" charset="0"/>
              <a:sym typeface="MS PGothic" pitchFamily="34" charset="-128"/>
            </a:endParaRPr>
          </a:p>
          <a:p>
            <a:pPr marL="342900" indent="-342900">
              <a:lnSpc>
                <a:spcPct val="80000"/>
              </a:lnSpc>
              <a:spcBef>
                <a:spcPct val="20000"/>
              </a:spcBef>
              <a:buFont typeface="Arial" pitchFamily="34" charset="0"/>
              <a:buChar char="•"/>
            </a:pPr>
            <a:endParaRPr lang="sl-SI" altLang="zh-CN" sz="2500" b="1">
              <a:latin typeface="Calibri" pitchFamily="34" charset="0"/>
              <a:sym typeface="MS PGothic" pitchFamily="34" charset="-128"/>
            </a:endParaRPr>
          </a:p>
          <a:p>
            <a:pPr marL="342900" indent="-342900">
              <a:lnSpc>
                <a:spcPct val="80000"/>
              </a:lnSpc>
              <a:spcBef>
                <a:spcPct val="20000"/>
              </a:spcBef>
              <a:buFont typeface="Arial" pitchFamily="34" charset="0"/>
              <a:buChar char="•"/>
            </a:pPr>
            <a:endParaRPr lang="sl-SI" altLang="zh-CN" sz="2500" b="1">
              <a:latin typeface="Calibri" pitchFamily="34" charset="0"/>
              <a:sym typeface="MS PGothic" pitchFamily="34" charset="-128"/>
            </a:endParaRPr>
          </a:p>
          <a:p>
            <a:pPr marL="342900" indent="-342900">
              <a:lnSpc>
                <a:spcPct val="80000"/>
              </a:lnSpc>
              <a:spcBef>
                <a:spcPct val="20000"/>
              </a:spcBef>
              <a:buFont typeface="Arial" pitchFamily="34" charset="0"/>
              <a:buChar char="•"/>
            </a:pPr>
            <a:endParaRPr lang="sl-SI" altLang="zh-CN" sz="2500" b="1">
              <a:latin typeface="Calibri" pitchFamily="34" charset="0"/>
              <a:sym typeface="MS PGothic" pitchFamily="34" charset="-128"/>
            </a:endParaRPr>
          </a:p>
          <a:p>
            <a:pPr marL="342900" indent="-342900">
              <a:lnSpc>
                <a:spcPct val="80000"/>
              </a:lnSpc>
              <a:spcBef>
                <a:spcPct val="20000"/>
              </a:spcBef>
              <a:buFont typeface="Arial" pitchFamily="34" charset="0"/>
              <a:buChar char="•"/>
            </a:pPr>
            <a:endParaRPr lang="sl-SI" altLang="zh-CN" sz="2500">
              <a:latin typeface="Calibri" pitchFamily="34" charset="0"/>
              <a:sym typeface="MS PGothic" pitchFamily="34" charset="-128"/>
            </a:endParaRPr>
          </a:p>
          <a:p>
            <a:pPr marL="342900" indent="-342900">
              <a:lnSpc>
                <a:spcPct val="80000"/>
              </a:lnSpc>
              <a:spcBef>
                <a:spcPct val="20000"/>
              </a:spcBef>
            </a:pPr>
            <a:endParaRPr lang="sl-SI" altLang="zh-CN" sz="2500">
              <a:latin typeface="Calibri" pitchFamily="34" charset="0"/>
              <a:sym typeface="MS PGothic" pitchFamily="34" charset="-128"/>
            </a:endParaRPr>
          </a:p>
          <a:p>
            <a:pPr marL="342900" indent="-342900">
              <a:lnSpc>
                <a:spcPct val="80000"/>
              </a:lnSpc>
              <a:spcBef>
                <a:spcPct val="20000"/>
              </a:spcBef>
            </a:pPr>
            <a:endParaRPr lang="sl-SI" altLang="zh-CN" sz="2500">
              <a:latin typeface="Calibri" pitchFamily="34" charset="0"/>
              <a:sym typeface="MS PGothic" pitchFamily="34" charset="-128"/>
            </a:endParaRPr>
          </a:p>
          <a:p>
            <a:pPr marL="342900" indent="-342900">
              <a:lnSpc>
                <a:spcPct val="80000"/>
              </a:lnSpc>
              <a:spcBef>
                <a:spcPct val="20000"/>
              </a:spcBef>
            </a:pPr>
            <a:endParaRPr lang="sl-SI" altLang="zh-CN" sz="2500">
              <a:latin typeface="Calibri" pitchFamily="34" charset="0"/>
              <a:sym typeface="MS PGothic" pitchFamily="34" charset="-128"/>
            </a:endParaRPr>
          </a:p>
        </p:txBody>
      </p:sp>
      <p:sp>
        <p:nvSpPr>
          <p:cNvPr id="15364" name="Text Box 1"/>
          <p:cNvSpPr txBox="1">
            <a:spLocks noChangeArrowheads="1"/>
          </p:cNvSpPr>
          <p:nvPr/>
        </p:nvSpPr>
        <p:spPr bwMode="auto">
          <a:xfrm>
            <a:off x="465138" y="1004888"/>
            <a:ext cx="7772400" cy="6813550"/>
          </a:xfrm>
          <a:prstGeom prst="rect">
            <a:avLst/>
          </a:prstGeom>
          <a:noFill/>
          <a:ln w="9525">
            <a:noFill/>
            <a:round/>
            <a:headEnd/>
            <a:tailEnd/>
          </a:ln>
        </p:spPr>
        <p:txBody>
          <a:bodyPr lIns="0" tIns="28080" rIns="0" bIns="0" anchor="ctr"/>
          <a:lstStyle/>
          <a:p>
            <a:pPr algn="ct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l-SI" sz="3000">
              <a:solidFill>
                <a:srgbClr val="000000"/>
              </a:solidFill>
            </a:endParaRPr>
          </a:p>
          <a:p>
            <a:pPr algn="ct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sl-SI" sz="3000">
              <a:solidFill>
                <a:srgbClr val="000000"/>
              </a:solidFill>
            </a:endParaRPr>
          </a:p>
        </p:txBody>
      </p:sp>
      <p:sp>
        <p:nvSpPr>
          <p:cNvPr id="15365" name="Text Box 2"/>
          <p:cNvSpPr txBox="1">
            <a:spLocks noChangeArrowheads="1"/>
          </p:cNvSpPr>
          <p:nvPr/>
        </p:nvSpPr>
        <p:spPr bwMode="auto">
          <a:xfrm>
            <a:off x="685800" y="2130425"/>
            <a:ext cx="7770813" cy="1468438"/>
          </a:xfrm>
          <a:prstGeom prst="rect">
            <a:avLst/>
          </a:prstGeom>
          <a:noFill/>
          <a:ln w="9525">
            <a:noFill/>
            <a:round/>
            <a:headEnd/>
            <a:tailEnd/>
          </a:ln>
        </p:spPr>
        <p:txBody>
          <a:bodyPr wrap="none" anchor="ctr"/>
          <a:lstStyle/>
          <a:p>
            <a:endParaRPr lang="sl-SI"/>
          </a:p>
        </p:txBody>
      </p:sp>
      <p:sp>
        <p:nvSpPr>
          <p:cNvPr id="15366" name="Text Box 3"/>
          <p:cNvSpPr txBox="1">
            <a:spLocks noChangeArrowheads="1"/>
          </p:cNvSpPr>
          <p:nvPr/>
        </p:nvSpPr>
        <p:spPr bwMode="auto">
          <a:xfrm>
            <a:off x="457200" y="1604963"/>
            <a:ext cx="2649538" cy="1895475"/>
          </a:xfrm>
          <a:prstGeom prst="rect">
            <a:avLst/>
          </a:prstGeom>
          <a:noFill/>
          <a:ln w="9525">
            <a:noFill/>
            <a:round/>
            <a:headEnd/>
            <a:tailEnd/>
          </a:ln>
        </p:spPr>
        <p:txBody>
          <a:bodyPr wrap="none" anchor="ctr"/>
          <a:lstStyle/>
          <a:p>
            <a:endParaRPr lang="sl-SI"/>
          </a:p>
        </p:txBody>
      </p:sp>
      <p:sp>
        <p:nvSpPr>
          <p:cNvPr id="15367" name="Text Box 4"/>
          <p:cNvSpPr txBox="1">
            <a:spLocks noChangeArrowheads="1"/>
          </p:cNvSpPr>
          <p:nvPr/>
        </p:nvSpPr>
        <p:spPr bwMode="auto">
          <a:xfrm>
            <a:off x="3238500" y="1604963"/>
            <a:ext cx="2649538" cy="1895475"/>
          </a:xfrm>
          <a:prstGeom prst="rect">
            <a:avLst/>
          </a:prstGeom>
          <a:noFill/>
          <a:ln w="9525">
            <a:noFill/>
            <a:round/>
            <a:headEnd/>
            <a:tailEnd/>
          </a:ln>
        </p:spPr>
        <p:txBody>
          <a:bodyPr wrap="none" anchor="ctr"/>
          <a:lstStyle/>
          <a:p>
            <a:endParaRPr lang="sl-SI"/>
          </a:p>
        </p:txBody>
      </p:sp>
      <p:sp>
        <p:nvSpPr>
          <p:cNvPr id="15368" name="Text Box 5"/>
          <p:cNvSpPr txBox="1">
            <a:spLocks noChangeArrowheads="1"/>
          </p:cNvSpPr>
          <p:nvPr/>
        </p:nvSpPr>
        <p:spPr bwMode="auto">
          <a:xfrm>
            <a:off x="6021388" y="1604963"/>
            <a:ext cx="2649537" cy="1895475"/>
          </a:xfrm>
          <a:prstGeom prst="rect">
            <a:avLst/>
          </a:prstGeom>
          <a:noFill/>
          <a:ln w="9525">
            <a:noFill/>
            <a:round/>
            <a:headEnd/>
            <a:tailEnd/>
          </a:ln>
        </p:spPr>
        <p:txBody>
          <a:bodyPr wrap="none" anchor="ctr"/>
          <a:lstStyle/>
          <a:p>
            <a:endParaRPr lang="sl-SI"/>
          </a:p>
        </p:txBody>
      </p:sp>
      <p:sp>
        <p:nvSpPr>
          <p:cNvPr id="15369" name="Text Box 6"/>
          <p:cNvSpPr txBox="1">
            <a:spLocks noChangeArrowheads="1"/>
          </p:cNvSpPr>
          <p:nvPr/>
        </p:nvSpPr>
        <p:spPr bwMode="auto">
          <a:xfrm>
            <a:off x="6021388" y="3681413"/>
            <a:ext cx="2649537" cy="1895475"/>
          </a:xfrm>
          <a:prstGeom prst="rect">
            <a:avLst/>
          </a:prstGeom>
          <a:noFill/>
          <a:ln w="9525">
            <a:noFill/>
            <a:round/>
            <a:headEnd/>
            <a:tailEnd/>
          </a:ln>
        </p:spPr>
        <p:txBody>
          <a:bodyPr wrap="none" anchor="ctr"/>
          <a:lstStyle/>
          <a:p>
            <a:endParaRPr lang="sl-SI"/>
          </a:p>
        </p:txBody>
      </p:sp>
      <p:sp>
        <p:nvSpPr>
          <p:cNvPr id="15370" name="Text Box 7"/>
          <p:cNvSpPr txBox="1">
            <a:spLocks noChangeArrowheads="1"/>
          </p:cNvSpPr>
          <p:nvPr/>
        </p:nvSpPr>
        <p:spPr bwMode="auto">
          <a:xfrm>
            <a:off x="3238500" y="3681413"/>
            <a:ext cx="2649538" cy="1895475"/>
          </a:xfrm>
          <a:prstGeom prst="rect">
            <a:avLst/>
          </a:prstGeom>
          <a:noFill/>
          <a:ln w="9525">
            <a:noFill/>
            <a:round/>
            <a:headEnd/>
            <a:tailEnd/>
          </a:ln>
        </p:spPr>
        <p:txBody>
          <a:bodyPr wrap="none" anchor="ctr"/>
          <a:lstStyle/>
          <a:p>
            <a:endParaRPr lang="sl-SI"/>
          </a:p>
        </p:txBody>
      </p:sp>
      <p:sp>
        <p:nvSpPr>
          <p:cNvPr id="15371" name="Text Box 8"/>
          <p:cNvSpPr txBox="1">
            <a:spLocks noChangeArrowheads="1"/>
          </p:cNvSpPr>
          <p:nvPr/>
        </p:nvSpPr>
        <p:spPr bwMode="auto">
          <a:xfrm>
            <a:off x="457200" y="3681413"/>
            <a:ext cx="2649538" cy="1895475"/>
          </a:xfrm>
          <a:prstGeom prst="rect">
            <a:avLst/>
          </a:prstGeom>
          <a:noFill/>
          <a:ln w="9525">
            <a:noFill/>
            <a:round/>
            <a:headEnd/>
            <a:tailEnd/>
          </a:ln>
        </p:spPr>
        <p:txBody>
          <a:bodyPr wrap="none" anchor="ctr"/>
          <a:lstStyle/>
          <a:p>
            <a:endParaRPr lang="sl-SI"/>
          </a:p>
        </p:txBody>
      </p:sp>
      <p:pic>
        <p:nvPicPr>
          <p:cNvPr id="15372" name="Picture 9"/>
          <p:cNvPicPr>
            <a:picLocks noChangeAspect="1" noChangeArrowheads="1"/>
          </p:cNvPicPr>
          <p:nvPr/>
        </p:nvPicPr>
        <p:blipFill>
          <a:blip r:embed="rId3" cstate="email"/>
          <a:srcRect/>
          <a:stretch>
            <a:fillRect/>
          </a:stretch>
        </p:blipFill>
        <p:spPr bwMode="auto">
          <a:xfrm rot="19994444">
            <a:off x="408648" y="1120852"/>
            <a:ext cx="1456470" cy="2161669"/>
          </a:xfrm>
          <a:prstGeom prst="rect">
            <a:avLst/>
          </a:prstGeom>
          <a:noFill/>
          <a:ln w="9525">
            <a:noFill/>
            <a:round/>
            <a:headEnd/>
            <a:tailEnd/>
          </a:ln>
        </p:spPr>
      </p:pic>
      <p:pic>
        <p:nvPicPr>
          <p:cNvPr id="15373" name="Picture 10"/>
          <p:cNvPicPr>
            <a:picLocks noChangeAspect="1" noChangeArrowheads="1"/>
          </p:cNvPicPr>
          <p:nvPr/>
        </p:nvPicPr>
        <p:blipFill>
          <a:blip r:embed="rId4" cstate="email"/>
          <a:srcRect/>
          <a:stretch>
            <a:fillRect/>
          </a:stretch>
        </p:blipFill>
        <p:spPr bwMode="auto">
          <a:xfrm rot="21418866">
            <a:off x="2120295" y="3400428"/>
            <a:ext cx="1719323" cy="2649471"/>
          </a:xfrm>
          <a:prstGeom prst="rect">
            <a:avLst/>
          </a:prstGeom>
          <a:noFill/>
          <a:ln w="9525">
            <a:noFill/>
            <a:round/>
            <a:headEnd/>
            <a:tailEnd/>
          </a:ln>
        </p:spPr>
      </p:pic>
      <p:pic>
        <p:nvPicPr>
          <p:cNvPr id="15374" name="Picture 11"/>
          <p:cNvPicPr>
            <a:picLocks noChangeAspect="1" noChangeArrowheads="1"/>
          </p:cNvPicPr>
          <p:nvPr/>
        </p:nvPicPr>
        <p:blipFill>
          <a:blip r:embed="rId5" cstate="email"/>
          <a:srcRect/>
          <a:stretch>
            <a:fillRect/>
          </a:stretch>
        </p:blipFill>
        <p:spPr bwMode="auto">
          <a:xfrm>
            <a:off x="3419872" y="404664"/>
            <a:ext cx="2562225" cy="1747838"/>
          </a:xfrm>
          <a:prstGeom prst="rect">
            <a:avLst/>
          </a:prstGeom>
          <a:solidFill>
            <a:srgbClr val="FFFFFF"/>
          </a:solidFill>
          <a:ln w="9525">
            <a:noFill/>
            <a:round/>
            <a:headEnd/>
            <a:tailEnd/>
          </a:ln>
        </p:spPr>
      </p:pic>
      <p:pic>
        <p:nvPicPr>
          <p:cNvPr id="15376" name="Picture 12"/>
          <p:cNvPicPr>
            <a:picLocks noChangeAspect="1" noChangeArrowheads="1"/>
          </p:cNvPicPr>
          <p:nvPr/>
        </p:nvPicPr>
        <p:blipFill>
          <a:blip r:embed="rId6" cstate="email"/>
          <a:srcRect/>
          <a:stretch>
            <a:fillRect/>
          </a:stretch>
        </p:blipFill>
        <p:spPr bwMode="auto">
          <a:xfrm>
            <a:off x="6948264" y="1052736"/>
            <a:ext cx="1872208" cy="2842536"/>
          </a:xfrm>
          <a:prstGeom prst="rect">
            <a:avLst/>
          </a:prstGeom>
          <a:noFill/>
          <a:ln w="9525">
            <a:noFill/>
            <a:round/>
            <a:headEnd/>
            <a:tailEnd/>
          </a:ln>
        </p:spPr>
      </p:pic>
      <p:pic>
        <p:nvPicPr>
          <p:cNvPr id="15377" name="Picture 4"/>
          <p:cNvPicPr>
            <a:picLocks noChangeAspect="1" noChangeArrowheads="1"/>
          </p:cNvPicPr>
          <p:nvPr/>
        </p:nvPicPr>
        <p:blipFill>
          <a:blip r:embed="rId7" cstate="email"/>
          <a:srcRect/>
          <a:stretch>
            <a:fillRect/>
          </a:stretch>
        </p:blipFill>
        <p:spPr bwMode="auto">
          <a:xfrm rot="961543">
            <a:off x="6525140" y="4160300"/>
            <a:ext cx="2419350" cy="1785938"/>
          </a:xfrm>
          <a:prstGeom prst="rect">
            <a:avLst/>
          </a:prstGeom>
          <a:noFill/>
          <a:ln w="9525">
            <a:noFill/>
            <a:round/>
            <a:headEnd/>
            <a:tailEnd/>
          </a:ln>
        </p:spPr>
      </p:pic>
      <p:pic>
        <p:nvPicPr>
          <p:cNvPr id="15378" name="Picture 4"/>
          <p:cNvPicPr>
            <a:picLocks noChangeAspect="1" noChangeArrowheads="1"/>
          </p:cNvPicPr>
          <p:nvPr/>
        </p:nvPicPr>
        <p:blipFill>
          <a:blip r:embed="rId8" cstate="email"/>
          <a:srcRect/>
          <a:stretch>
            <a:fillRect/>
          </a:stretch>
        </p:blipFill>
        <p:spPr bwMode="auto">
          <a:xfrm>
            <a:off x="179512" y="3717032"/>
            <a:ext cx="1855424" cy="2644880"/>
          </a:xfrm>
          <a:prstGeom prst="rect">
            <a:avLst/>
          </a:prstGeom>
          <a:noFill/>
          <a:ln w="9525">
            <a:noFill/>
            <a:round/>
            <a:headEnd/>
            <a:tailEnd/>
          </a:ln>
        </p:spPr>
      </p:pic>
      <p:pic>
        <p:nvPicPr>
          <p:cNvPr id="19" name="Slika 18" descr="192_foto_RozleBregar_05082009.jpg"/>
          <p:cNvPicPr>
            <a:picLocks noGrp="1" noChangeAspect="1"/>
          </p:cNvPicPr>
          <p:nvPr isPhoto="1"/>
        </p:nvPicPr>
        <p:blipFill>
          <a:blip r:embed="rId9" cstate="email">
            <a:lum/>
          </a:blip>
          <a:stretch>
            <a:fillRect/>
          </a:stretch>
        </p:blipFill>
        <p:spPr>
          <a:xfrm>
            <a:off x="3563888" y="4149080"/>
            <a:ext cx="3274364" cy="2182341"/>
          </a:xfrm>
          <a:prstGeom prst="rect">
            <a:avLst/>
          </a:prstGeom>
          <a:noFill/>
          <a:ln>
            <a:noFill/>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72400" cy="1470025"/>
          </a:xfrm>
        </p:spPr>
        <p:txBody>
          <a:bodyPr>
            <a:normAutofit/>
          </a:bodyPr>
          <a:lstStyle/>
          <a:p>
            <a:r>
              <a:rPr lang="sl-SI" altLang="zh-CN" sz="3400" dirty="0" smtClean="0">
                <a:solidFill>
                  <a:srgbClr val="220A7C"/>
                </a:solidFill>
                <a:latin typeface="Calibri" pitchFamily="34" charset="0"/>
                <a:ea typeface="+mn-ea"/>
                <a:cs typeface="+mn-cs"/>
              </a:rPr>
              <a:t>Urad RS za mladino</a:t>
            </a:r>
            <a:endParaRPr lang="sl-SI" altLang="zh-CN" sz="3400" dirty="0">
              <a:solidFill>
                <a:srgbClr val="220A7C"/>
              </a:solidFill>
              <a:latin typeface="Calibri" pitchFamily="34" charset="0"/>
              <a:ea typeface="+mn-ea"/>
              <a:cs typeface="+mn-cs"/>
            </a:endParaRPr>
          </a:p>
        </p:txBody>
      </p:sp>
      <p:sp>
        <p:nvSpPr>
          <p:cNvPr id="3" name="Subtitle 2"/>
          <p:cNvSpPr>
            <a:spLocks noGrp="1"/>
          </p:cNvSpPr>
          <p:nvPr>
            <p:ph type="subTitle" idx="1"/>
          </p:nvPr>
        </p:nvSpPr>
        <p:spPr>
          <a:xfrm>
            <a:off x="467544" y="1643050"/>
            <a:ext cx="7632848" cy="4522254"/>
          </a:xfrm>
        </p:spPr>
        <p:txBody>
          <a:bodyPr>
            <a:normAutofit fontScale="40000" lnSpcReduction="20000"/>
          </a:bodyPr>
          <a:lstStyle/>
          <a:p>
            <a:pPr algn="l" fontAlgn="base"/>
            <a:r>
              <a:rPr lang="sl-SI" sz="7000" dirty="0" smtClean="0"/>
              <a:t>Med </a:t>
            </a:r>
            <a:r>
              <a:rPr lang="sl-SI" sz="7000" dirty="0"/>
              <a:t>ključna področja našega delovanja spada tudi mladinsko delo in podpiranje kvalitetnih mladinskih programov, ki prispevajo k usposabljanju in pridobivanju veščin ter socialnemu vključevanju mladih. </a:t>
            </a:r>
            <a:endParaRPr lang="sl-SI" sz="7000" dirty="0" smtClean="0"/>
          </a:p>
          <a:p>
            <a:pPr algn="l" fontAlgn="base"/>
            <a:r>
              <a:rPr lang="sl-SI" sz="7000" dirty="0" smtClean="0">
                <a:solidFill>
                  <a:schemeClr val="tx2"/>
                </a:solidFill>
              </a:rPr>
              <a:t>Zato </a:t>
            </a:r>
            <a:r>
              <a:rPr lang="sl-SI" sz="7000" dirty="0">
                <a:solidFill>
                  <a:schemeClr val="tx2"/>
                </a:solidFill>
              </a:rPr>
              <a:t>z veseljem podpiramo program MEPI, ki z netekmovalnostjo in z odprtostjo do vseh, po poti dolgega maratona in ne šprinta, mladim odpira nova vrata in jim daje koristno popotnico za življenje</a:t>
            </a:r>
            <a:r>
              <a:rPr lang="sl-SI" sz="7000" dirty="0" smtClean="0">
                <a:solidFill>
                  <a:schemeClr val="tx2"/>
                </a:solidFill>
              </a:rPr>
              <a:t>.</a:t>
            </a:r>
          </a:p>
          <a:p>
            <a:pPr algn="l" fontAlgn="base"/>
            <a:r>
              <a:rPr lang="sl-SI" i="1" dirty="0"/>
              <a:t/>
            </a:r>
            <a:br>
              <a:rPr lang="sl-SI" i="1" dirty="0"/>
            </a:br>
            <a:r>
              <a:rPr lang="sl-SI" sz="4000" b="1" i="1" dirty="0"/>
              <a:t>mag. Peter Debeljak, direktor</a:t>
            </a:r>
            <a:endParaRPr lang="sl-SI" i="1" dirty="0"/>
          </a:p>
          <a:p>
            <a:endParaRPr lang="sl-SI" dirty="0"/>
          </a:p>
        </p:txBody>
      </p:sp>
      <p:pic>
        <p:nvPicPr>
          <p:cNvPr id="4" name="Picture 3" descr="C:\Users\nedak\Dropbox\07 MEPI spletna stran\2013 zavihek podporniki  - posredovano\2013-06-18 PRIPONKE - LINKI zavihka\logotipi\URSM\URSM.jpg"/>
          <p:cNvPicPr/>
          <p:nvPr/>
        </p:nvPicPr>
        <p:blipFill>
          <a:blip r:embed="rId2" cstate="email"/>
          <a:srcRect/>
          <a:stretch>
            <a:fillRect/>
          </a:stretch>
        </p:blipFill>
        <p:spPr bwMode="auto">
          <a:xfrm>
            <a:off x="357158" y="285728"/>
            <a:ext cx="1828376" cy="502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noChangeArrowheads="1"/>
          </p:cNvSpPr>
          <p:nvPr>
            <p:ph type="title" idx="4294967295"/>
          </p:nvPr>
        </p:nvSpPr>
        <p:spPr>
          <a:xfrm>
            <a:off x="2627784" y="332656"/>
            <a:ext cx="4944591" cy="1143000"/>
          </a:xfrm>
        </p:spPr>
        <p:txBody>
          <a:bodyPr>
            <a:normAutofit/>
          </a:bodyPr>
          <a:lstStyle/>
          <a:p>
            <a:pPr marL="0" indent="0"/>
            <a:r>
              <a:rPr lang="sl-SI" altLang="zh-CN" sz="3400" dirty="0" smtClean="0">
                <a:solidFill>
                  <a:srgbClr val="220A7C"/>
                </a:solidFill>
                <a:latin typeface="Calibri" pitchFamily="34" charset="0"/>
                <a:ea typeface="+mn-ea"/>
                <a:cs typeface="+mn-cs"/>
              </a:rPr>
              <a:t>MEPI – mentorstvo</a:t>
            </a:r>
          </a:p>
        </p:txBody>
      </p:sp>
      <p:sp>
        <p:nvSpPr>
          <p:cNvPr id="29699" name="Ograda vsebine 2"/>
          <p:cNvSpPr>
            <a:spLocks noGrp="1" noChangeArrowheads="1"/>
          </p:cNvSpPr>
          <p:nvPr/>
        </p:nvSpPr>
        <p:spPr bwMode="auto">
          <a:xfrm>
            <a:off x="0" y="1571625"/>
            <a:ext cx="5500688" cy="1000125"/>
          </a:xfrm>
          <a:prstGeom prst="rect">
            <a:avLst/>
          </a:prstGeom>
          <a:noFill/>
          <a:ln w="9525">
            <a:noFill/>
            <a:bevel/>
            <a:headEnd/>
            <a:tailEnd/>
          </a:ln>
        </p:spPr>
        <p:txBody>
          <a:bodyPr/>
          <a:lstStyle/>
          <a:p>
            <a:pPr marL="342900" indent="-342900">
              <a:lnSpc>
                <a:spcPct val="90000"/>
              </a:lnSpc>
              <a:spcBef>
                <a:spcPct val="20000"/>
              </a:spcBef>
              <a:buFont typeface="Arial" pitchFamily="34" charset="0"/>
              <a:buChar char="•"/>
            </a:pPr>
            <a:r>
              <a:rPr lang="sl-SI" altLang="zh-CN" sz="2800">
                <a:latin typeface="Calibri" pitchFamily="34" charset="0"/>
                <a:sym typeface="MS PGothic" pitchFamily="34" charset="-128"/>
              </a:rPr>
              <a:t>Mentorji – srčika programa MEPI</a:t>
            </a:r>
          </a:p>
          <a:p>
            <a:pPr marL="342900" indent="-342900">
              <a:lnSpc>
                <a:spcPct val="90000"/>
              </a:lnSpc>
              <a:spcBef>
                <a:spcPct val="20000"/>
              </a:spcBef>
            </a:pPr>
            <a:endParaRPr lang="sl-SI" altLang="zh-CN" sz="2800">
              <a:latin typeface="Calibri" pitchFamily="34" charset="0"/>
              <a:sym typeface="MS PGothic" pitchFamily="34" charset="-128"/>
            </a:endParaRPr>
          </a:p>
        </p:txBody>
      </p:sp>
      <p:pic>
        <p:nvPicPr>
          <p:cNvPr id="29700" name="Picture 2" descr="https://fbcdn-sphotos-f-a.akamaihd.net/hphotos-ak-xfa1/v/t1.0-9/542708_2563930794480_1512129790_n.jpg?oh=2c9a9e983347701089c4914a325f593f&amp;oe=547238FF&amp;__gda__=1416552246_f298275da3efb457f5552f6423e97bad"/>
          <p:cNvPicPr>
            <a:picLocks noChangeAspect="1" noChangeArrowheads="1"/>
          </p:cNvPicPr>
          <p:nvPr/>
        </p:nvPicPr>
        <p:blipFill>
          <a:blip r:embed="rId3" cstate="email"/>
          <a:srcRect/>
          <a:stretch>
            <a:fillRect/>
          </a:stretch>
        </p:blipFill>
        <p:spPr bwMode="auto">
          <a:xfrm>
            <a:off x="5816600" y="1285875"/>
            <a:ext cx="3327400" cy="2214563"/>
          </a:xfrm>
          <a:prstGeom prst="rect">
            <a:avLst/>
          </a:prstGeom>
          <a:noFill/>
          <a:ln w="9525">
            <a:noFill/>
            <a:miter lim="800000"/>
            <a:headEnd/>
            <a:tailEnd/>
          </a:ln>
        </p:spPr>
      </p:pic>
      <p:sp>
        <p:nvSpPr>
          <p:cNvPr id="12" name="Rectangle 11"/>
          <p:cNvSpPr/>
          <p:nvPr/>
        </p:nvSpPr>
        <p:spPr>
          <a:xfrm>
            <a:off x="0" y="3068960"/>
            <a:ext cx="8858250" cy="3140075"/>
          </a:xfrm>
          <a:prstGeom prst="rect">
            <a:avLst/>
          </a:prstGeom>
        </p:spPr>
        <p:txBody>
          <a:bodyPr>
            <a:spAutoFit/>
          </a:bodyPr>
          <a:lstStyle/>
          <a:p>
            <a:pPr>
              <a:buFont typeface="Arial" charset="0"/>
              <a:buNone/>
              <a:defRPr/>
            </a:pPr>
            <a:r>
              <a:rPr lang="sl-SI" i="1" dirty="0">
                <a:solidFill>
                  <a:schemeClr val="tx1">
                    <a:lumMod val="50000"/>
                    <a:lumOff val="50000"/>
                  </a:schemeClr>
                </a:solidFill>
                <a:latin typeface="+mj-lt"/>
              </a:rPr>
              <a:t>V sivino vsakdanjega življenja posveti žarek. Program MEPI. </a:t>
            </a:r>
          </a:p>
          <a:p>
            <a:pPr>
              <a:buFont typeface="Arial" charset="0"/>
              <a:buNone/>
              <a:defRPr/>
            </a:pPr>
            <a:r>
              <a:rPr lang="sl-SI" i="1" dirty="0">
                <a:solidFill>
                  <a:schemeClr val="tx1">
                    <a:lumMod val="50000"/>
                    <a:lumOff val="50000"/>
                  </a:schemeClr>
                </a:solidFill>
                <a:latin typeface="+mj-lt"/>
              </a:rPr>
              <a:t>Ni manj težav in problemov, le spremenili so se. </a:t>
            </a:r>
          </a:p>
          <a:p>
            <a:pPr>
              <a:buFont typeface="Arial" charset="0"/>
              <a:buNone/>
              <a:defRPr/>
            </a:pPr>
            <a:r>
              <a:rPr lang="sl-SI" i="1" dirty="0">
                <a:solidFill>
                  <a:schemeClr val="tx1">
                    <a:lumMod val="50000"/>
                    <a:lumOff val="50000"/>
                  </a:schemeClr>
                </a:solidFill>
                <a:latin typeface="+mj-lt"/>
              </a:rPr>
              <a:t>Postali so izzivi, ki jih lahko dosežemo brez strahov in notranjih stisk. </a:t>
            </a:r>
          </a:p>
          <a:p>
            <a:pPr>
              <a:buFont typeface="Arial" charset="0"/>
              <a:buNone/>
              <a:defRPr/>
            </a:pPr>
            <a:r>
              <a:rPr lang="sl-SI" i="1" dirty="0">
                <a:solidFill>
                  <a:schemeClr val="tx1">
                    <a:lumMod val="50000"/>
                    <a:lumOff val="50000"/>
                  </a:schemeClr>
                </a:solidFill>
                <a:latin typeface="+mj-lt"/>
              </a:rPr>
              <a:t>Imamo moč, ki jo prepoznavamo in dopolnjujemo na odpravah. </a:t>
            </a:r>
          </a:p>
          <a:p>
            <a:pPr>
              <a:buFont typeface="Arial" charset="0"/>
              <a:buNone/>
              <a:defRPr/>
            </a:pPr>
            <a:endParaRPr lang="sl-SI" i="1" dirty="0">
              <a:solidFill>
                <a:schemeClr val="tx1">
                  <a:lumMod val="50000"/>
                  <a:lumOff val="50000"/>
                </a:schemeClr>
              </a:solidFill>
              <a:latin typeface="+mj-lt"/>
            </a:endParaRPr>
          </a:p>
          <a:p>
            <a:pPr>
              <a:buFont typeface="Arial" charset="0"/>
              <a:buNone/>
              <a:defRPr/>
            </a:pPr>
            <a:r>
              <a:rPr lang="sl-SI" i="1" dirty="0">
                <a:solidFill>
                  <a:schemeClr val="tx1">
                    <a:lumMod val="50000"/>
                    <a:lumOff val="50000"/>
                  </a:schemeClr>
                </a:solidFill>
                <a:latin typeface="+mj-lt"/>
              </a:rPr>
              <a:t>Imamo veselje in sproščenost, ki nas prevzame v izvajanju veščin in športa.</a:t>
            </a:r>
          </a:p>
          <a:p>
            <a:pPr>
              <a:buFont typeface="Arial" charset="0"/>
              <a:buNone/>
              <a:defRPr/>
            </a:pPr>
            <a:r>
              <a:rPr lang="sl-SI" i="1" dirty="0">
                <a:solidFill>
                  <a:schemeClr val="tx1">
                    <a:lumMod val="50000"/>
                    <a:lumOff val="50000"/>
                  </a:schemeClr>
                </a:solidFill>
                <a:latin typeface="+mj-lt"/>
              </a:rPr>
              <a:t>Odpre se nam svet razumevanja in notranje lepote, ki jo najdemo v srečanju z ljudmi, ko opravimo delo brez plačila. </a:t>
            </a:r>
            <a:r>
              <a:rPr lang="sl-SI" b="1" i="1" dirty="0">
                <a:solidFill>
                  <a:schemeClr val="tx1">
                    <a:lumMod val="50000"/>
                    <a:lumOff val="50000"/>
                  </a:schemeClr>
                </a:solidFill>
                <a:latin typeface="+mj-lt"/>
              </a:rPr>
              <a:t>Mnogo je možnosti preživetja časa, a le ena je MEPI. </a:t>
            </a:r>
            <a:r>
              <a:rPr lang="sl-SI" i="1" dirty="0">
                <a:solidFill>
                  <a:schemeClr val="tx1">
                    <a:lumMod val="50000"/>
                    <a:lumOff val="50000"/>
                  </a:schemeClr>
                </a:solidFill>
                <a:latin typeface="+mj-lt"/>
              </a:rPr>
              <a:t>Vredno je poskusiti.</a:t>
            </a:r>
          </a:p>
          <a:p>
            <a:pPr>
              <a:buFont typeface="Arial" charset="0"/>
              <a:buNone/>
              <a:defRPr/>
            </a:pPr>
            <a:endParaRPr lang="sl-SI" i="1" dirty="0">
              <a:latin typeface="+mj-lt"/>
            </a:endParaRPr>
          </a:p>
          <a:p>
            <a:pPr>
              <a:buFont typeface="Arial" charset="0"/>
              <a:buNone/>
              <a:defRPr/>
            </a:pPr>
            <a:r>
              <a:rPr lang="sl-SI" b="1" i="1" dirty="0">
                <a:latin typeface="+mj-lt"/>
              </a:rPr>
              <a:t>Marija Štremfelj (MEPI mentorica, Gimnazija Kranj)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95536" y="404664"/>
            <a:ext cx="8229600" cy="1143000"/>
          </a:xfrm>
        </p:spPr>
        <p:txBody>
          <a:bodyPr>
            <a:normAutofit/>
          </a:bodyPr>
          <a:lstStyle/>
          <a:p>
            <a:r>
              <a:rPr lang="sl-SI" altLang="zh-CN" sz="3400" dirty="0" smtClean="0">
                <a:solidFill>
                  <a:srgbClr val="220A7C"/>
                </a:solidFill>
                <a:latin typeface="Calibri" pitchFamily="34" charset="0"/>
                <a:ea typeface="+mn-ea"/>
                <a:cs typeface="+mn-cs"/>
              </a:rPr>
              <a:t>Priznanja za zaslužne</a:t>
            </a:r>
            <a:endParaRPr lang="en-US" altLang="zh-CN" sz="3400" dirty="0">
              <a:solidFill>
                <a:srgbClr val="220A7C"/>
              </a:solidFill>
              <a:latin typeface="Calibri" pitchFamily="34" charset="0"/>
              <a:ea typeface="+mn-ea"/>
              <a:cs typeface="+mn-cs"/>
            </a:endParaRPr>
          </a:p>
        </p:txBody>
      </p:sp>
      <p:pic>
        <p:nvPicPr>
          <p:cNvPr id="40962" name="Picture 2"/>
          <p:cNvPicPr>
            <a:picLocks noChangeAspect="1" noChangeArrowheads="1"/>
          </p:cNvPicPr>
          <p:nvPr/>
        </p:nvPicPr>
        <p:blipFill>
          <a:blip r:embed="rId2" cstate="email"/>
          <a:srcRect/>
          <a:stretch>
            <a:fillRect/>
          </a:stretch>
        </p:blipFill>
        <p:spPr bwMode="auto">
          <a:xfrm>
            <a:off x="251520" y="1268760"/>
            <a:ext cx="8128000" cy="5016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endParaRPr lang="sl-SI" smtClean="0"/>
          </a:p>
        </p:txBody>
      </p:sp>
      <p:sp>
        <p:nvSpPr>
          <p:cNvPr id="30723" name="Content Placeholder 2"/>
          <p:cNvSpPr>
            <a:spLocks noGrp="1"/>
          </p:cNvSpPr>
          <p:nvPr>
            <p:ph idx="1"/>
          </p:nvPr>
        </p:nvSpPr>
        <p:spPr/>
        <p:txBody>
          <a:bodyPr/>
          <a:lstStyle/>
          <a:p>
            <a:endParaRPr lang="sl-SI" smtClean="0"/>
          </a:p>
        </p:txBody>
      </p:sp>
      <p:sp>
        <p:nvSpPr>
          <p:cNvPr id="30724" name="Date Placeholder 3"/>
          <p:cNvSpPr>
            <a:spLocks noGrp="1"/>
          </p:cNvSpPr>
          <p:nvPr>
            <p:ph type="dt" sz="quarter" idx="10"/>
          </p:nvPr>
        </p:nvSpPr>
        <p:spPr>
          <a:noFill/>
        </p:spPr>
        <p:txBody>
          <a:bodyPr/>
          <a:lstStyle/>
          <a:p>
            <a:fld id="{3A0F66F3-A0E6-409B-95FC-6EA82031275C}" type="datetime1">
              <a:rPr lang="en-US" altLang="zh-CN" smtClean="0"/>
              <a:pPr/>
              <a:t>2/10/2015</a:t>
            </a:fld>
            <a:endParaRPr lang="sl-SI" altLang="zh-CN" sz="1800" smtClean="0">
              <a:solidFill>
                <a:schemeClr val="tx1"/>
              </a:solidFill>
            </a:endParaRPr>
          </a:p>
        </p:txBody>
      </p:sp>
      <p:pic>
        <p:nvPicPr>
          <p:cNvPr id="30725" name="Picture 3"/>
          <p:cNvPicPr>
            <a:picLocks noChangeAspect="1" noChangeArrowheads="1"/>
          </p:cNvPicPr>
          <p:nvPr/>
        </p:nvPicPr>
        <p:blipFill>
          <a:blip r:embed="rId2" cstate="email"/>
          <a:srcRect/>
          <a:stretch>
            <a:fillRect/>
          </a:stretch>
        </p:blipFill>
        <p:spPr bwMode="auto">
          <a:xfrm>
            <a:off x="0" y="0"/>
            <a:ext cx="9145588" cy="6858000"/>
          </a:xfrm>
          <a:prstGeom prst="rect">
            <a:avLst/>
          </a:prstGeom>
          <a:noFill/>
          <a:ln w="9525">
            <a:noFill/>
            <a:miter lim="800000"/>
            <a:headEnd/>
            <a:tailEnd/>
          </a:ln>
        </p:spPr>
      </p:pic>
      <p:sp>
        <p:nvSpPr>
          <p:cNvPr id="6" name="PoljeZBesedilom 5"/>
          <p:cNvSpPr txBox="1"/>
          <p:nvPr/>
        </p:nvSpPr>
        <p:spPr>
          <a:xfrm>
            <a:off x="2123728" y="332656"/>
            <a:ext cx="5611729" cy="769441"/>
          </a:xfrm>
          <a:prstGeom prst="rect">
            <a:avLst/>
          </a:prstGeom>
          <a:noFill/>
        </p:spPr>
        <p:txBody>
          <a:bodyPr wrap="none" rtlCol="0">
            <a:spAutoFit/>
          </a:bodyPr>
          <a:lstStyle/>
          <a:p>
            <a:r>
              <a:rPr lang="sl-SI" sz="4400" b="1" dirty="0" smtClean="0">
                <a:solidFill>
                  <a:schemeClr val="tx2"/>
                </a:solidFill>
              </a:rPr>
              <a:t>Vabljeni v našo družino</a:t>
            </a:r>
            <a:endParaRPr lang="en-US" sz="4400" b="1" dirty="0">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Grp="1" noChangeAspect="1" noChangeArrowheads="1"/>
          </p:cNvPicPr>
          <p:nvPr>
            <p:ph idx="4294967295"/>
          </p:nvPr>
        </p:nvPicPr>
        <p:blipFill>
          <a:blip r:embed="rId2" cstate="email"/>
          <a:srcRect/>
          <a:stretch>
            <a:fillRect/>
          </a:stretch>
        </p:blipFill>
        <p:spPr bwMode="auto">
          <a:xfrm>
            <a:off x="0" y="2276475"/>
            <a:ext cx="8913018" cy="324075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descr="11.jpg"/>
          <p:cNvPicPr>
            <a:picLocks noGrp="1" noChangeAspect="1"/>
          </p:cNvPicPr>
          <p:nvPr isPhoto="1"/>
        </p:nvPicPr>
        <p:blipFill>
          <a:blip r:embed="rId2" cstate="email">
            <a:lum/>
          </a:blip>
          <a:stretch>
            <a:fillRect/>
          </a:stretch>
        </p:blipFill>
        <p:spPr>
          <a:xfrm>
            <a:off x="755576" y="1340768"/>
            <a:ext cx="7668344" cy="5102910"/>
          </a:xfrm>
          <a:prstGeom prst="rect">
            <a:avLst/>
          </a:prstGeom>
          <a:noFill/>
          <a:ln>
            <a:noFill/>
          </a:ln>
        </p:spPr>
      </p:pic>
      <p:sp>
        <p:nvSpPr>
          <p:cNvPr id="3" name="Naslov 2"/>
          <p:cNvSpPr>
            <a:spLocks noGrp="1"/>
          </p:cNvSpPr>
          <p:nvPr>
            <p:ph type="title"/>
          </p:nvPr>
        </p:nvSpPr>
        <p:spPr>
          <a:xfrm>
            <a:off x="2339752" y="476672"/>
            <a:ext cx="4968552" cy="1143000"/>
          </a:xfrm>
        </p:spPr>
        <p:txBody>
          <a:bodyPr/>
          <a:lstStyle/>
          <a:p>
            <a:r>
              <a:rPr lang="sl-SI" dirty="0" smtClean="0"/>
              <a:t>Zlata podelitev</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noChangeArrowheads="1"/>
          </p:cNvSpPr>
          <p:nvPr>
            <p:ph type="title" idx="4294967295"/>
          </p:nvPr>
        </p:nvSpPr>
        <p:spPr>
          <a:xfrm>
            <a:off x="323528" y="332656"/>
            <a:ext cx="8229600" cy="1143000"/>
          </a:xfrm>
        </p:spPr>
        <p:txBody>
          <a:bodyPr>
            <a:normAutofit/>
          </a:bodyPr>
          <a:lstStyle/>
          <a:p>
            <a:pPr marL="0" indent="0" eaLnBrk="1" hangingPunct="1"/>
            <a:r>
              <a:rPr lang="sl-SI" altLang="zh-CN" sz="3400" dirty="0" smtClean="0">
                <a:solidFill>
                  <a:srgbClr val="220A7C"/>
                </a:solidFill>
                <a:latin typeface="Calibri" pitchFamily="34" charset="0"/>
                <a:ea typeface="+mn-ea"/>
                <a:cs typeface="+mn-cs"/>
              </a:rPr>
              <a:t>Program MEPI - opis</a:t>
            </a:r>
          </a:p>
        </p:txBody>
      </p:sp>
      <p:sp>
        <p:nvSpPr>
          <p:cNvPr id="16387" name="Ograda vsebine 2"/>
          <p:cNvSpPr>
            <a:spLocks noGrp="1" noChangeArrowheads="1"/>
          </p:cNvSpPr>
          <p:nvPr/>
        </p:nvSpPr>
        <p:spPr bwMode="auto">
          <a:xfrm>
            <a:off x="457200" y="1597025"/>
            <a:ext cx="8229600" cy="5260975"/>
          </a:xfrm>
          <a:prstGeom prst="rect">
            <a:avLst/>
          </a:prstGeom>
          <a:noFill/>
          <a:ln w="9525">
            <a:noFill/>
            <a:bevel/>
            <a:headEnd/>
            <a:tailEnd/>
          </a:ln>
        </p:spPr>
        <p:txBody>
          <a:bodyPr/>
          <a:lstStyle/>
          <a:p>
            <a:pPr marL="342900" indent="-342900">
              <a:spcBef>
                <a:spcPct val="20000"/>
              </a:spcBef>
              <a:buFont typeface="Arial" pitchFamily="34" charset="0"/>
              <a:buChar char="-"/>
            </a:pPr>
            <a:r>
              <a:rPr lang="sl-SI" altLang="zh-CN" sz="2400" dirty="0">
                <a:solidFill>
                  <a:srgbClr val="17365D"/>
                </a:solidFill>
                <a:latin typeface="Calibri" pitchFamily="34" charset="0"/>
                <a:sym typeface="MS PGothic" pitchFamily="34" charset="-128"/>
              </a:rPr>
              <a:t>The </a:t>
            </a:r>
            <a:r>
              <a:rPr lang="sl-SI" altLang="zh-CN" sz="2400" dirty="0" err="1">
                <a:solidFill>
                  <a:srgbClr val="17365D"/>
                </a:solidFill>
                <a:latin typeface="Calibri" pitchFamily="34" charset="0"/>
                <a:sym typeface="MS PGothic" pitchFamily="34" charset="-128"/>
              </a:rPr>
              <a:t>Duke</a:t>
            </a:r>
            <a:r>
              <a:rPr lang="sl-SI" altLang="zh-CN" sz="2400" dirty="0">
                <a:solidFill>
                  <a:srgbClr val="17365D"/>
                </a:solidFill>
                <a:latin typeface="Calibri" pitchFamily="34" charset="0"/>
                <a:sym typeface="MS PGothic" pitchFamily="34" charset="-128"/>
              </a:rPr>
              <a:t> of </a:t>
            </a:r>
            <a:r>
              <a:rPr lang="sl-SI" altLang="zh-CN" sz="2400" dirty="0" err="1">
                <a:solidFill>
                  <a:srgbClr val="17365D"/>
                </a:solidFill>
                <a:latin typeface="Calibri" pitchFamily="34" charset="0"/>
                <a:sym typeface="MS PGothic" pitchFamily="34" charset="-128"/>
              </a:rPr>
              <a:t>Edinburgh</a:t>
            </a:r>
            <a:r>
              <a:rPr lang="sl-SI" altLang="zh-CN" sz="2400" dirty="0">
                <a:solidFill>
                  <a:srgbClr val="17365D"/>
                </a:solidFill>
                <a:latin typeface="Calibri" pitchFamily="34" charset="0"/>
                <a:sym typeface="MS PGothic" pitchFamily="34" charset="-128"/>
              </a:rPr>
              <a:t>´s </a:t>
            </a:r>
            <a:r>
              <a:rPr lang="sl-SI" altLang="zh-CN" sz="2400" dirty="0" err="1">
                <a:solidFill>
                  <a:srgbClr val="17365D"/>
                </a:solidFill>
                <a:latin typeface="Calibri" pitchFamily="34" charset="0"/>
                <a:sym typeface="MS PGothic" pitchFamily="34" charset="-128"/>
              </a:rPr>
              <a:t>Award</a:t>
            </a:r>
            <a:r>
              <a:rPr lang="sl-SI" altLang="zh-CN" sz="2400" dirty="0">
                <a:solidFill>
                  <a:srgbClr val="17365D"/>
                </a:solidFill>
                <a:latin typeface="Calibri" pitchFamily="34" charset="0"/>
                <a:sym typeface="MS PGothic" pitchFamily="34" charset="-128"/>
              </a:rPr>
              <a:t> oz. Priznanje edinburškega vojvode; </a:t>
            </a:r>
            <a:r>
              <a:rPr lang="sl-SI" altLang="zh-CN" sz="2400" dirty="0" err="1">
                <a:solidFill>
                  <a:srgbClr val="17365D"/>
                </a:solidFill>
                <a:latin typeface="Calibri" pitchFamily="34" charset="0"/>
                <a:sym typeface="MS PGothic" pitchFamily="34" charset="-128"/>
              </a:rPr>
              <a:t>l.</a:t>
            </a:r>
            <a:r>
              <a:rPr lang="sl-SI" altLang="zh-CN" sz="2400" b="1" dirty="0" err="1">
                <a:solidFill>
                  <a:srgbClr val="961A7E"/>
                </a:solidFill>
                <a:latin typeface="Calibri" pitchFamily="34" charset="0"/>
                <a:sym typeface="MS PGothic" pitchFamily="34" charset="-128"/>
              </a:rPr>
              <a:t>1956</a:t>
            </a:r>
            <a:r>
              <a:rPr lang="sl-SI" altLang="zh-CN" sz="2400" dirty="0">
                <a:solidFill>
                  <a:srgbClr val="17365D"/>
                </a:solidFill>
                <a:latin typeface="Calibri" pitchFamily="34" charset="0"/>
                <a:sym typeface="MS PGothic" pitchFamily="34" charset="-128"/>
              </a:rPr>
              <a:t>, Velika Britanija</a:t>
            </a:r>
          </a:p>
          <a:p>
            <a:pPr marL="342900" indent="-342900">
              <a:spcBef>
                <a:spcPct val="20000"/>
              </a:spcBef>
              <a:buFont typeface="Arial" pitchFamily="34" charset="0"/>
              <a:buChar char="-"/>
            </a:pPr>
            <a:r>
              <a:rPr lang="sl-SI" altLang="zh-CN" sz="2400" b="1" dirty="0">
                <a:solidFill>
                  <a:srgbClr val="961A7E"/>
                </a:solidFill>
                <a:latin typeface="Calibri" pitchFamily="34" charset="0"/>
                <a:sym typeface="MS PGothic" pitchFamily="34" charset="-128"/>
              </a:rPr>
              <a:t>140 </a:t>
            </a:r>
            <a:r>
              <a:rPr lang="sl-SI" altLang="zh-CN" sz="2400" dirty="0">
                <a:solidFill>
                  <a:srgbClr val="17365D"/>
                </a:solidFill>
                <a:latin typeface="Calibri" pitchFamily="34" charset="0"/>
                <a:sym typeface="MS PGothic" pitchFamily="34" charset="-128"/>
              </a:rPr>
              <a:t>držav sveta, preko </a:t>
            </a:r>
            <a:r>
              <a:rPr lang="sl-SI" altLang="zh-CN" sz="2400" b="1" dirty="0">
                <a:solidFill>
                  <a:srgbClr val="961A7E"/>
                </a:solidFill>
                <a:latin typeface="Calibri" pitchFamily="34" charset="0"/>
                <a:sym typeface="MS PGothic" pitchFamily="34" charset="-128"/>
              </a:rPr>
              <a:t>8 mil. </a:t>
            </a:r>
            <a:r>
              <a:rPr lang="sl-SI" altLang="zh-CN" sz="2400" dirty="0">
                <a:solidFill>
                  <a:srgbClr val="17365D"/>
                </a:solidFill>
                <a:latin typeface="Calibri" pitchFamily="34" charset="0"/>
                <a:sym typeface="MS PGothic" pitchFamily="34" charset="-128"/>
              </a:rPr>
              <a:t>mladih vključenih</a:t>
            </a:r>
          </a:p>
          <a:p>
            <a:pPr marL="342900" indent="-342900">
              <a:spcBef>
                <a:spcPct val="20000"/>
              </a:spcBef>
              <a:buFont typeface="Arial" pitchFamily="34" charset="0"/>
              <a:buChar char="-"/>
            </a:pPr>
            <a:r>
              <a:rPr lang="sl-SI" altLang="zh-CN" sz="2400" dirty="0">
                <a:solidFill>
                  <a:srgbClr val="17365D"/>
                </a:solidFill>
                <a:latin typeface="Calibri" pitchFamily="34" charset="0"/>
                <a:sym typeface="MS PGothic" pitchFamily="34" charset="-128"/>
              </a:rPr>
              <a:t>za vse med </a:t>
            </a:r>
            <a:r>
              <a:rPr lang="sl-SI" altLang="zh-CN" sz="2400" b="1" dirty="0">
                <a:solidFill>
                  <a:srgbClr val="961A7E"/>
                </a:solidFill>
                <a:latin typeface="Calibri" pitchFamily="34" charset="0"/>
                <a:sym typeface="MS PGothic" pitchFamily="34" charset="-128"/>
              </a:rPr>
              <a:t>14 in 25 let</a:t>
            </a:r>
          </a:p>
          <a:p>
            <a:pPr marL="342900" indent="-342900">
              <a:spcBef>
                <a:spcPct val="20000"/>
              </a:spcBef>
              <a:buFont typeface="Arial" pitchFamily="34" charset="0"/>
              <a:buChar char="-"/>
            </a:pPr>
            <a:r>
              <a:rPr lang="sl-SI" altLang="zh-CN" sz="2400" b="1" dirty="0">
                <a:solidFill>
                  <a:srgbClr val="961A7E"/>
                </a:solidFill>
                <a:latin typeface="Calibri" pitchFamily="34" charset="0"/>
                <a:sym typeface="MS PGothic" pitchFamily="34" charset="-128"/>
              </a:rPr>
              <a:t>3 stopnje</a:t>
            </a:r>
            <a:r>
              <a:rPr lang="sl-SI" altLang="zh-CN" sz="2400" dirty="0">
                <a:solidFill>
                  <a:srgbClr val="961A7E"/>
                </a:solidFill>
                <a:latin typeface="Calibri" pitchFamily="34" charset="0"/>
                <a:sym typeface="MS PGothic" pitchFamily="34" charset="-128"/>
              </a:rPr>
              <a:t>: </a:t>
            </a:r>
            <a:r>
              <a:rPr lang="sl-SI" altLang="zh-CN" sz="2400" dirty="0">
                <a:solidFill>
                  <a:srgbClr val="17365D"/>
                </a:solidFill>
                <a:latin typeface="Calibri" pitchFamily="34" charset="0"/>
                <a:sym typeface="MS PGothic" pitchFamily="34" charset="-128"/>
              </a:rPr>
              <a:t>bronasta, srebrna, zlata</a:t>
            </a:r>
          </a:p>
          <a:p>
            <a:pPr marL="342900" indent="-342900">
              <a:spcBef>
                <a:spcPct val="20000"/>
              </a:spcBef>
              <a:buFont typeface="Arial" pitchFamily="34" charset="0"/>
              <a:buChar char="-"/>
            </a:pPr>
            <a:r>
              <a:rPr lang="sl-SI" altLang="zh-CN" sz="2400" b="1" dirty="0">
                <a:solidFill>
                  <a:srgbClr val="961A7E"/>
                </a:solidFill>
                <a:latin typeface="Calibri" pitchFamily="34" charset="0"/>
                <a:sym typeface="MS PGothic" pitchFamily="34" charset="-128"/>
              </a:rPr>
              <a:t>4 področja</a:t>
            </a:r>
            <a:r>
              <a:rPr lang="sl-SI" altLang="zh-CN" sz="2400" dirty="0">
                <a:solidFill>
                  <a:srgbClr val="17365D"/>
                </a:solidFill>
                <a:latin typeface="Calibri" pitchFamily="34" charset="0"/>
                <a:sym typeface="MS PGothic" pitchFamily="34" charset="-128"/>
              </a:rPr>
              <a:t>: prostovoljno delo, veščine, šport, odprave  + dodatna zahteva na zlati stopnji: Projekt neznani prijatelj</a:t>
            </a:r>
          </a:p>
          <a:p>
            <a:pPr marL="342900" indent="-342900">
              <a:spcBef>
                <a:spcPct val="20000"/>
              </a:spcBef>
              <a:buFont typeface="Arial" pitchFamily="34" charset="0"/>
              <a:buChar char="-"/>
            </a:pPr>
            <a:r>
              <a:rPr lang="sl-SI" altLang="zh-CN" sz="2400" dirty="0">
                <a:solidFill>
                  <a:srgbClr val="17365D"/>
                </a:solidFill>
                <a:latin typeface="Calibri" pitchFamily="34" charset="0"/>
                <a:sym typeface="MS PGothic" pitchFamily="34" charset="-128"/>
              </a:rPr>
              <a:t>min. časoven zahteve: </a:t>
            </a:r>
          </a:p>
          <a:p>
            <a:pPr marL="342900" indent="-342900">
              <a:spcBef>
                <a:spcPct val="20000"/>
              </a:spcBef>
            </a:pPr>
            <a:r>
              <a:rPr lang="sl-SI" altLang="zh-CN" sz="2000" dirty="0">
                <a:solidFill>
                  <a:srgbClr val="17365D"/>
                </a:solidFill>
                <a:latin typeface="Calibri" pitchFamily="34" charset="0"/>
                <a:sym typeface="MS PGothic" pitchFamily="34" charset="-128"/>
              </a:rPr>
              <a:t>                              bronasta s. </a:t>
            </a:r>
            <a:r>
              <a:rPr lang="sl-SI" altLang="zh-CN" sz="2000" b="1" dirty="0">
                <a:solidFill>
                  <a:srgbClr val="17365D"/>
                </a:solidFill>
                <a:latin typeface="Calibri" pitchFamily="34" charset="0"/>
                <a:sym typeface="MS PGothic" pitchFamily="34" charset="-128"/>
              </a:rPr>
              <a:t>(6 mesecev)</a:t>
            </a:r>
          </a:p>
          <a:p>
            <a:pPr marL="342900" indent="-342900">
              <a:spcBef>
                <a:spcPct val="20000"/>
              </a:spcBef>
            </a:pPr>
            <a:r>
              <a:rPr lang="sl-SI" altLang="zh-CN" sz="2000" dirty="0">
                <a:solidFill>
                  <a:srgbClr val="17365D"/>
                </a:solidFill>
                <a:latin typeface="Calibri" pitchFamily="34" charset="0"/>
                <a:sym typeface="MS PGothic" pitchFamily="34" charset="-128"/>
              </a:rPr>
              <a:t>                              srebrna s. </a:t>
            </a:r>
            <a:r>
              <a:rPr lang="sl-SI" altLang="zh-CN" sz="2000" b="1" dirty="0">
                <a:solidFill>
                  <a:srgbClr val="17365D"/>
                </a:solidFill>
                <a:latin typeface="Calibri" pitchFamily="34" charset="0"/>
                <a:sym typeface="MS PGothic" pitchFamily="34" charset="-128"/>
              </a:rPr>
              <a:t>(+ 6 mesecev)</a:t>
            </a:r>
          </a:p>
          <a:p>
            <a:pPr marL="342900" indent="-342900">
              <a:spcBef>
                <a:spcPct val="20000"/>
              </a:spcBef>
            </a:pPr>
            <a:r>
              <a:rPr lang="sl-SI" altLang="zh-CN" sz="2000" dirty="0">
                <a:solidFill>
                  <a:srgbClr val="17365D"/>
                </a:solidFill>
                <a:latin typeface="Calibri" pitchFamily="34" charset="0"/>
                <a:sym typeface="MS PGothic" pitchFamily="34" charset="-128"/>
              </a:rPr>
              <a:t>                              zlata s. </a:t>
            </a:r>
            <a:r>
              <a:rPr lang="sl-SI" altLang="zh-CN" sz="2000" b="1" dirty="0">
                <a:solidFill>
                  <a:srgbClr val="17365D"/>
                </a:solidFill>
                <a:latin typeface="Calibri" pitchFamily="34" charset="0"/>
                <a:sym typeface="MS PGothic" pitchFamily="34" charset="-128"/>
              </a:rPr>
              <a:t>(+ 12 mesecev)</a:t>
            </a:r>
            <a:endParaRPr lang="sl-SI" altLang="zh-CN" sz="2000" b="1" dirty="0">
              <a:solidFill>
                <a:srgbClr val="BFBFBF"/>
              </a:solidFill>
              <a:latin typeface="Calibri" pitchFamily="34" charset="0"/>
              <a:sym typeface="MS PGothic" pitchFamily="34" charset="-128"/>
            </a:endParaRPr>
          </a:p>
          <a:p>
            <a:pPr marL="342900" indent="-342900" algn="ctr">
              <a:spcBef>
                <a:spcPct val="20000"/>
              </a:spcBef>
            </a:pPr>
            <a:endParaRPr lang="sl-SI" altLang="zh-CN" sz="1900" dirty="0">
              <a:solidFill>
                <a:srgbClr val="BFBFBF"/>
              </a:solidFill>
              <a:latin typeface="Calibri" pitchFamily="34" charset="0"/>
              <a:sym typeface="MS PGothic" pitchFamily="34" charset="-128"/>
            </a:endParaRPr>
          </a:p>
          <a:p>
            <a:pPr marL="342900" indent="-342900" algn="ctr">
              <a:spcBef>
                <a:spcPct val="20000"/>
              </a:spcBef>
            </a:pPr>
            <a:r>
              <a:rPr lang="sl-SI" altLang="zh-CN" dirty="0" err="1">
                <a:solidFill>
                  <a:srgbClr val="BFBFBF"/>
                </a:solidFill>
                <a:latin typeface="Calibri" pitchFamily="34" charset="0"/>
                <a:sym typeface="MS PGothic" pitchFamily="34" charset="-128"/>
              </a:rPr>
              <a:t>www.mepi.si</a:t>
            </a:r>
            <a:endParaRPr lang="sl-SI" altLang="zh-CN" dirty="0">
              <a:solidFill>
                <a:srgbClr val="BFBFBF"/>
              </a:solidFill>
              <a:latin typeface="Calibri" pitchFamily="34" charset="0"/>
              <a:sym typeface="MS PGothic" pitchFamily="34"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noChangeArrowheads="1"/>
          </p:cNvSpPr>
          <p:nvPr>
            <p:ph type="title" idx="4294967295"/>
          </p:nvPr>
        </p:nvSpPr>
        <p:spPr>
          <a:xfrm>
            <a:off x="395652" y="260736"/>
            <a:ext cx="8229600" cy="1143000"/>
          </a:xfrm>
        </p:spPr>
        <p:txBody>
          <a:bodyPr>
            <a:normAutofit/>
          </a:bodyPr>
          <a:lstStyle/>
          <a:p>
            <a:r>
              <a:rPr lang="sl-SI" altLang="zh-CN" sz="3400" dirty="0" smtClean="0">
                <a:solidFill>
                  <a:srgbClr val="220A7C"/>
                </a:solidFill>
                <a:latin typeface="Calibri" pitchFamily="34" charset="0"/>
                <a:ea typeface="+mn-ea"/>
                <a:cs typeface="+mn-cs"/>
              </a:rPr>
              <a:t>Program MEPI - opis</a:t>
            </a:r>
          </a:p>
        </p:txBody>
      </p:sp>
      <p:sp>
        <p:nvSpPr>
          <p:cNvPr id="17411" name="Ograda vsebine 2"/>
          <p:cNvSpPr>
            <a:spLocks noGrp="1" noChangeArrowheads="1"/>
          </p:cNvSpPr>
          <p:nvPr/>
        </p:nvSpPr>
        <p:spPr bwMode="auto">
          <a:xfrm>
            <a:off x="428625" y="2071688"/>
            <a:ext cx="8229600" cy="3832225"/>
          </a:xfrm>
          <a:prstGeom prst="rect">
            <a:avLst/>
          </a:prstGeom>
          <a:noFill/>
          <a:ln w="9525">
            <a:noFill/>
            <a:bevel/>
            <a:headEnd/>
            <a:tailEnd/>
          </a:ln>
        </p:spPr>
        <p:txBody>
          <a:bodyPr/>
          <a:lstStyle/>
          <a:p>
            <a:pPr marL="342900" indent="-342900">
              <a:spcBef>
                <a:spcPct val="20000"/>
              </a:spcBef>
              <a:buFont typeface="Arial" pitchFamily="34" charset="0"/>
              <a:buChar char="-"/>
            </a:pPr>
            <a:r>
              <a:rPr lang="sl-SI" altLang="zh-CN" sz="2400">
                <a:solidFill>
                  <a:srgbClr val="17365D"/>
                </a:solidFill>
                <a:latin typeface="Calibri" pitchFamily="34" charset="0"/>
                <a:sym typeface="MS PGothic" pitchFamily="34" charset="-128"/>
              </a:rPr>
              <a:t>Program in ne organizacija</a:t>
            </a:r>
          </a:p>
          <a:p>
            <a:pPr marL="342900" indent="-342900">
              <a:spcBef>
                <a:spcPct val="20000"/>
              </a:spcBef>
              <a:buFont typeface="Arial" pitchFamily="34" charset="0"/>
              <a:buChar char="-"/>
            </a:pPr>
            <a:r>
              <a:rPr lang="sl-SI" altLang="zh-CN" sz="2400">
                <a:solidFill>
                  <a:srgbClr val="17365D"/>
                </a:solidFill>
                <a:latin typeface="Calibri" pitchFamily="34" charset="0"/>
                <a:sym typeface="MS PGothic" pitchFamily="34" charset="-128"/>
              </a:rPr>
              <a:t>Socialna franšiza</a:t>
            </a:r>
          </a:p>
          <a:p>
            <a:pPr marL="342900" indent="-342900">
              <a:spcBef>
                <a:spcPct val="20000"/>
              </a:spcBef>
              <a:buFont typeface="Arial" pitchFamily="34" charset="0"/>
              <a:buChar char="-"/>
            </a:pPr>
            <a:r>
              <a:rPr lang="sl-SI" altLang="zh-CN" sz="2400">
                <a:solidFill>
                  <a:srgbClr val="17365D"/>
                </a:solidFill>
                <a:latin typeface="Calibri" pitchFamily="34" charset="0"/>
                <a:sym typeface="MS PGothic" pitchFamily="34" charset="-128"/>
              </a:rPr>
              <a:t>Orodje /“metoda” za delo z mladimi</a:t>
            </a:r>
          </a:p>
          <a:p>
            <a:pPr marL="342900" indent="-342900">
              <a:spcBef>
                <a:spcPct val="20000"/>
              </a:spcBef>
              <a:buFont typeface="Arial" pitchFamily="34" charset="0"/>
              <a:buChar char="-"/>
            </a:pPr>
            <a:r>
              <a:rPr lang="sl-SI" altLang="zh-CN" sz="2400">
                <a:solidFill>
                  <a:srgbClr val="17365D"/>
                </a:solidFill>
                <a:latin typeface="Calibri" pitchFamily="34" charset="0"/>
                <a:sym typeface="MS PGothic" pitchFamily="34" charset="-128"/>
              </a:rPr>
              <a:t>Indeks dosežkov</a:t>
            </a:r>
          </a:p>
          <a:p>
            <a:pPr marL="342900" indent="-342900">
              <a:spcBef>
                <a:spcPct val="20000"/>
              </a:spcBef>
              <a:buFont typeface="Arial" pitchFamily="34" charset="0"/>
              <a:buChar char="-"/>
            </a:pPr>
            <a:r>
              <a:rPr lang="sl-SI" altLang="zh-CN" sz="2400">
                <a:solidFill>
                  <a:srgbClr val="17365D"/>
                </a:solidFill>
                <a:latin typeface="Calibri" pitchFamily="34" charset="0"/>
                <a:sym typeface="MS PGothic" pitchFamily="34" charset="-128"/>
              </a:rPr>
              <a:t>Značka in priznanje mednarodne veljave</a:t>
            </a:r>
          </a:p>
          <a:p>
            <a:pPr marL="342900" indent="-342900">
              <a:spcBef>
                <a:spcPct val="20000"/>
              </a:spcBef>
              <a:buFont typeface="Arial" pitchFamily="34" charset="0"/>
              <a:buChar char="-"/>
            </a:pPr>
            <a:endParaRPr lang="sl-SI" altLang="zh-CN" sz="1900">
              <a:solidFill>
                <a:srgbClr val="BFBFBF"/>
              </a:solidFill>
              <a:latin typeface="Calibri" pitchFamily="34" charset="0"/>
              <a:sym typeface="MS PGothic" pitchFamily="34" charset="-128"/>
            </a:endParaRPr>
          </a:p>
          <a:p>
            <a:pPr marL="342900" indent="-342900" algn="ctr">
              <a:spcBef>
                <a:spcPct val="20000"/>
              </a:spcBef>
            </a:pPr>
            <a:endParaRPr lang="sl-SI" altLang="zh-CN">
              <a:solidFill>
                <a:srgbClr val="BFBFBF"/>
              </a:solidFill>
              <a:latin typeface="Calibri" pitchFamily="34" charset="0"/>
              <a:sym typeface="MS PGothic" pitchFamily="34" charset="-128"/>
            </a:endParaRPr>
          </a:p>
          <a:p>
            <a:pPr marL="342900" indent="-342900" algn="ctr">
              <a:spcBef>
                <a:spcPct val="20000"/>
              </a:spcBef>
            </a:pPr>
            <a:endParaRPr lang="sl-SI" altLang="zh-CN">
              <a:solidFill>
                <a:srgbClr val="BFBFBF"/>
              </a:solidFill>
              <a:latin typeface="Calibri" pitchFamily="34" charset="0"/>
              <a:sym typeface="MS PGothic" pitchFamily="34" charset="-128"/>
            </a:endParaRPr>
          </a:p>
          <a:p>
            <a:pPr marL="342900" indent="-342900" algn="ctr">
              <a:spcBef>
                <a:spcPct val="20000"/>
              </a:spcBef>
            </a:pPr>
            <a:endParaRPr lang="sl-SI" altLang="zh-CN">
              <a:solidFill>
                <a:srgbClr val="BFBFBF"/>
              </a:solidFill>
              <a:latin typeface="Calibri" pitchFamily="34" charset="0"/>
              <a:sym typeface="MS PGothic" pitchFamily="34" charset="-128"/>
            </a:endParaRPr>
          </a:p>
          <a:p>
            <a:pPr marL="342900" indent="-342900" algn="ctr">
              <a:spcBef>
                <a:spcPct val="20000"/>
              </a:spcBef>
            </a:pPr>
            <a:endParaRPr lang="sl-SI" altLang="zh-CN">
              <a:solidFill>
                <a:srgbClr val="BFBFBF"/>
              </a:solidFill>
              <a:latin typeface="Calibri" pitchFamily="34" charset="0"/>
              <a:sym typeface="MS PGothic" pitchFamily="34" charset="-128"/>
            </a:endParaRPr>
          </a:p>
          <a:p>
            <a:pPr marL="342900" indent="-342900" algn="ctr">
              <a:spcBef>
                <a:spcPct val="20000"/>
              </a:spcBef>
            </a:pPr>
            <a:endParaRPr lang="sl-SI" altLang="zh-CN">
              <a:solidFill>
                <a:srgbClr val="BFBFBF"/>
              </a:solidFill>
              <a:latin typeface="Calibri" pitchFamily="34" charset="0"/>
              <a:sym typeface="MS PGothic" pitchFamily="34" charset="-128"/>
            </a:endParaRPr>
          </a:p>
          <a:p>
            <a:pPr marL="342900" indent="-342900" algn="ctr">
              <a:spcBef>
                <a:spcPct val="20000"/>
              </a:spcBef>
            </a:pPr>
            <a:endParaRPr lang="sl-SI" altLang="zh-CN">
              <a:solidFill>
                <a:srgbClr val="BFBFBF"/>
              </a:solidFill>
              <a:latin typeface="Calibri" pitchFamily="34" charset="0"/>
              <a:sym typeface="MS PGothic" pitchFamily="34" charset="-128"/>
            </a:endParaRPr>
          </a:p>
          <a:p>
            <a:pPr marL="342900" indent="-342900" algn="ctr">
              <a:spcBef>
                <a:spcPct val="20000"/>
              </a:spcBef>
            </a:pPr>
            <a:r>
              <a:rPr lang="sl-SI" altLang="zh-CN">
                <a:solidFill>
                  <a:srgbClr val="BFBFBF"/>
                </a:solidFill>
                <a:latin typeface="Calibri" pitchFamily="34" charset="0"/>
                <a:sym typeface="MS PGothic" pitchFamily="34" charset="-128"/>
              </a:rPr>
              <a:t>www.mepi.si</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noChangeArrowheads="1"/>
          </p:cNvSpPr>
          <p:nvPr>
            <p:ph type="title" idx="4294967295"/>
          </p:nvPr>
        </p:nvSpPr>
        <p:spPr>
          <a:xfrm>
            <a:off x="1907704" y="260648"/>
            <a:ext cx="6345387" cy="1143000"/>
          </a:xfrm>
        </p:spPr>
        <p:txBody>
          <a:bodyPr/>
          <a:lstStyle/>
          <a:p>
            <a:pPr marL="0" indent="0"/>
            <a:r>
              <a:rPr lang="sl-SI" altLang="zh-CN" sz="3500" dirty="0" smtClean="0">
                <a:solidFill>
                  <a:srgbClr val="961A7E"/>
                </a:solidFill>
              </a:rPr>
              <a:t> </a:t>
            </a:r>
            <a:r>
              <a:rPr lang="sl-SI" altLang="zh-CN" sz="3400" dirty="0" smtClean="0">
                <a:solidFill>
                  <a:srgbClr val="220A7C"/>
                </a:solidFill>
                <a:latin typeface="Calibri" pitchFamily="34" charset="0"/>
                <a:ea typeface="+mn-ea"/>
                <a:cs typeface="+mn-cs"/>
              </a:rPr>
              <a:t>10 vodilnih MEPI načel</a:t>
            </a:r>
          </a:p>
        </p:txBody>
      </p:sp>
      <p:sp>
        <p:nvSpPr>
          <p:cNvPr id="18435" name="Ograda vsebine 2"/>
          <p:cNvSpPr>
            <a:spLocks noGrp="1" noChangeArrowheads="1"/>
          </p:cNvSpPr>
          <p:nvPr/>
        </p:nvSpPr>
        <p:spPr bwMode="auto">
          <a:xfrm>
            <a:off x="4572000" y="1643063"/>
            <a:ext cx="3267075" cy="4810125"/>
          </a:xfrm>
          <a:prstGeom prst="rect">
            <a:avLst/>
          </a:prstGeom>
          <a:noFill/>
          <a:ln w="9525">
            <a:noFill/>
            <a:bevel/>
            <a:headEnd/>
            <a:tailEnd/>
          </a:ln>
        </p:spPr>
        <p:txBody>
          <a:bodyPr/>
          <a:lstStyle/>
          <a:p>
            <a:pPr marL="457200" indent="-457200">
              <a:lnSpc>
                <a:spcPct val="90000"/>
              </a:lnSpc>
              <a:spcBef>
                <a:spcPct val="20000"/>
              </a:spcBef>
              <a:buFont typeface="Arial" pitchFamily="34" charset="0"/>
              <a:buAutoNum type="arabicPeriod"/>
            </a:pPr>
            <a:r>
              <a:rPr lang="sl-SI" altLang="zh-CN" sz="2200" b="1" dirty="0">
                <a:solidFill>
                  <a:srgbClr val="0F243E"/>
                </a:solidFill>
                <a:latin typeface="Calibri" pitchFamily="34" charset="0"/>
                <a:sym typeface="MS PGothic" pitchFamily="34" charset="-128"/>
              </a:rPr>
              <a:t>Individualen</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Ne-tekmovalen</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Vsem dostopen</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Prostovoljen</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Razvojen </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Uravnotežen</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Stopnjujoč</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Navdihujoč</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Maraton (in ne sprint)</a:t>
            </a:r>
          </a:p>
          <a:p>
            <a:pPr marL="457200" indent="-457200">
              <a:lnSpc>
                <a:spcPct val="90000"/>
              </a:lnSpc>
              <a:spcBef>
                <a:spcPct val="20000"/>
              </a:spcBef>
              <a:buFont typeface="Arial" pitchFamily="34" charset="0"/>
              <a:buAutoNum type="arabicPeriod" startAt="2"/>
            </a:pPr>
            <a:r>
              <a:rPr lang="sl-SI" altLang="zh-CN" sz="2200" b="1" dirty="0">
                <a:solidFill>
                  <a:srgbClr val="0F243E"/>
                </a:solidFill>
                <a:latin typeface="Calibri" pitchFamily="34" charset="0"/>
                <a:sym typeface="MS PGothic" pitchFamily="34" charset="-128"/>
              </a:rPr>
              <a:t>Prijeten</a:t>
            </a:r>
          </a:p>
          <a:p>
            <a:pPr marL="457200" indent="-457200" algn="ctr">
              <a:lnSpc>
                <a:spcPct val="90000"/>
              </a:lnSpc>
              <a:spcBef>
                <a:spcPct val="20000"/>
              </a:spcBef>
            </a:pPr>
            <a:r>
              <a:rPr lang="sl-SI" altLang="zh-CN" sz="1900" dirty="0">
                <a:solidFill>
                  <a:srgbClr val="BFBFBF"/>
                </a:solidFill>
                <a:latin typeface="Calibri" pitchFamily="34" charset="0"/>
                <a:sym typeface="MS PGothic" pitchFamily="34" charset="-128"/>
              </a:rPr>
              <a:t>			</a:t>
            </a:r>
          </a:p>
          <a:p>
            <a:pPr marL="457200" indent="-457200" algn="ctr">
              <a:lnSpc>
                <a:spcPct val="90000"/>
              </a:lnSpc>
              <a:spcBef>
                <a:spcPct val="20000"/>
              </a:spcBef>
            </a:pPr>
            <a:endParaRPr lang="sl-SI" altLang="zh-CN" sz="1900" dirty="0">
              <a:solidFill>
                <a:srgbClr val="BFBFBF"/>
              </a:solidFill>
              <a:latin typeface="Calibri" pitchFamily="34" charset="0"/>
              <a:sym typeface="MS PGothic" pitchFamily="34" charset="-128"/>
            </a:endParaRPr>
          </a:p>
          <a:p>
            <a:pPr marL="457200" indent="-457200" algn="ctr">
              <a:lnSpc>
                <a:spcPct val="90000"/>
              </a:lnSpc>
              <a:spcBef>
                <a:spcPct val="20000"/>
              </a:spcBef>
            </a:pPr>
            <a:r>
              <a:rPr lang="sl-SI" altLang="zh-CN" sz="1900" dirty="0" err="1">
                <a:solidFill>
                  <a:srgbClr val="BFBFBF"/>
                </a:solidFill>
                <a:latin typeface="Calibri" pitchFamily="34" charset="0"/>
                <a:sym typeface="MS PGothic" pitchFamily="34" charset="-128"/>
              </a:rPr>
              <a:t>www.mepi.si</a:t>
            </a:r>
            <a:endParaRPr lang="sl-SI" altLang="zh-CN" sz="1900" dirty="0">
              <a:solidFill>
                <a:srgbClr val="BFBFBF"/>
              </a:solidFill>
              <a:latin typeface="Calibri" pitchFamily="34" charset="0"/>
              <a:sym typeface="MS PGothic" pitchFamily="34" charset="-128"/>
            </a:endParaRPr>
          </a:p>
          <a:p>
            <a:pPr marL="457200" indent="-457200">
              <a:lnSpc>
                <a:spcPct val="90000"/>
              </a:lnSpc>
              <a:spcBef>
                <a:spcPct val="20000"/>
              </a:spcBef>
            </a:pPr>
            <a:endParaRPr lang="sl-SI" altLang="zh-CN" dirty="0">
              <a:solidFill>
                <a:srgbClr val="BFBFBF"/>
              </a:solidFill>
              <a:latin typeface="Calibri" pitchFamily="34" charset="0"/>
              <a:sym typeface="MS PGothic" pitchFamily="34" charset="-128"/>
            </a:endParaRPr>
          </a:p>
        </p:txBody>
      </p:sp>
      <p:pic>
        <p:nvPicPr>
          <p:cNvPr id="18436" name="Picture 5"/>
          <p:cNvPicPr>
            <a:picLocks noChangeAspect="1" noChangeArrowheads="1"/>
          </p:cNvPicPr>
          <p:nvPr/>
        </p:nvPicPr>
        <p:blipFill>
          <a:blip r:embed="rId2" cstate="email"/>
          <a:srcRect/>
          <a:stretch>
            <a:fillRect/>
          </a:stretch>
        </p:blipFill>
        <p:spPr bwMode="auto">
          <a:xfrm rot="390937">
            <a:off x="328613" y="1909763"/>
            <a:ext cx="3556000" cy="22145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noChangeArrowheads="1"/>
          </p:cNvSpPr>
          <p:nvPr>
            <p:ph type="title" idx="4294967295"/>
          </p:nvPr>
        </p:nvSpPr>
        <p:spPr>
          <a:xfrm>
            <a:off x="971600" y="332656"/>
            <a:ext cx="7509520" cy="1143000"/>
          </a:xfrm>
        </p:spPr>
        <p:txBody>
          <a:bodyPr>
            <a:normAutofit/>
          </a:bodyPr>
          <a:lstStyle/>
          <a:p>
            <a:pPr marL="0" indent="0"/>
            <a:r>
              <a:rPr lang="sl-SI" altLang="zh-CN" sz="3400" dirty="0" smtClean="0">
                <a:solidFill>
                  <a:srgbClr val="220A7C"/>
                </a:solidFill>
                <a:latin typeface="Calibri" pitchFamily="34" charset="0"/>
                <a:ea typeface="+mn-ea"/>
                <a:cs typeface="+mn-cs"/>
              </a:rPr>
              <a:t>Program MEPI – koristi za mlade</a:t>
            </a:r>
          </a:p>
        </p:txBody>
      </p:sp>
      <p:sp>
        <p:nvSpPr>
          <p:cNvPr id="23555" name="Ograda vsebine 2"/>
          <p:cNvSpPr txBox="1">
            <a:spLocks/>
          </p:cNvSpPr>
          <p:nvPr/>
        </p:nvSpPr>
        <p:spPr bwMode="auto">
          <a:xfrm>
            <a:off x="457200" y="1597025"/>
            <a:ext cx="8532813" cy="5095875"/>
          </a:xfrm>
          <a:prstGeom prst="rect">
            <a:avLst/>
          </a:prstGeom>
          <a:noFill/>
          <a:ln w="9525">
            <a:noFill/>
            <a:miter lim="800000"/>
            <a:headEnd/>
            <a:tailEnd/>
          </a:ln>
        </p:spPr>
        <p:txBody>
          <a:bodyPr/>
          <a:lstStyle/>
          <a:p>
            <a:pPr marL="342900" indent="-342900" eaLnBrk="0">
              <a:lnSpc>
                <a:spcPct val="73000"/>
              </a:lnSpc>
              <a:spcAft>
                <a:spcPts val="1425"/>
              </a:spcAft>
            </a:pPr>
            <a:r>
              <a:rPr lang="sl-SI" sz="2000" dirty="0">
                <a:solidFill>
                  <a:srgbClr val="000000"/>
                </a:solidFill>
                <a:latin typeface="Calibri" pitchFamily="34" charset="0"/>
              </a:rPr>
              <a:t>Pomaga pri razvijanju:</a:t>
            </a:r>
          </a:p>
          <a:p>
            <a:pPr marL="342900" indent="-342900" algn="ctr" eaLnBrk="0">
              <a:lnSpc>
                <a:spcPct val="73000"/>
              </a:lnSpc>
              <a:spcAft>
                <a:spcPts val="1425"/>
              </a:spcAft>
            </a:pPr>
            <a:endParaRPr lang="sl-SI" sz="1600" dirty="0">
              <a:solidFill>
                <a:srgbClr val="000000"/>
              </a:solidFill>
              <a:latin typeface="Calibri" pitchFamily="34" charset="0"/>
            </a:endParaRPr>
          </a:p>
          <a:p>
            <a:pPr marL="342900" indent="-342900" eaLnBrk="0">
              <a:lnSpc>
                <a:spcPct val="73000"/>
              </a:lnSpc>
              <a:spcAft>
                <a:spcPts val="1425"/>
              </a:spcAft>
            </a:pPr>
            <a:r>
              <a:rPr lang="sl-SI" sz="1600" b="1" dirty="0">
                <a:solidFill>
                  <a:srgbClr val="000000"/>
                </a:solidFill>
                <a:latin typeface="Calibri" pitchFamily="34" charset="0"/>
              </a:rPr>
              <a:t>OSEBNOSTNIH KVALITET 			POMEMBNIH VEŠČIN</a:t>
            </a:r>
            <a:endParaRPr lang="sl-SI" sz="1600" dirty="0">
              <a:solidFill>
                <a:srgbClr val="000000"/>
              </a:solidFill>
              <a:latin typeface="Calibri" pitchFamily="34" charset="0"/>
            </a:endParaRPr>
          </a:p>
          <a:p>
            <a:pPr marL="342900" indent="-342900" eaLnBrk="0">
              <a:lnSpc>
                <a:spcPct val="73000"/>
              </a:lnSpc>
              <a:spcAft>
                <a:spcPts val="1425"/>
              </a:spcAft>
            </a:pPr>
            <a:r>
              <a:rPr lang="sl-SI" sz="1600" dirty="0">
                <a:solidFill>
                  <a:srgbClr val="000000"/>
                </a:solidFill>
                <a:latin typeface="Calibri" pitchFamily="34" charset="0"/>
              </a:rPr>
              <a:t>• iniciativnost 				• veščine vodenja</a:t>
            </a:r>
          </a:p>
          <a:p>
            <a:pPr marL="342900" indent="-342900" eaLnBrk="0">
              <a:lnSpc>
                <a:spcPct val="73000"/>
              </a:lnSpc>
              <a:spcAft>
                <a:spcPts val="1425"/>
              </a:spcAft>
            </a:pPr>
            <a:r>
              <a:rPr lang="sl-SI" sz="1600" dirty="0">
                <a:solidFill>
                  <a:srgbClr val="000000"/>
                </a:solidFill>
                <a:latin typeface="Calibri" pitchFamily="34" charset="0"/>
              </a:rPr>
              <a:t>• zavezanost in predanost			• veščine dela v skupini </a:t>
            </a:r>
          </a:p>
          <a:p>
            <a:pPr marL="342900" indent="-342900" eaLnBrk="0">
              <a:lnSpc>
                <a:spcPct val="73000"/>
              </a:lnSpc>
              <a:spcAft>
                <a:spcPts val="1425"/>
              </a:spcAft>
            </a:pPr>
            <a:r>
              <a:rPr lang="sl-SI" sz="1600" dirty="0">
                <a:solidFill>
                  <a:srgbClr val="000000"/>
                </a:solidFill>
                <a:latin typeface="Calibri" pitchFamily="34" charset="0"/>
              </a:rPr>
              <a:t>• (samo)zavedanje 				• veščine sprejemanja odločitev</a:t>
            </a:r>
          </a:p>
          <a:p>
            <a:pPr marL="342900" indent="-342900" eaLnBrk="0">
              <a:lnSpc>
                <a:spcPct val="73000"/>
              </a:lnSpc>
              <a:spcAft>
                <a:spcPts val="1425"/>
              </a:spcAft>
            </a:pPr>
            <a:r>
              <a:rPr lang="sl-SI" sz="1600" dirty="0">
                <a:solidFill>
                  <a:srgbClr val="000000"/>
                </a:solidFill>
                <a:latin typeface="Calibri" pitchFamily="34" charset="0"/>
              </a:rPr>
              <a:t>• </a:t>
            </a:r>
            <a:r>
              <a:rPr lang="sl-SI" sz="1600" dirty="0" err="1">
                <a:solidFill>
                  <a:srgbClr val="000000"/>
                </a:solidFill>
                <a:latin typeface="Calibri" pitchFamily="34" charset="0"/>
              </a:rPr>
              <a:t>drive</a:t>
            </a:r>
            <a:r>
              <a:rPr lang="sl-SI" sz="1600" dirty="0">
                <a:solidFill>
                  <a:srgbClr val="000000"/>
                </a:solidFill>
                <a:latin typeface="Calibri" pitchFamily="34" charset="0"/>
              </a:rPr>
              <a:t>« oz. gonilo (motivacija)			• veščine prevzemanja tveganja</a:t>
            </a:r>
          </a:p>
          <a:p>
            <a:pPr marL="342900" indent="-342900" eaLnBrk="0">
              <a:lnSpc>
                <a:spcPct val="73000"/>
              </a:lnSpc>
              <a:spcAft>
                <a:spcPts val="1425"/>
              </a:spcAft>
            </a:pPr>
            <a:r>
              <a:rPr lang="sl-SI" sz="1600" dirty="0">
                <a:solidFill>
                  <a:srgbClr val="000000"/>
                </a:solidFill>
                <a:latin typeface="Calibri" pitchFamily="34" charset="0"/>
              </a:rPr>
              <a:t>• samo-zaupanje 				• veščine organizacije in načrtovanja </a:t>
            </a:r>
          </a:p>
          <a:p>
            <a:pPr marL="342900" indent="-342900" eaLnBrk="0">
              <a:lnSpc>
                <a:spcPct val="73000"/>
              </a:lnSpc>
              <a:spcAft>
                <a:spcPts val="1425"/>
              </a:spcAft>
            </a:pPr>
            <a:r>
              <a:rPr lang="sl-SI" sz="1600" dirty="0">
                <a:solidFill>
                  <a:srgbClr val="000000"/>
                </a:solidFill>
                <a:latin typeface="Calibri" pitchFamily="34" charset="0"/>
              </a:rPr>
              <a:t>• odgovornost				• komunikacijske veščine </a:t>
            </a:r>
          </a:p>
          <a:p>
            <a:pPr marL="342900" indent="-342900" eaLnBrk="0">
              <a:lnSpc>
                <a:spcPct val="73000"/>
              </a:lnSpc>
              <a:spcAft>
                <a:spcPts val="1425"/>
              </a:spcAft>
            </a:pPr>
            <a:r>
              <a:rPr lang="sl-SI" sz="1600" dirty="0">
                <a:solidFill>
                  <a:srgbClr val="000000"/>
                </a:solidFill>
                <a:latin typeface="Calibri" pitchFamily="34" charset="0"/>
              </a:rPr>
              <a:t>• aktivno državljanstvo  			• veščina reševanja problemov</a:t>
            </a:r>
          </a:p>
          <a:p>
            <a:pPr marL="342900" indent="-342900" eaLnBrk="0">
              <a:lnSpc>
                <a:spcPct val="73000"/>
              </a:lnSpc>
              <a:spcAft>
                <a:spcPts val="1425"/>
              </a:spcAft>
            </a:pPr>
            <a:r>
              <a:rPr lang="sl-SI" sz="1600" dirty="0">
                <a:solidFill>
                  <a:srgbClr val="000000"/>
                </a:solidFill>
                <a:latin typeface="Calibri" pitchFamily="34" charset="0"/>
              </a:rPr>
              <a:t>						• kontinuirano izpopolnjevanje in            		   									                                                                                  izboljševanje lastnih sposobnosti, …</a:t>
            </a:r>
          </a:p>
          <a:p>
            <a:pPr marL="342900" indent="-342900" algn="ctr" eaLnBrk="0">
              <a:lnSpc>
                <a:spcPct val="73000"/>
              </a:lnSpc>
              <a:spcAft>
                <a:spcPts val="1425"/>
              </a:spcAft>
            </a:pPr>
            <a:endParaRPr lang="sl-SI" sz="1400" dirty="0">
              <a:solidFill>
                <a:srgbClr val="BFBFBF"/>
              </a:solidFill>
              <a:latin typeface="Calibri" pitchFamily="34" charset="0"/>
            </a:endParaRPr>
          </a:p>
          <a:p>
            <a:pPr marL="342900" indent="-342900" algn="ctr" eaLnBrk="0">
              <a:lnSpc>
                <a:spcPct val="73000"/>
              </a:lnSpc>
              <a:spcAft>
                <a:spcPts val="1425"/>
              </a:spcAft>
            </a:pPr>
            <a:endParaRPr lang="sl-SI" sz="1400" dirty="0">
              <a:solidFill>
                <a:srgbClr val="BFBFBF"/>
              </a:solidFill>
              <a:latin typeface="Calibri" pitchFamily="34" charset="0"/>
            </a:endParaRPr>
          </a:p>
          <a:p>
            <a:pPr marL="342900" indent="-342900" algn="ctr" eaLnBrk="0">
              <a:lnSpc>
                <a:spcPct val="73000"/>
              </a:lnSpc>
              <a:spcAft>
                <a:spcPts val="1425"/>
              </a:spcAft>
            </a:pPr>
            <a:r>
              <a:rPr lang="sl-SI" sz="1400" dirty="0" err="1">
                <a:solidFill>
                  <a:srgbClr val="BFBFBF"/>
                </a:solidFill>
                <a:latin typeface="Calibri" pitchFamily="34" charset="0"/>
              </a:rPr>
              <a:t>www.mepi.si</a:t>
            </a:r>
            <a:endParaRPr lang="en-US" sz="1400" dirty="0">
              <a:solidFill>
                <a:srgbClr val="BFBFBF"/>
              </a:solidFill>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noChangeArrowheads="1"/>
          </p:cNvSpPr>
          <p:nvPr>
            <p:ph type="title" idx="4294967295"/>
          </p:nvPr>
        </p:nvSpPr>
        <p:spPr>
          <a:xfrm>
            <a:off x="2195736" y="332656"/>
            <a:ext cx="6032723" cy="1143000"/>
          </a:xfrm>
        </p:spPr>
        <p:txBody>
          <a:bodyPr>
            <a:normAutofit/>
          </a:bodyPr>
          <a:lstStyle/>
          <a:p>
            <a:pPr marL="0" indent="0" algn="l" eaLnBrk="1" hangingPunct="1"/>
            <a:r>
              <a:rPr lang="sl-SI" altLang="zh-CN" sz="3400" dirty="0" smtClean="0">
                <a:solidFill>
                  <a:srgbClr val="220A7C"/>
                </a:solidFill>
                <a:latin typeface="Calibri" pitchFamily="34" charset="0"/>
                <a:ea typeface="+mn-ea"/>
                <a:cs typeface="+mn-cs"/>
              </a:rPr>
              <a:t>Program MEPI – koristi za mlade</a:t>
            </a:r>
          </a:p>
        </p:txBody>
      </p:sp>
      <p:sp>
        <p:nvSpPr>
          <p:cNvPr id="20483" name="Ograda vsebine 2"/>
          <p:cNvSpPr>
            <a:spLocks noGrp="1" noChangeArrowheads="1"/>
          </p:cNvSpPr>
          <p:nvPr/>
        </p:nvSpPr>
        <p:spPr bwMode="auto">
          <a:xfrm>
            <a:off x="323850" y="1341438"/>
            <a:ext cx="8532813" cy="5095875"/>
          </a:xfrm>
          <a:prstGeom prst="rect">
            <a:avLst/>
          </a:prstGeom>
          <a:noFill/>
          <a:ln w="9525">
            <a:noFill/>
            <a:bevel/>
            <a:headEnd/>
            <a:tailEnd/>
          </a:ln>
        </p:spPr>
        <p:txBody>
          <a:bodyPr/>
          <a:lstStyle/>
          <a:p>
            <a:pPr marL="342900" indent="-342900" algn="ctr">
              <a:lnSpc>
                <a:spcPct val="90000"/>
              </a:lnSpc>
              <a:spcBef>
                <a:spcPct val="20000"/>
              </a:spcBef>
            </a:pPr>
            <a:endParaRPr lang="sl-SI" altLang="zh-CN" sz="1600">
              <a:solidFill>
                <a:srgbClr val="BFBFBF"/>
              </a:solidFill>
              <a:latin typeface="Calibri" pitchFamily="34" charset="0"/>
              <a:sym typeface="MS PGothic" pitchFamily="34" charset="-128"/>
            </a:endParaRPr>
          </a:p>
        </p:txBody>
      </p:sp>
      <p:sp>
        <p:nvSpPr>
          <p:cNvPr id="4" name="Text Box 4"/>
          <p:cNvSpPr txBox="1">
            <a:spLocks noChangeArrowheads="1"/>
          </p:cNvSpPr>
          <p:nvPr/>
        </p:nvSpPr>
        <p:spPr bwMode="auto">
          <a:xfrm>
            <a:off x="3500438" y="2143125"/>
            <a:ext cx="5429250" cy="2170113"/>
          </a:xfrm>
          <a:prstGeom prst="rect">
            <a:avLst/>
          </a:prstGeom>
          <a:noFill/>
          <a:ln w="9525">
            <a:noFill/>
            <a:round/>
            <a:headEnd/>
            <a:tailEnd/>
          </a:ln>
          <a:effectLst/>
        </p:spPr>
        <p:txBody>
          <a:bodyPr lIns="90000" tIns="46800" rIns="90000" bIns="46800" anchor="ctr"/>
          <a:lstStyle/>
          <a:p>
            <a:pPr algn="ct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sl-SI" sz="3200" b="1" dirty="0">
                <a:latin typeface="+mj-lt"/>
                <a:hlinkClick r:id="rId2"/>
              </a:rPr>
              <a:t>Osebna izkušnja Zlatnika</a:t>
            </a:r>
            <a:endParaRPr lang="sl-SI" sz="3200" b="1" dirty="0">
              <a:latin typeface="+mj-lt"/>
            </a:endParaRPr>
          </a:p>
          <a:p>
            <a:pPr algn="ctr">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sl-SI" sz="3000" b="1" dirty="0">
              <a:solidFill>
                <a:srgbClr val="961A7E"/>
              </a:solidFill>
              <a:effectLst>
                <a:outerShdw blurRad="38100" dist="38100" dir="2700000" algn="tl">
                  <a:srgbClr val="C0C0C0"/>
                </a:outerShdw>
              </a:effectLst>
              <a:latin typeface="+mj-lt"/>
            </a:endParaRPr>
          </a:p>
        </p:txBody>
      </p:sp>
      <p:pic>
        <p:nvPicPr>
          <p:cNvPr id="20485" name="Picture 5" descr="https://fbcdn-sphotos-d-a.akamaihd.net/hphotos-ak-xpa1/v/t1.0-9/p417x417/1010726_3229597195724_1695700933_n.jpg?oh=3f8e54b0ccc4e090f68074aacd653e56&amp;oe=54715008&amp;__gda__=1417542005_4ac9bd2e17e7e6614fff2fada991a0f2"/>
          <p:cNvPicPr>
            <a:picLocks noChangeAspect="1" noChangeArrowheads="1"/>
          </p:cNvPicPr>
          <p:nvPr/>
        </p:nvPicPr>
        <p:blipFill>
          <a:blip r:embed="rId3" cstate="email"/>
          <a:srcRect/>
          <a:stretch>
            <a:fillRect/>
          </a:stretch>
        </p:blipFill>
        <p:spPr bwMode="auto">
          <a:xfrm>
            <a:off x="323646" y="1290638"/>
            <a:ext cx="3391104" cy="50823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noChangeArrowheads="1"/>
          </p:cNvSpPr>
          <p:nvPr>
            <p:ph type="title" idx="4294967295"/>
          </p:nvPr>
        </p:nvSpPr>
        <p:spPr>
          <a:xfrm>
            <a:off x="2195736" y="188640"/>
            <a:ext cx="5112568" cy="1143000"/>
          </a:xfrm>
        </p:spPr>
        <p:txBody>
          <a:bodyPr>
            <a:normAutofit/>
          </a:bodyPr>
          <a:lstStyle/>
          <a:p>
            <a:pPr marL="0" indent="0" algn="l" eaLnBrk="1" hangingPunct="1"/>
            <a:r>
              <a:rPr lang="sl-SI" altLang="zh-CN" sz="3400" dirty="0" smtClean="0">
                <a:solidFill>
                  <a:srgbClr val="220A7C"/>
                </a:solidFill>
                <a:latin typeface="Calibri" pitchFamily="34" charset="0"/>
                <a:ea typeface="+mn-ea"/>
                <a:cs typeface="+mn-cs"/>
              </a:rPr>
              <a:t>MEPI  - postavljanje </a:t>
            </a:r>
            <a:br>
              <a:rPr lang="sl-SI" altLang="zh-CN" sz="3400" dirty="0" smtClean="0">
                <a:solidFill>
                  <a:srgbClr val="220A7C"/>
                </a:solidFill>
                <a:latin typeface="Calibri" pitchFamily="34" charset="0"/>
                <a:ea typeface="+mn-ea"/>
                <a:cs typeface="+mn-cs"/>
              </a:rPr>
            </a:br>
            <a:r>
              <a:rPr lang="sl-SI" altLang="zh-CN" sz="3400" dirty="0" smtClean="0">
                <a:solidFill>
                  <a:srgbClr val="220A7C"/>
                </a:solidFill>
                <a:latin typeface="Calibri" pitchFamily="34" charset="0"/>
                <a:ea typeface="+mn-ea"/>
                <a:cs typeface="+mn-cs"/>
              </a:rPr>
              <a:t>in doseganje ciljev</a:t>
            </a:r>
          </a:p>
        </p:txBody>
      </p:sp>
      <p:sp>
        <p:nvSpPr>
          <p:cNvPr id="26627" name="Ograda vsebine 2"/>
          <p:cNvSpPr>
            <a:spLocks noGrp="1" noChangeArrowheads="1"/>
          </p:cNvSpPr>
          <p:nvPr/>
        </p:nvSpPr>
        <p:spPr bwMode="auto">
          <a:xfrm>
            <a:off x="4286250" y="1714500"/>
            <a:ext cx="4352925" cy="3883025"/>
          </a:xfrm>
          <a:prstGeom prst="rect">
            <a:avLst/>
          </a:prstGeom>
          <a:noFill/>
          <a:ln w="9525">
            <a:noFill/>
            <a:bevel/>
            <a:headEnd/>
            <a:tailEnd/>
          </a:ln>
        </p:spPr>
        <p:txBody>
          <a:bodyPr/>
          <a:lstStyle/>
          <a:p>
            <a:pPr marL="342900" indent="-342900" algn="ctr">
              <a:lnSpc>
                <a:spcPct val="80000"/>
              </a:lnSpc>
              <a:spcBef>
                <a:spcPct val="20000"/>
              </a:spcBef>
            </a:pPr>
            <a:endParaRPr lang="sl-SI" altLang="zh-CN" sz="16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16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1600" dirty="0">
              <a:solidFill>
                <a:srgbClr val="BFBFBF"/>
              </a:solidFill>
              <a:latin typeface="Calibri" pitchFamily="34" charset="0"/>
              <a:sym typeface="MS PGothic" pitchFamily="34" charset="-128"/>
            </a:endParaRPr>
          </a:p>
          <a:p>
            <a:pPr marL="342900" indent="-342900">
              <a:lnSpc>
                <a:spcPct val="80000"/>
              </a:lnSpc>
              <a:spcBef>
                <a:spcPct val="20000"/>
              </a:spcBef>
            </a:pPr>
            <a:r>
              <a:rPr lang="sl-SI" altLang="zh-CN" sz="2400" b="1" dirty="0">
                <a:solidFill>
                  <a:srgbClr val="0F243E"/>
                </a:solidFill>
                <a:latin typeface="Calibri" pitchFamily="34" charset="0"/>
                <a:sym typeface="MS PGothic" pitchFamily="34" charset="-128"/>
              </a:rPr>
              <a:t>	</a:t>
            </a:r>
            <a:r>
              <a:rPr lang="sl-SI" altLang="zh-CN" sz="3000" b="1" dirty="0">
                <a:solidFill>
                  <a:srgbClr val="0F243E"/>
                </a:solidFill>
                <a:latin typeface="Calibri" pitchFamily="34" charset="0"/>
                <a:sym typeface="MS PGothic" pitchFamily="34" charset="-128"/>
              </a:rPr>
              <a:t>S</a:t>
            </a:r>
            <a:r>
              <a:rPr lang="sl-SI" altLang="zh-CN" sz="2400" dirty="0">
                <a:solidFill>
                  <a:srgbClr val="0F243E"/>
                </a:solidFill>
                <a:latin typeface="Calibri" pitchFamily="34" charset="0"/>
                <a:sym typeface="MS PGothic" pitchFamily="34" charset="-128"/>
              </a:rPr>
              <a:t>	specifičen</a:t>
            </a:r>
          </a:p>
          <a:p>
            <a:pPr marL="342900" indent="-342900">
              <a:lnSpc>
                <a:spcPct val="80000"/>
              </a:lnSpc>
              <a:spcBef>
                <a:spcPct val="20000"/>
              </a:spcBef>
            </a:pPr>
            <a:r>
              <a:rPr lang="sl-SI" altLang="zh-CN" sz="2400" b="1" dirty="0">
                <a:solidFill>
                  <a:srgbClr val="0F243E"/>
                </a:solidFill>
                <a:latin typeface="Calibri" pitchFamily="34" charset="0"/>
                <a:sym typeface="MS PGothic" pitchFamily="34" charset="-128"/>
              </a:rPr>
              <a:t>	</a:t>
            </a:r>
            <a:r>
              <a:rPr lang="sl-SI" altLang="zh-CN" sz="3000" b="1" dirty="0">
                <a:solidFill>
                  <a:srgbClr val="0F243E"/>
                </a:solidFill>
                <a:latin typeface="Calibri" pitchFamily="34" charset="0"/>
                <a:sym typeface="MS PGothic" pitchFamily="34" charset="-128"/>
              </a:rPr>
              <a:t>M</a:t>
            </a:r>
            <a:r>
              <a:rPr lang="sl-SI" altLang="zh-CN" sz="3000" dirty="0">
                <a:solidFill>
                  <a:srgbClr val="0F243E"/>
                </a:solidFill>
                <a:latin typeface="Calibri" pitchFamily="34" charset="0"/>
                <a:sym typeface="MS PGothic" pitchFamily="34" charset="-128"/>
              </a:rPr>
              <a:t> </a:t>
            </a:r>
            <a:r>
              <a:rPr lang="sl-SI" altLang="zh-CN" sz="2400" dirty="0">
                <a:solidFill>
                  <a:srgbClr val="0F243E"/>
                </a:solidFill>
                <a:latin typeface="Calibri" pitchFamily="34" charset="0"/>
                <a:sym typeface="MS PGothic" pitchFamily="34" charset="-128"/>
              </a:rPr>
              <a:t>	merljiv</a:t>
            </a:r>
          </a:p>
          <a:p>
            <a:pPr marL="342900" indent="-342900">
              <a:lnSpc>
                <a:spcPct val="80000"/>
              </a:lnSpc>
              <a:spcBef>
                <a:spcPct val="20000"/>
              </a:spcBef>
            </a:pPr>
            <a:r>
              <a:rPr lang="sl-SI" altLang="zh-CN" sz="2400" b="1" dirty="0">
                <a:solidFill>
                  <a:srgbClr val="0F243E"/>
                </a:solidFill>
                <a:latin typeface="Calibri" pitchFamily="34" charset="0"/>
                <a:sym typeface="MS PGothic" pitchFamily="34" charset="-128"/>
              </a:rPr>
              <a:t>	</a:t>
            </a:r>
            <a:r>
              <a:rPr lang="sl-SI" altLang="zh-CN" sz="3000" b="1" dirty="0">
                <a:solidFill>
                  <a:srgbClr val="0F243E"/>
                </a:solidFill>
                <a:latin typeface="Calibri" pitchFamily="34" charset="0"/>
                <a:sym typeface="MS PGothic" pitchFamily="34" charset="-128"/>
              </a:rPr>
              <a:t>A</a:t>
            </a:r>
            <a:r>
              <a:rPr lang="sl-SI" altLang="zh-CN" sz="2400" b="1" dirty="0">
                <a:solidFill>
                  <a:srgbClr val="0F243E"/>
                </a:solidFill>
                <a:latin typeface="Calibri" pitchFamily="34" charset="0"/>
                <a:sym typeface="MS PGothic" pitchFamily="34" charset="-128"/>
              </a:rPr>
              <a:t>	</a:t>
            </a:r>
            <a:r>
              <a:rPr lang="sl-SI" altLang="zh-CN" sz="2400" dirty="0">
                <a:solidFill>
                  <a:srgbClr val="0F243E"/>
                </a:solidFill>
                <a:latin typeface="Calibri" pitchFamily="34" charset="0"/>
                <a:sym typeface="MS PGothic" pitchFamily="34" charset="-128"/>
              </a:rPr>
              <a:t>dosegljiv</a:t>
            </a:r>
          </a:p>
          <a:p>
            <a:pPr marL="342900" indent="-342900">
              <a:lnSpc>
                <a:spcPct val="80000"/>
              </a:lnSpc>
              <a:spcBef>
                <a:spcPct val="20000"/>
              </a:spcBef>
            </a:pPr>
            <a:r>
              <a:rPr lang="sl-SI" altLang="zh-CN" sz="2400" b="1" dirty="0">
                <a:solidFill>
                  <a:srgbClr val="0F243E"/>
                </a:solidFill>
                <a:latin typeface="Calibri" pitchFamily="34" charset="0"/>
                <a:sym typeface="MS PGothic" pitchFamily="34" charset="-128"/>
              </a:rPr>
              <a:t>	</a:t>
            </a:r>
            <a:r>
              <a:rPr lang="sl-SI" altLang="zh-CN" sz="3000" b="1" dirty="0">
                <a:solidFill>
                  <a:srgbClr val="0F243E"/>
                </a:solidFill>
                <a:latin typeface="Calibri" pitchFamily="34" charset="0"/>
                <a:sym typeface="MS PGothic" pitchFamily="34" charset="-128"/>
              </a:rPr>
              <a:t>R</a:t>
            </a:r>
            <a:r>
              <a:rPr lang="sl-SI" altLang="zh-CN" sz="2400" dirty="0">
                <a:solidFill>
                  <a:srgbClr val="0F243E"/>
                </a:solidFill>
                <a:latin typeface="Calibri" pitchFamily="34" charset="0"/>
                <a:sym typeface="MS PGothic" pitchFamily="34" charset="-128"/>
              </a:rPr>
              <a:t>	realističen</a:t>
            </a:r>
          </a:p>
          <a:p>
            <a:pPr marL="342900" indent="-342900">
              <a:lnSpc>
                <a:spcPct val="80000"/>
              </a:lnSpc>
              <a:spcBef>
                <a:spcPct val="20000"/>
              </a:spcBef>
            </a:pPr>
            <a:r>
              <a:rPr lang="sl-SI" altLang="zh-CN" sz="2400" b="1" dirty="0">
                <a:solidFill>
                  <a:srgbClr val="0F243E"/>
                </a:solidFill>
                <a:latin typeface="Calibri" pitchFamily="34" charset="0"/>
                <a:sym typeface="MS PGothic" pitchFamily="34" charset="-128"/>
              </a:rPr>
              <a:t>	</a:t>
            </a:r>
            <a:r>
              <a:rPr lang="sl-SI" altLang="zh-CN" sz="3000" b="1" dirty="0">
                <a:solidFill>
                  <a:srgbClr val="0F243E"/>
                </a:solidFill>
                <a:latin typeface="Calibri" pitchFamily="34" charset="0"/>
                <a:sym typeface="MS PGothic" pitchFamily="34" charset="-128"/>
              </a:rPr>
              <a:t>T</a:t>
            </a:r>
            <a:r>
              <a:rPr lang="sl-SI" altLang="zh-CN" sz="2400" dirty="0">
                <a:solidFill>
                  <a:srgbClr val="0F243E"/>
                </a:solidFill>
                <a:latin typeface="Calibri" pitchFamily="34" charset="0"/>
                <a:sym typeface="MS PGothic" pitchFamily="34" charset="-128"/>
              </a:rPr>
              <a:t>	v časovnih okvirih</a:t>
            </a:r>
          </a:p>
          <a:p>
            <a:pPr marL="342900" indent="-342900" algn="ctr">
              <a:lnSpc>
                <a:spcPct val="80000"/>
              </a:lnSpc>
              <a:spcBef>
                <a:spcPct val="20000"/>
              </a:spcBef>
            </a:pPr>
            <a:endParaRPr lang="sl-SI" altLang="zh-CN" sz="16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16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16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3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3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3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300" dirty="0">
              <a:solidFill>
                <a:srgbClr val="BFBFBF"/>
              </a:solidFill>
              <a:latin typeface="Calibri" pitchFamily="34" charset="0"/>
              <a:sym typeface="MS PGothic" pitchFamily="34" charset="-128"/>
            </a:endParaRPr>
          </a:p>
          <a:p>
            <a:pPr marL="342900" indent="-342900" algn="ctr">
              <a:lnSpc>
                <a:spcPct val="80000"/>
              </a:lnSpc>
              <a:spcBef>
                <a:spcPct val="20000"/>
              </a:spcBef>
            </a:pPr>
            <a:endParaRPr lang="sl-SI" altLang="zh-CN" sz="600" dirty="0">
              <a:solidFill>
                <a:srgbClr val="BFBFBF"/>
              </a:solidFill>
              <a:latin typeface="Calibri" pitchFamily="34" charset="0"/>
              <a:sym typeface="MS PGothic" pitchFamily="34" charset="-128"/>
            </a:endParaRPr>
          </a:p>
          <a:p>
            <a:pPr marL="342900" indent="-342900">
              <a:lnSpc>
                <a:spcPct val="80000"/>
              </a:lnSpc>
              <a:spcBef>
                <a:spcPct val="20000"/>
              </a:spcBef>
            </a:pPr>
            <a:endParaRPr lang="sl-SI" altLang="zh-CN" sz="600" dirty="0">
              <a:solidFill>
                <a:srgbClr val="BFBFBF"/>
              </a:solidFill>
              <a:latin typeface="Calibri" pitchFamily="34" charset="0"/>
              <a:sym typeface="MS PGothic" pitchFamily="34" charset="-128"/>
            </a:endParaRPr>
          </a:p>
        </p:txBody>
      </p:sp>
      <p:pic>
        <p:nvPicPr>
          <p:cNvPr id="26628" name="Picture 3"/>
          <p:cNvPicPr>
            <a:picLocks noChangeAspect="1" noChangeArrowheads="1"/>
          </p:cNvPicPr>
          <p:nvPr/>
        </p:nvPicPr>
        <p:blipFill>
          <a:blip r:embed="rId2" cstate="email"/>
          <a:srcRect/>
          <a:stretch>
            <a:fillRect/>
          </a:stretch>
        </p:blipFill>
        <p:spPr bwMode="auto">
          <a:xfrm>
            <a:off x="365048" y="1357313"/>
            <a:ext cx="3294140" cy="495192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2511</TotalTime>
  <Words>986</Words>
  <Application>Microsoft Office PowerPoint</Application>
  <PresentationFormat>Diaprojekcija na zaslonu (4:3)</PresentationFormat>
  <Paragraphs>183</Paragraphs>
  <Slides>24</Slides>
  <Notes>1</Notes>
  <HiddenSlides>1</HiddenSlides>
  <MMClips>0</MMClips>
  <ScaleCrop>false</ScaleCrop>
  <HeadingPairs>
    <vt:vector size="4" baseType="variant">
      <vt:variant>
        <vt:lpstr>Tema</vt:lpstr>
      </vt:variant>
      <vt:variant>
        <vt:i4>1</vt:i4>
      </vt:variant>
      <vt:variant>
        <vt:lpstr>Naslovi diapozitivov</vt:lpstr>
      </vt:variant>
      <vt:variant>
        <vt:i4>24</vt:i4>
      </vt:variant>
    </vt:vector>
  </HeadingPairs>
  <TitlesOfParts>
    <vt:vector size="25" baseType="lpstr">
      <vt:lpstr>Office Theme</vt:lpstr>
      <vt:lpstr> </vt:lpstr>
      <vt:lpstr>MEPI_ "prvi vtis“ </vt:lpstr>
      <vt:lpstr>Zlata podelitev</vt:lpstr>
      <vt:lpstr>Program MEPI - opis</vt:lpstr>
      <vt:lpstr>Program MEPI - opis</vt:lpstr>
      <vt:lpstr> 10 vodilnih MEPI načel</vt:lpstr>
      <vt:lpstr>Program MEPI – koristi za mlade</vt:lpstr>
      <vt:lpstr>Program MEPI – koristi za mlade</vt:lpstr>
      <vt:lpstr>MEPI  - postavljanje  in doseganje ciljev</vt:lpstr>
      <vt:lpstr> Mepi – proces udeležbe</vt:lpstr>
      <vt:lpstr> Spregovorimo v vašem jeziku</vt:lpstr>
      <vt:lpstr>ŠKOFJA LOKA- Zibelka MEPI v Sloveniji</vt:lpstr>
      <vt:lpstr>Uradna licenca …</vt:lpstr>
      <vt:lpstr>PowerPointova predstavitev</vt:lpstr>
      <vt:lpstr>PowerPointova predstavitev</vt:lpstr>
      <vt:lpstr>PowerPointova predstavitev</vt:lpstr>
      <vt:lpstr>Veleposlaništvo Združenega kraljestva Velike Britanije in Severne</vt:lpstr>
      <vt:lpstr>PowerPointova predstavitev</vt:lpstr>
      <vt:lpstr>British Council</vt:lpstr>
      <vt:lpstr>Urad RS za mladino</vt:lpstr>
      <vt:lpstr>MEPI – mentorstvo</vt:lpstr>
      <vt:lpstr>Priznanja za zaslužne</vt:lpstr>
      <vt:lpstr>PowerPointova predstavitev</vt:lpstr>
      <vt:lpstr>PowerPointova predstavitev</vt:lpstr>
    </vt:vector>
  </TitlesOfParts>
  <Company>SI001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 Čokl</dc:creator>
  <cp:lastModifiedBy>Fani Al-Mansour</cp:lastModifiedBy>
  <cp:revision>22</cp:revision>
  <dcterms:created xsi:type="dcterms:W3CDTF">2014-02-04T10:34:44Z</dcterms:created>
  <dcterms:modified xsi:type="dcterms:W3CDTF">2015-02-10T05:37:39Z</dcterms:modified>
</cp:coreProperties>
</file>