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08" r:id="rId1"/>
  </p:sldMasterIdLst>
  <p:notesMasterIdLst>
    <p:notesMasterId r:id="rId26"/>
  </p:notesMasterIdLst>
  <p:sldIdLst>
    <p:sldId id="256" r:id="rId2"/>
    <p:sldId id="257" r:id="rId3"/>
    <p:sldId id="263" r:id="rId4"/>
    <p:sldId id="301" r:id="rId5"/>
    <p:sldId id="302" r:id="rId6"/>
    <p:sldId id="292" r:id="rId7"/>
    <p:sldId id="296" r:id="rId8"/>
    <p:sldId id="266" r:id="rId9"/>
    <p:sldId id="259" r:id="rId10"/>
    <p:sldId id="304" r:id="rId11"/>
    <p:sldId id="294" r:id="rId12"/>
    <p:sldId id="289" r:id="rId13"/>
    <p:sldId id="309" r:id="rId14"/>
    <p:sldId id="269" r:id="rId15"/>
    <p:sldId id="270" r:id="rId16"/>
    <p:sldId id="271" r:id="rId17"/>
    <p:sldId id="305" r:id="rId18"/>
    <p:sldId id="272" r:id="rId19"/>
    <p:sldId id="273" r:id="rId20"/>
    <p:sldId id="276" r:id="rId21"/>
    <p:sldId id="275" r:id="rId22"/>
    <p:sldId id="298" r:id="rId23"/>
    <p:sldId id="310" r:id="rId24"/>
    <p:sldId id="288" r:id="rId25"/>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2" autoAdjust="0"/>
    <p:restoredTop sz="94660"/>
  </p:normalViewPr>
  <p:slideViewPr>
    <p:cSldViewPr>
      <p:cViewPr>
        <p:scale>
          <a:sx n="76" d="100"/>
          <a:sy n="76" d="100"/>
        </p:scale>
        <p:origin x="-894"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l-SI"/>
          </a:p>
        </p:txBody>
      </p:sp>
      <p:sp>
        <p:nvSpPr>
          <p:cNvPr id="3" name="Ograda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DB933A-8F5C-4CB5-8C38-1941ED1F290C}" type="datetimeFigureOut">
              <a:rPr lang="sl-SI" smtClean="0"/>
              <a:t>10.2.2015</a:t>
            </a:fld>
            <a:endParaRPr lang="sl-SI"/>
          </a:p>
        </p:txBody>
      </p:sp>
      <p:sp>
        <p:nvSpPr>
          <p:cNvPr id="4" name="Ograda stranske slik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l-SI"/>
          </a:p>
        </p:txBody>
      </p:sp>
      <p:sp>
        <p:nvSpPr>
          <p:cNvPr id="5" name="Ograda opomb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6" name="Ograda no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l-SI"/>
          </a:p>
        </p:txBody>
      </p:sp>
      <p:sp>
        <p:nvSpPr>
          <p:cNvPr id="7" name="Ograda številke diapoz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A5201A-4825-433F-B578-A6818504BD52}" type="slidenum">
              <a:rPr lang="sl-SI" smtClean="0"/>
              <a:t>‹#›</a:t>
            </a:fld>
            <a:endParaRPr lang="sl-SI"/>
          </a:p>
        </p:txBody>
      </p:sp>
    </p:spTree>
    <p:extLst>
      <p:ext uri="{BB962C8B-B14F-4D97-AF65-F5344CB8AC3E}">
        <p14:creationId xmlns:p14="http://schemas.microsoft.com/office/powerpoint/2010/main" val="1907128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dirty="0"/>
          </a:p>
        </p:txBody>
      </p:sp>
      <p:sp>
        <p:nvSpPr>
          <p:cNvPr id="4" name="Ograda številke diapozitiva 3"/>
          <p:cNvSpPr>
            <a:spLocks noGrp="1"/>
          </p:cNvSpPr>
          <p:nvPr>
            <p:ph type="sldNum" sz="quarter" idx="10"/>
          </p:nvPr>
        </p:nvSpPr>
        <p:spPr/>
        <p:txBody>
          <a:bodyPr/>
          <a:lstStyle/>
          <a:p>
            <a:fld id="{8AA5201A-4825-433F-B578-A6818504BD52}" type="slidenum">
              <a:rPr lang="sl-SI" smtClean="0"/>
              <a:t>9</a:t>
            </a:fld>
            <a:endParaRPr lang="sl-SI"/>
          </a:p>
        </p:txBody>
      </p:sp>
    </p:spTree>
    <p:extLst>
      <p:ext uri="{BB962C8B-B14F-4D97-AF65-F5344CB8AC3E}">
        <p14:creationId xmlns:p14="http://schemas.microsoft.com/office/powerpoint/2010/main" val="1605306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sl-SI" smtClean="0"/>
              <a:t>Uredite slog naslova matrice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sl-SI" smtClean="0"/>
              <a:t>Uredite slog podnaslova matrice</a:t>
            </a:r>
            <a:endParaRPr lang="en-US" dirty="0"/>
          </a:p>
        </p:txBody>
      </p:sp>
      <p:sp>
        <p:nvSpPr>
          <p:cNvPr id="4" name="Date Placeholder 3"/>
          <p:cNvSpPr>
            <a:spLocks noGrp="1"/>
          </p:cNvSpPr>
          <p:nvPr>
            <p:ph type="dt" sz="half" idx="10"/>
          </p:nvPr>
        </p:nvSpPr>
        <p:spPr/>
        <p:txBody>
          <a:bodyPr/>
          <a:lstStyle/>
          <a:p>
            <a:fld id="{760FE535-D440-4D03-8BF1-77A099933528}" type="datetimeFigureOut">
              <a:rPr lang="sl-SI" smtClean="0"/>
              <a:t>10.2.2015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DB88B87E-2718-4AF8-9CE8-610B237D3CDD}" type="slidenum">
              <a:rPr lang="sl-SI" smtClean="0"/>
              <a:t>‹#›</a:t>
            </a:fld>
            <a:endParaRPr lang="sl-S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Vertical Text Placeholder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Date Placeholder 3"/>
          <p:cNvSpPr>
            <a:spLocks noGrp="1"/>
          </p:cNvSpPr>
          <p:nvPr>
            <p:ph type="dt" sz="half" idx="10"/>
          </p:nvPr>
        </p:nvSpPr>
        <p:spPr/>
        <p:txBody>
          <a:bodyPr/>
          <a:lstStyle/>
          <a:p>
            <a:fld id="{760FE535-D440-4D03-8BF1-77A099933528}" type="datetimeFigureOut">
              <a:rPr lang="sl-SI" smtClean="0"/>
              <a:t>10.2.2015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DB88B87E-2718-4AF8-9CE8-610B237D3CDD}" type="slidenum">
              <a:rPr lang="sl-SI" smtClean="0"/>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sl-SI" smtClean="0"/>
              <a:t>Uredite slog naslova matrice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Date Placeholder 3"/>
          <p:cNvSpPr>
            <a:spLocks noGrp="1"/>
          </p:cNvSpPr>
          <p:nvPr>
            <p:ph type="dt" sz="half" idx="10"/>
          </p:nvPr>
        </p:nvSpPr>
        <p:spPr/>
        <p:txBody>
          <a:bodyPr/>
          <a:lstStyle/>
          <a:p>
            <a:fld id="{760FE535-D440-4D03-8BF1-77A099933528}" type="datetimeFigureOut">
              <a:rPr lang="sl-SI" smtClean="0"/>
              <a:t>10.2.2015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DB88B87E-2718-4AF8-9CE8-610B237D3CDD}" type="slidenum">
              <a:rPr lang="sl-SI" smtClean="0"/>
              <a:t>‹#›</a:t>
            </a:fld>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760FE535-D440-4D03-8BF1-77A099933528}" type="datetimeFigureOut">
              <a:rPr lang="sl-SI" smtClean="0"/>
              <a:t>10.2.2015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DB88B87E-2718-4AF8-9CE8-610B237D3CDD}" type="slidenum">
              <a:rPr lang="sl-SI" smtClean="0"/>
              <a:t>‹#›</a:t>
            </a:fld>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sl-SI" smtClean="0"/>
              <a:t>Uredite slog naslova matrice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sl-SI" smtClean="0"/>
              <a:t>Uredite sloge besedila matrice</a:t>
            </a:r>
          </a:p>
        </p:txBody>
      </p:sp>
      <p:sp>
        <p:nvSpPr>
          <p:cNvPr id="4" name="Date Placeholder 3"/>
          <p:cNvSpPr>
            <a:spLocks noGrp="1"/>
          </p:cNvSpPr>
          <p:nvPr>
            <p:ph type="dt" sz="half" idx="10"/>
          </p:nvPr>
        </p:nvSpPr>
        <p:spPr/>
        <p:txBody>
          <a:bodyPr/>
          <a:lstStyle/>
          <a:p>
            <a:fld id="{760FE535-D440-4D03-8BF1-77A099933528}" type="datetimeFigureOut">
              <a:rPr lang="sl-SI" smtClean="0"/>
              <a:t>10.2.2015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DB88B87E-2718-4AF8-9CE8-610B237D3CDD}" type="slidenum">
              <a:rPr lang="sl-SI" smtClean="0"/>
              <a:t>‹#›</a:t>
            </a:fld>
            <a:endParaRPr lang="sl-S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760FE535-D440-4D03-8BF1-77A099933528}" type="datetimeFigureOut">
              <a:rPr lang="sl-SI" smtClean="0"/>
              <a:t>10.2.2015</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DB88B87E-2718-4AF8-9CE8-610B237D3CDD}" type="slidenum">
              <a:rPr lang="sl-SI" smtClean="0"/>
              <a:t>‹#›</a:t>
            </a:fld>
            <a:endParaRPr lang="sl-SI"/>
          </a:p>
        </p:txBody>
      </p:sp>
      <p:sp>
        <p:nvSpPr>
          <p:cNvPr id="8" name="Title 7"/>
          <p:cNvSpPr>
            <a:spLocks noGrp="1"/>
          </p:cNvSpPr>
          <p:nvPr>
            <p:ph type="title"/>
          </p:nvPr>
        </p:nvSpPr>
        <p:spPr/>
        <p:txBody>
          <a:bodyPr/>
          <a:lstStyle/>
          <a:p>
            <a:r>
              <a:rPr lang="sl-SI" smtClean="0"/>
              <a:t>Uredite slog naslova matrice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smtClean="0"/>
              <a:t>Uredite slog naslova matrice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sl-SI" smtClean="0"/>
              <a:t>Uredite sloge besedila matrice</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sl-SI" smtClean="0"/>
              <a:t>Uredite sloge besedila matrice</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760FE535-D440-4D03-8BF1-77A099933528}" type="datetimeFigureOut">
              <a:rPr lang="sl-SI" smtClean="0"/>
              <a:t>10.2.2015</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DB88B87E-2718-4AF8-9CE8-610B237D3CDD}" type="slidenum">
              <a:rPr lang="sl-SI" smtClean="0"/>
              <a:t>‹#›</a:t>
            </a:fld>
            <a:endParaRPr lang="sl-S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Date Placeholder 2"/>
          <p:cNvSpPr>
            <a:spLocks noGrp="1"/>
          </p:cNvSpPr>
          <p:nvPr>
            <p:ph type="dt" sz="half" idx="10"/>
          </p:nvPr>
        </p:nvSpPr>
        <p:spPr/>
        <p:txBody>
          <a:bodyPr/>
          <a:lstStyle/>
          <a:p>
            <a:fld id="{760FE535-D440-4D03-8BF1-77A099933528}" type="datetimeFigureOut">
              <a:rPr lang="sl-SI" smtClean="0"/>
              <a:t>10.2.2015</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DB88B87E-2718-4AF8-9CE8-610B237D3CDD}" type="slidenum">
              <a:rPr lang="sl-SI" smtClean="0"/>
              <a:t>‹#›</a:t>
            </a:fld>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FE535-D440-4D03-8BF1-77A099933528}" type="datetimeFigureOut">
              <a:rPr lang="sl-SI" smtClean="0"/>
              <a:t>10.2.2015</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DB88B87E-2718-4AF8-9CE8-610B237D3CDD}" type="slidenum">
              <a:rPr lang="sl-SI" smtClean="0"/>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1_Naslov in vsebina">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sl-SI" smtClean="0"/>
              <a:t>Uredite slog naslova matrice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sl-SI" smtClean="0"/>
              <a:t>Uredite sloge besedila matrice</a:t>
            </a:r>
          </a:p>
        </p:txBody>
      </p:sp>
      <p:sp>
        <p:nvSpPr>
          <p:cNvPr id="5" name="Date Placeholder 4"/>
          <p:cNvSpPr>
            <a:spLocks noGrp="1"/>
          </p:cNvSpPr>
          <p:nvPr>
            <p:ph type="dt" sz="half" idx="10"/>
          </p:nvPr>
        </p:nvSpPr>
        <p:spPr/>
        <p:txBody>
          <a:bodyPr/>
          <a:lstStyle/>
          <a:p>
            <a:fld id="{760FE535-D440-4D03-8BF1-77A099933528}" type="datetimeFigureOut">
              <a:rPr lang="sl-SI" smtClean="0"/>
              <a:t>10.2.2015</a:t>
            </a:fld>
            <a:endParaRPr lang="sl-SI"/>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sl-SI"/>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DB88B87E-2718-4AF8-9CE8-610B237D3CDD}" type="slidenum">
              <a:rPr lang="sl-SI" smtClean="0"/>
              <a:t>‹#›</a:t>
            </a:fld>
            <a:endParaRPr lang="sl-S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sl-SI" smtClean="0"/>
              <a:t>Kliknite ikono, če želite dodati sliko</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sl-SI" smtClean="0"/>
              <a:t>Uredite slog naslova matrice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760FE535-D440-4D03-8BF1-77A099933528}" type="datetimeFigureOut">
              <a:rPr lang="sl-SI" smtClean="0"/>
              <a:t>10.2.2015</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DB88B87E-2718-4AF8-9CE8-610B237D3CDD}" type="slidenum">
              <a:rPr lang="sl-SI" smtClean="0"/>
              <a:t>‹#›</a:t>
            </a:fld>
            <a:endParaRPr lang="sl-S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sl-SI" smtClean="0"/>
              <a:t>Uredite slog naslova matrice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760FE535-D440-4D03-8BF1-77A099933528}" type="datetimeFigureOut">
              <a:rPr lang="sl-SI" smtClean="0"/>
              <a:t>10.2.2015</a:t>
            </a:fld>
            <a:endParaRPr lang="sl-SI"/>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sl-SI"/>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DB88B87E-2718-4AF8-9CE8-610B237D3CDD}" type="slidenum">
              <a:rPr lang="sl-SI" smtClean="0"/>
              <a:t>‹#›</a:t>
            </a:fld>
            <a:endParaRPr lang="sl-SI"/>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normAutofit/>
          </a:bodyPr>
          <a:lstStyle/>
          <a:p>
            <a:r>
              <a:rPr lang="sl-SI" dirty="0" smtClean="0"/>
              <a:t>NOVOSTI V ZAKONODAJI,EU</a:t>
            </a:r>
            <a:endParaRPr lang="sl-SI" dirty="0"/>
          </a:p>
        </p:txBody>
      </p:sp>
      <p:sp>
        <p:nvSpPr>
          <p:cNvPr id="3" name="Podnaslov 2"/>
          <p:cNvSpPr>
            <a:spLocks noGrp="1"/>
          </p:cNvSpPr>
          <p:nvPr>
            <p:ph type="subTitle" idx="1"/>
          </p:nvPr>
        </p:nvSpPr>
        <p:spPr/>
        <p:txBody>
          <a:bodyPr/>
          <a:lstStyle/>
          <a:p>
            <a:r>
              <a:rPr lang="sl-SI" dirty="0" smtClean="0"/>
              <a:t>NIVES POČKAR, JANUAR  2015, BLED</a:t>
            </a:r>
            <a:endParaRPr lang="sl-SI" dirty="0"/>
          </a:p>
        </p:txBody>
      </p:sp>
    </p:spTree>
    <p:extLst>
      <p:ext uri="{BB962C8B-B14F-4D97-AF65-F5344CB8AC3E}">
        <p14:creationId xmlns:p14="http://schemas.microsoft.com/office/powerpoint/2010/main" val="8742691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lstStyle/>
          <a:p>
            <a:pPr marL="857250" indent="-857250">
              <a:buFont typeface="Arial" panose="020B0604020202020204" pitchFamily="34" charset="0"/>
              <a:buChar char="•"/>
            </a:pPr>
            <a:r>
              <a:rPr lang="sl-SI" dirty="0" smtClean="0">
                <a:solidFill>
                  <a:schemeClr val="bg1">
                    <a:lumMod val="50000"/>
                  </a:schemeClr>
                </a:solidFill>
              </a:rPr>
              <a:t>Ne </a:t>
            </a:r>
            <a:r>
              <a:rPr lang="sl-SI" dirty="0">
                <a:solidFill>
                  <a:schemeClr val="bg1">
                    <a:lumMod val="50000"/>
                  </a:schemeClr>
                </a:solidFill>
              </a:rPr>
              <a:t>glede na določbo prejšnjega odstavka javni uslužbenci in funkcionarji pridobijo pravico do plače s pridobitvijo naziva ali višjega naziva, če je pridobitev naziva ali višjega naziva pogoj za opravljanje dela na delovnem mestu, na katerega se javni uslužbenec premešča oziroma za katerega sklepa pogodbo o zaposlitvi.</a:t>
            </a:r>
          </a:p>
          <a:p>
            <a:pPr marL="857250" indent="-857250">
              <a:buFont typeface="Arial" panose="020B0604020202020204" pitchFamily="34" charset="0"/>
              <a:buChar char="•"/>
            </a:pPr>
            <a:r>
              <a:rPr lang="pl-PL" dirty="0" smtClean="0">
                <a:latin typeface="Arial Narrow" panose="020B0606020202030204" pitchFamily="34" charset="0"/>
              </a:rPr>
              <a:t>regres </a:t>
            </a:r>
            <a:r>
              <a:rPr lang="pl-PL" dirty="0">
                <a:latin typeface="Arial Narrow" panose="020B0606020202030204" pitchFamily="34" charset="0"/>
              </a:rPr>
              <a:t>za letni dopust v letu 2015 ( enako kot 2014) pri plači za maj; </a:t>
            </a:r>
          </a:p>
          <a:p>
            <a:pPr marL="857250" indent="-857250">
              <a:buFont typeface="Arial" panose="020B0604020202020204" pitchFamily="34" charset="0"/>
              <a:buChar char="•"/>
            </a:pPr>
            <a:r>
              <a:rPr lang="pl-PL" dirty="0">
                <a:latin typeface="Arial Narrow" panose="020B0606020202030204" pitchFamily="34" charset="0"/>
              </a:rPr>
              <a:t>plačni razred za določitev regresa je plačni razred v katerega smo uvršeni na zadnji dan meseca aprila 2015.</a:t>
            </a:r>
          </a:p>
          <a:p>
            <a:pPr marL="857250" indent="-857250">
              <a:buFont typeface="Arial" panose="020B0604020202020204" pitchFamily="34" charset="0"/>
              <a:buChar char="•"/>
            </a:pPr>
            <a:r>
              <a:rPr lang="pl-PL" dirty="0">
                <a:latin typeface="Arial Narrow" panose="020B0606020202030204" pitchFamily="34" charset="0"/>
              </a:rPr>
              <a:t>premije kolektvnega  dodatnega pokojninskega zavarovanja </a:t>
            </a:r>
            <a:r>
              <a:rPr lang="pl-PL" dirty="0" smtClean="0">
                <a:latin typeface="Arial Narrow" panose="020B0606020202030204" pitchFamily="34" charset="0"/>
              </a:rPr>
              <a:t>…</a:t>
            </a:r>
            <a:endParaRPr lang="pl-PL" dirty="0">
              <a:latin typeface="Arial Narrow" panose="020B0606020202030204" pitchFamily="34" charset="0"/>
            </a:endParaRPr>
          </a:p>
        </p:txBody>
      </p:sp>
    </p:spTree>
    <p:extLst>
      <p:ext uri="{BB962C8B-B14F-4D97-AF65-F5344CB8AC3E}">
        <p14:creationId xmlns:p14="http://schemas.microsoft.com/office/powerpoint/2010/main" val="2953277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71600" y="116632"/>
            <a:ext cx="7520940" cy="1512168"/>
          </a:xfrm>
        </p:spPr>
        <p:txBody>
          <a:bodyPr/>
          <a:lstStyle/>
          <a:p>
            <a:r>
              <a:rPr lang="sl-SI" b="1" dirty="0" smtClean="0">
                <a:solidFill>
                  <a:srgbClr val="FF6600"/>
                </a:solidFill>
              </a:rPr>
              <a:t>Pregled </a:t>
            </a:r>
            <a:r>
              <a:rPr lang="sl-SI" b="1" dirty="0">
                <a:solidFill>
                  <a:srgbClr val="FF6600"/>
                </a:solidFill>
              </a:rPr>
              <a:t>novosti določil </a:t>
            </a:r>
            <a:r>
              <a:rPr lang="sl-SI" b="1" dirty="0" smtClean="0">
                <a:solidFill>
                  <a:srgbClr val="FF6600"/>
                </a:solidFill>
              </a:rPr>
              <a:t>ZUJF-c </a:t>
            </a:r>
            <a:r>
              <a:rPr lang="sl-SI" b="1" dirty="0">
                <a:solidFill>
                  <a:srgbClr val="FF6600"/>
                </a:solidFill>
              </a:rPr>
              <a:t>in </a:t>
            </a:r>
            <a:r>
              <a:rPr lang="sl-SI" b="1" dirty="0" smtClean="0">
                <a:solidFill>
                  <a:srgbClr val="FF6600"/>
                </a:solidFill>
              </a:rPr>
              <a:t>ZIPRS 1415-C ( spremembe in dopolnitve) Ul.95/29.12.2014</a:t>
            </a:r>
            <a:endParaRPr lang="pl-PL" dirty="0">
              <a:solidFill>
                <a:srgbClr val="FF6600"/>
              </a:solidFill>
            </a:endParaRPr>
          </a:p>
        </p:txBody>
      </p:sp>
      <p:sp>
        <p:nvSpPr>
          <p:cNvPr id="3" name="Ograda vsebine 2"/>
          <p:cNvSpPr>
            <a:spLocks noGrp="1"/>
          </p:cNvSpPr>
          <p:nvPr>
            <p:ph idx="1"/>
          </p:nvPr>
        </p:nvSpPr>
        <p:spPr>
          <a:xfrm>
            <a:off x="822960" y="1484784"/>
            <a:ext cx="7520940" cy="3744416"/>
          </a:xfrm>
        </p:spPr>
        <p:txBody>
          <a:bodyPr>
            <a:normAutofit fontScale="85000" lnSpcReduction="20000"/>
          </a:bodyPr>
          <a:lstStyle/>
          <a:p>
            <a:endParaRPr lang="sl-SI" sz="1500" dirty="0" smtClean="0"/>
          </a:p>
          <a:p>
            <a:pPr>
              <a:buFont typeface="Arial" panose="020B0604020202020204" pitchFamily="34" charset="0"/>
              <a:buChar char="•"/>
            </a:pPr>
            <a:r>
              <a:rPr lang="pl-PL" sz="2100" dirty="0" smtClean="0">
                <a:latin typeface="Arial Narrow" panose="020B0606020202030204" pitchFamily="34" charset="0"/>
              </a:rPr>
              <a:t>omejitev </a:t>
            </a:r>
            <a:r>
              <a:rPr lang="pl-PL" sz="2100" dirty="0">
                <a:latin typeface="Arial Narrow" panose="020B0606020202030204" pitchFamily="34" charset="0"/>
              </a:rPr>
              <a:t>števila dni letnega dopusta;</a:t>
            </a:r>
          </a:p>
          <a:p>
            <a:pPr>
              <a:buFont typeface="Arial" panose="020B0604020202020204" pitchFamily="34" charset="0"/>
              <a:buChar char="•"/>
            </a:pPr>
            <a:r>
              <a:rPr lang="sl-SI" sz="2100" dirty="0" smtClean="0">
                <a:latin typeface="Arial Narrow" panose="020B0606020202030204" pitchFamily="34" charset="0"/>
              </a:rPr>
              <a:t>solidarnostna pomoč;</a:t>
            </a:r>
            <a:r>
              <a:rPr lang="pl-PL" sz="2100" dirty="0">
                <a:latin typeface="Arial Narrow" panose="020B0606020202030204" pitchFamily="34" charset="0"/>
              </a:rPr>
              <a:t> </a:t>
            </a:r>
            <a:endParaRPr lang="pl-PL" sz="2100" dirty="0" smtClean="0">
              <a:latin typeface="Arial Narrow" panose="020B0606020202030204" pitchFamily="34" charset="0"/>
            </a:endParaRPr>
          </a:p>
          <a:p>
            <a:pPr>
              <a:buFont typeface="Arial" panose="020B0604020202020204" pitchFamily="34" charset="0"/>
              <a:buChar char="•"/>
            </a:pPr>
            <a:r>
              <a:rPr lang="pl-PL" sz="2100" dirty="0" smtClean="0">
                <a:latin typeface="Arial Narrow" panose="020B0606020202030204" pitchFamily="34" charset="0"/>
              </a:rPr>
              <a:t>jubilejne </a:t>
            </a:r>
            <a:r>
              <a:rPr lang="pl-PL" sz="2100" dirty="0">
                <a:latin typeface="Arial Narrow" panose="020B0606020202030204" pitchFamily="34" charset="0"/>
              </a:rPr>
              <a:t>nagrade v javnem sektorju;</a:t>
            </a:r>
          </a:p>
          <a:p>
            <a:pPr>
              <a:buFont typeface="Arial" panose="020B0604020202020204" pitchFamily="34" charset="0"/>
              <a:buChar char="•"/>
            </a:pPr>
            <a:r>
              <a:rPr lang="sl-SI" sz="2100" dirty="0" smtClean="0">
                <a:latin typeface="Arial Narrow" panose="020B0606020202030204" pitchFamily="34" charset="0"/>
              </a:rPr>
              <a:t>nadomestilo </a:t>
            </a:r>
            <a:r>
              <a:rPr lang="sl-SI" sz="2100" dirty="0">
                <a:latin typeface="Arial Narrow" panose="020B0606020202030204" pitchFamily="34" charset="0"/>
              </a:rPr>
              <a:t>plače za čas odsotnosti z dela zaradi </a:t>
            </a:r>
            <a:r>
              <a:rPr lang="sl-SI" sz="2100" dirty="0" smtClean="0">
                <a:latin typeface="Arial Narrow" panose="020B0606020202030204" pitchFamily="34" charset="0"/>
              </a:rPr>
              <a:t>bolezni ali poškodbe;</a:t>
            </a:r>
          </a:p>
          <a:p>
            <a:pPr>
              <a:buFont typeface="Arial" panose="020B0604020202020204" pitchFamily="34" charset="0"/>
              <a:buChar char="•"/>
            </a:pPr>
            <a:r>
              <a:rPr lang="pl-PL" sz="2100" dirty="0" smtClean="0">
                <a:latin typeface="Arial Narrow" panose="020B0606020202030204" pitchFamily="34" charset="0"/>
              </a:rPr>
              <a:t>razpolaganje s sredstvi za plače;</a:t>
            </a:r>
            <a:r>
              <a:rPr lang="sl-SI" sz="2100" dirty="0" smtClean="0">
                <a:latin typeface="Arial Narrow" panose="020B0606020202030204" pitchFamily="34" charset="0"/>
              </a:rPr>
              <a:t> priprava finančnih načrtov, uporabnikov proračuna;</a:t>
            </a:r>
          </a:p>
          <a:p>
            <a:pPr>
              <a:buFont typeface="Arial" panose="020B0604020202020204" pitchFamily="34" charset="0"/>
              <a:buChar char="•"/>
            </a:pPr>
            <a:r>
              <a:rPr lang="sl-SI" sz="2100" dirty="0" smtClean="0">
                <a:latin typeface="Arial Narrow" panose="020B0606020202030204" pitchFamily="34" charset="0"/>
              </a:rPr>
              <a:t>prerazporejanje sredstev;</a:t>
            </a:r>
          </a:p>
          <a:p>
            <a:pPr>
              <a:buFont typeface="Arial" panose="020B0604020202020204" pitchFamily="34" charset="0"/>
              <a:buChar char="•"/>
            </a:pPr>
            <a:r>
              <a:rPr lang="sl-SI" sz="2100" dirty="0" smtClean="0">
                <a:latin typeface="Arial Narrow" panose="020B0606020202030204" pitchFamily="34" charset="0"/>
              </a:rPr>
              <a:t>ustanoviteljeva </a:t>
            </a:r>
            <a:r>
              <a:rPr lang="sl-SI" sz="2100" dirty="0" err="1" smtClean="0">
                <a:latin typeface="Arial Narrow" panose="020B0606020202030204" pitchFamily="34" charset="0"/>
              </a:rPr>
              <a:t>intervenca</a:t>
            </a:r>
            <a:r>
              <a:rPr lang="sl-SI" sz="2100" dirty="0" smtClean="0">
                <a:latin typeface="Arial Narrow" panose="020B0606020202030204" pitchFamily="34" charset="0"/>
              </a:rPr>
              <a:t>;</a:t>
            </a:r>
          </a:p>
          <a:p>
            <a:pPr>
              <a:buFont typeface="Arial" panose="020B0604020202020204" pitchFamily="34" charset="0"/>
              <a:buChar char="•"/>
            </a:pPr>
            <a:r>
              <a:rPr lang="sl-SI" sz="2100" dirty="0" smtClean="0">
                <a:latin typeface="Arial Narrow" panose="020B0606020202030204" pitchFamily="34" charset="0"/>
              </a:rPr>
              <a:t>kadrovski </a:t>
            </a:r>
            <a:r>
              <a:rPr lang="sl-SI" sz="2100" dirty="0">
                <a:latin typeface="Arial Narrow" panose="020B0606020202030204" pitchFamily="34" charset="0"/>
              </a:rPr>
              <a:t>načrti in prekoračitev obsega sredstev dela</a:t>
            </a:r>
            <a:r>
              <a:rPr lang="sl-SI" sz="2100" dirty="0" smtClean="0">
                <a:latin typeface="Arial Narrow" panose="020B0606020202030204" pitchFamily="34" charset="0"/>
              </a:rPr>
              <a:t>;</a:t>
            </a:r>
          </a:p>
          <a:p>
            <a:pPr>
              <a:buFont typeface="Arial" panose="020B0604020202020204" pitchFamily="34" charset="0"/>
              <a:buChar char="•"/>
            </a:pPr>
            <a:r>
              <a:rPr lang="sl-SI" sz="2100" dirty="0" smtClean="0">
                <a:latin typeface="Arial Narrow" panose="020B0606020202030204" pitchFamily="34" charset="0"/>
              </a:rPr>
              <a:t>polletno </a:t>
            </a:r>
            <a:r>
              <a:rPr lang="sl-SI" sz="2100" dirty="0">
                <a:latin typeface="Arial Narrow" panose="020B0606020202030204" pitchFamily="34" charset="0"/>
              </a:rPr>
              <a:t>poročilo, </a:t>
            </a:r>
            <a:r>
              <a:rPr lang="sl-SI" sz="2100" dirty="0" smtClean="0">
                <a:latin typeface="Arial Narrow" panose="020B0606020202030204" pitchFamily="34" charset="0"/>
              </a:rPr>
              <a:t>vsebina</a:t>
            </a:r>
            <a:r>
              <a:rPr lang="pl-PL" sz="2100" dirty="0">
                <a:latin typeface="Arial Narrow" panose="020B0606020202030204" pitchFamily="34" charset="0"/>
              </a:rPr>
              <a:t>;</a:t>
            </a:r>
            <a:endParaRPr lang="pl-PL" sz="2100" dirty="0" smtClean="0">
              <a:latin typeface="Arial Narrow" panose="020B0606020202030204" pitchFamily="34" charset="0"/>
            </a:endParaRPr>
          </a:p>
          <a:p>
            <a:pPr>
              <a:buFont typeface="Arial" panose="020B0604020202020204" pitchFamily="34" charset="0"/>
              <a:buChar char="•"/>
            </a:pPr>
            <a:r>
              <a:rPr lang="pl-PL" sz="2100" dirty="0" smtClean="0">
                <a:latin typeface="Arial Narrow" panose="020B0606020202030204" pitchFamily="34" charset="0"/>
              </a:rPr>
              <a:t>dodatek za delovno dobo.</a:t>
            </a:r>
            <a:endParaRPr lang="sl-SI" sz="2100" dirty="0">
              <a:latin typeface="Arial Narrow" panose="020B0606020202030204" pitchFamily="34" charset="0"/>
            </a:endParaRPr>
          </a:p>
        </p:txBody>
      </p:sp>
    </p:spTree>
    <p:extLst>
      <p:ext uri="{BB962C8B-B14F-4D97-AF65-F5344CB8AC3E}">
        <p14:creationId xmlns:p14="http://schemas.microsoft.com/office/powerpoint/2010/main" val="15729473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395536" y="1124744"/>
            <a:ext cx="7520940" cy="3579849"/>
          </a:xfrm>
        </p:spPr>
        <p:txBody>
          <a:bodyPr/>
          <a:lstStyle/>
          <a:p>
            <a:pPr>
              <a:buFontTx/>
              <a:buChar char="-"/>
            </a:pPr>
            <a:r>
              <a:rPr lang="sl-SI" dirty="0" smtClean="0"/>
              <a:t>SMERNIC IN NAVODIL NE BO DO APRILA, KER SMO V ZAČASNEM FINANCIRANJU;</a:t>
            </a:r>
          </a:p>
          <a:p>
            <a:pPr>
              <a:buFontTx/>
              <a:buChar char="-"/>
            </a:pPr>
            <a:r>
              <a:rPr lang="sl-SI" dirty="0" smtClean="0"/>
              <a:t>SPREJET MORAMO  KADROVSKI NAČRT – 1% MANJ V ŠOLSTVU;</a:t>
            </a:r>
          </a:p>
          <a:p>
            <a:pPr>
              <a:buFontTx/>
              <a:buChar char="-"/>
            </a:pPr>
            <a:r>
              <a:rPr lang="sl-SI" dirty="0" smtClean="0"/>
              <a:t>IZHODIŠČA ZA IZDELAVO KADROVSKEGA NAČRTA MORA POSLATI MIZŠ;</a:t>
            </a:r>
          </a:p>
          <a:p>
            <a:pPr>
              <a:buFontTx/>
              <a:buChar char="-"/>
            </a:pPr>
            <a:r>
              <a:rPr lang="sl-SI" dirty="0" smtClean="0"/>
              <a:t>ZNANE OMEJITVE ( zaposlovanje, AA, PP, študentsko delo, pogodbe o izobraževanju –PA);</a:t>
            </a:r>
          </a:p>
          <a:p>
            <a:pPr>
              <a:buFontTx/>
              <a:buChar char="-"/>
            </a:pPr>
            <a:r>
              <a:rPr lang="sl-SI" dirty="0" smtClean="0"/>
              <a:t>SOGLASJA k programom dela, finančnim načrtom, kadrovskim načrtom, pogodbam …</a:t>
            </a:r>
          </a:p>
          <a:p>
            <a:pPr>
              <a:buFontTx/>
              <a:buChar char="-"/>
            </a:pPr>
            <a:endParaRPr lang="sl-SI" dirty="0"/>
          </a:p>
        </p:txBody>
      </p:sp>
      <p:sp>
        <p:nvSpPr>
          <p:cNvPr id="4" name="Naslov 3"/>
          <p:cNvSpPr>
            <a:spLocks noGrp="1"/>
          </p:cNvSpPr>
          <p:nvPr>
            <p:ph type="title"/>
          </p:nvPr>
        </p:nvSpPr>
        <p:spPr/>
        <p:txBody>
          <a:bodyPr/>
          <a:lstStyle/>
          <a:p>
            <a:r>
              <a:rPr lang="sl-SI" dirty="0" err="1" smtClean="0">
                <a:solidFill>
                  <a:srgbClr val="FF0000"/>
                </a:solidFill>
              </a:rPr>
              <a:t>zujf</a:t>
            </a:r>
            <a:endParaRPr lang="sl-SI" dirty="0">
              <a:solidFill>
                <a:srgbClr val="FF0000"/>
              </a:solidFill>
            </a:endParaRPr>
          </a:p>
        </p:txBody>
      </p:sp>
    </p:spTree>
    <p:extLst>
      <p:ext uri="{BB962C8B-B14F-4D97-AF65-F5344CB8AC3E}">
        <p14:creationId xmlns:p14="http://schemas.microsoft.com/office/powerpoint/2010/main" val="13147703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solidFill>
                  <a:srgbClr val="FF0000"/>
                </a:solidFill>
              </a:rPr>
              <a:t>Rebalans za leto 2015</a:t>
            </a:r>
            <a:endParaRPr lang="sl-SI" dirty="0">
              <a:solidFill>
                <a:srgbClr val="FF0000"/>
              </a:solidFill>
            </a:endParaRPr>
          </a:p>
        </p:txBody>
      </p:sp>
      <p:sp>
        <p:nvSpPr>
          <p:cNvPr id="3" name="Označba mesta vsebine 2"/>
          <p:cNvSpPr>
            <a:spLocks noGrp="1"/>
          </p:cNvSpPr>
          <p:nvPr>
            <p:ph idx="1"/>
          </p:nvPr>
        </p:nvSpPr>
        <p:spPr/>
        <p:txBody>
          <a:bodyPr/>
          <a:lstStyle/>
          <a:p>
            <a:r>
              <a:rPr lang="sl-SI" dirty="0" smtClean="0"/>
              <a:t>- IZHODIŠČA ZA PRIPRAVO FN  MORAMO DOBITI V 15 DNEH PO SPREJETJU  REBALANSA PRORAČUNA DRŽAVE ZA LETO 2015</a:t>
            </a:r>
          </a:p>
          <a:p>
            <a:pPr>
              <a:buFontTx/>
              <a:buChar char="-"/>
            </a:pPr>
            <a:r>
              <a:rPr lang="sl-SI" dirty="0" smtClean="0"/>
              <a:t>IZHODIŠČ NE </a:t>
            </a:r>
            <a:r>
              <a:rPr lang="sl-SI" dirty="0"/>
              <a:t>BO DO APRILA, KER SMO V ZAČASNEM FINANCIRANJU</a:t>
            </a:r>
            <a:r>
              <a:rPr lang="sl-SI" dirty="0" smtClean="0"/>
              <a:t>;</a:t>
            </a:r>
          </a:p>
          <a:p>
            <a:pPr>
              <a:buFontTx/>
              <a:buChar char="-"/>
            </a:pPr>
            <a:r>
              <a:rPr lang="sl-SI" dirty="0" smtClean="0"/>
              <a:t>32.člen ZJF – obdobje začasnega financiranja – začasno načrtujemo na podlagi proračuna za preteklo leto ( mi imamo pogodbe za 6 mesecev). </a:t>
            </a:r>
          </a:p>
          <a:p>
            <a:pPr>
              <a:buFontTx/>
              <a:buChar char="-"/>
            </a:pPr>
            <a:r>
              <a:rPr lang="sl-SI" dirty="0" smtClean="0"/>
              <a:t>V obdobju začasnega financiranja  ne smemo povečati število zaposlenih.</a:t>
            </a:r>
            <a:endParaRPr lang="sl-SI" dirty="0"/>
          </a:p>
          <a:p>
            <a:endParaRPr lang="sl-SI" dirty="0"/>
          </a:p>
        </p:txBody>
      </p:sp>
    </p:spTree>
    <p:extLst>
      <p:ext uri="{BB962C8B-B14F-4D97-AF65-F5344CB8AC3E}">
        <p14:creationId xmlns:p14="http://schemas.microsoft.com/office/powerpoint/2010/main" val="3238793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dirty="0" smtClean="0">
                <a:solidFill>
                  <a:srgbClr val="FF6600"/>
                </a:solidFill>
              </a:rPr>
              <a:t>PRAVILNIK O OSEBNEM DOPOLNILNEM DELU</a:t>
            </a:r>
            <a:endParaRPr lang="sl-SI" dirty="0">
              <a:solidFill>
                <a:srgbClr val="FF6600"/>
              </a:solidFill>
            </a:endParaRPr>
          </a:p>
        </p:txBody>
      </p:sp>
      <p:sp>
        <p:nvSpPr>
          <p:cNvPr id="3" name="Ograda vsebine 2"/>
          <p:cNvSpPr>
            <a:spLocks noGrp="1"/>
          </p:cNvSpPr>
          <p:nvPr>
            <p:ph idx="1"/>
          </p:nvPr>
        </p:nvSpPr>
        <p:spPr/>
        <p:txBody>
          <a:bodyPr>
            <a:normAutofit/>
          </a:bodyPr>
          <a:lstStyle/>
          <a:p>
            <a:r>
              <a:rPr lang="sl-SI" sz="2000" dirty="0" smtClean="0"/>
              <a:t>     Ta</a:t>
            </a:r>
            <a:r>
              <a:rPr lang="sl-SI" sz="2000" dirty="0"/>
              <a:t> pravilnik podrobneje določa dela, ki se štejejo za </a:t>
            </a:r>
            <a:r>
              <a:rPr lang="sl-SI" sz="2000" dirty="0">
                <a:solidFill>
                  <a:srgbClr val="FF6600"/>
                </a:solidFill>
              </a:rPr>
              <a:t>osebno dopolnilno delo</a:t>
            </a:r>
            <a:r>
              <a:rPr lang="sl-SI" sz="2000" dirty="0"/>
              <a:t>, način priglasitve tega dela, obrazec in način poročanja o doseženem prihodku, vsebino in obliko zahtevka za pridobitev vrednotnice, vsebino in obliko vrednotnice ter druge podatke za oblikovanje prijave podatkov o zavarovalni dobi in osnovi za pokojninsko in invalidsko zavarovanje ter način njihovega posredovanja in uporabe.</a:t>
            </a:r>
          </a:p>
        </p:txBody>
      </p:sp>
    </p:spTree>
    <p:extLst>
      <p:ext uri="{BB962C8B-B14F-4D97-AF65-F5344CB8AC3E}">
        <p14:creationId xmlns:p14="http://schemas.microsoft.com/office/powerpoint/2010/main" val="29041984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dirty="0"/>
          </a:p>
        </p:txBody>
      </p:sp>
      <p:sp>
        <p:nvSpPr>
          <p:cNvPr id="3" name="Ograda vsebine 2"/>
          <p:cNvSpPr>
            <a:spLocks noGrp="1"/>
          </p:cNvSpPr>
          <p:nvPr>
            <p:ph idx="1"/>
          </p:nvPr>
        </p:nvSpPr>
        <p:spPr/>
        <p:txBody>
          <a:bodyPr/>
          <a:lstStyle/>
          <a:p>
            <a:r>
              <a:rPr lang="sl-SI" dirty="0"/>
              <a:t>(2) </a:t>
            </a:r>
            <a:r>
              <a:rPr lang="sl-SI" sz="2400" dirty="0"/>
              <a:t>Za osebno dopolnilno delo se šteje, kadar posameznik sam opravlja dela iz prvega odstavka 12. člena zakona, ki jih ne opravlja za pravno osebo, tuj pravni subjekt ali samozaposleno osebo in pod pogojem, da posebni predpisi ne določajo drugače, in so določena pod A priloge 1, ki je sestavni del tega </a:t>
            </a:r>
            <a:r>
              <a:rPr lang="sl-SI" sz="2400" dirty="0" smtClean="0"/>
              <a:t>pravilnika.</a:t>
            </a:r>
            <a:endParaRPr lang="sl-SI" sz="2400" dirty="0"/>
          </a:p>
        </p:txBody>
      </p:sp>
    </p:spTree>
    <p:extLst>
      <p:ext uri="{BB962C8B-B14F-4D97-AF65-F5344CB8AC3E}">
        <p14:creationId xmlns:p14="http://schemas.microsoft.com/office/powerpoint/2010/main" val="39987352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PRIGLASITEV</a:t>
            </a:r>
            <a:endParaRPr lang="sl-SI" dirty="0"/>
          </a:p>
        </p:txBody>
      </p:sp>
      <p:sp>
        <p:nvSpPr>
          <p:cNvPr id="3" name="Ograda vsebine 2"/>
          <p:cNvSpPr>
            <a:spLocks noGrp="1"/>
          </p:cNvSpPr>
          <p:nvPr>
            <p:ph idx="1"/>
          </p:nvPr>
        </p:nvSpPr>
        <p:spPr/>
        <p:txBody>
          <a:bodyPr>
            <a:normAutofit fontScale="92500" lnSpcReduction="20000"/>
          </a:bodyPr>
          <a:lstStyle/>
          <a:p>
            <a:r>
              <a:rPr lang="sl-SI" dirty="0"/>
              <a:t>(1) </a:t>
            </a:r>
            <a:r>
              <a:rPr lang="sl-SI" dirty="0" smtClean="0"/>
              <a:t> </a:t>
            </a:r>
            <a:r>
              <a:rPr lang="sl-SI" dirty="0" smtClean="0">
                <a:solidFill>
                  <a:srgbClr val="FF0000"/>
                </a:solidFill>
              </a:rPr>
              <a:t>Priglasitev </a:t>
            </a:r>
            <a:r>
              <a:rPr lang="sl-SI" dirty="0">
                <a:solidFill>
                  <a:srgbClr val="FF0000"/>
                </a:solidFill>
              </a:rPr>
              <a:t>osebnega dopolnilnega dela posameznik opravi </a:t>
            </a:r>
            <a:r>
              <a:rPr lang="sl-SI" dirty="0"/>
              <a:t>prek spletnega portala AJPES z uporabo kvalificiranega digitalnega potrdila ali osebno na upravni enoti, ki zanj priglasitev opravi prek spletnega portala AJPES.</a:t>
            </a:r>
          </a:p>
          <a:p>
            <a:r>
              <a:rPr lang="sl-SI" dirty="0"/>
              <a:t>(2) Ob priglasitvi osebnega dopolnilnega dela posameznik navede naslednje podatke:</a:t>
            </a:r>
          </a:p>
          <a:p>
            <a:r>
              <a:rPr lang="sl-SI" dirty="0"/>
              <a:t>-        osebno ime in naslov,</a:t>
            </a:r>
          </a:p>
          <a:p>
            <a:r>
              <a:rPr lang="sl-SI" dirty="0"/>
              <a:t>-        davčno številko,</a:t>
            </a:r>
          </a:p>
          <a:p>
            <a:r>
              <a:rPr lang="sl-SI" dirty="0"/>
              <a:t>-        dela, ki jih bo opravljal kot osebno dopolnilno delo,</a:t>
            </a:r>
          </a:p>
          <a:p>
            <a:r>
              <a:rPr lang="sl-SI" dirty="0"/>
              <a:t>-        kontaktni podatek (telefonska številka ali elektronski naslov).</a:t>
            </a:r>
          </a:p>
          <a:p>
            <a:r>
              <a:rPr lang="sl-SI" dirty="0"/>
              <a:t>(3) Posameznik lahko začne posamezno vrsto osebnega dopolnilnega dela opravljati od dneva priglasitve te vrste osebnega dopolnilnega dela. Posameznik pa lahko ob priglasitvi posamezne vrste osebnega dopolnilnega dela pri posamezni vrsti dela, ki ga bo opravljal </a:t>
            </a:r>
            <a:r>
              <a:rPr lang="sl-SI" dirty="0" smtClean="0"/>
              <a:t>kot osebno</a:t>
            </a:r>
            <a:r>
              <a:rPr lang="sl-SI" dirty="0"/>
              <a:t> dopolnilno delo, izbere datum začetka opravljanja, ki je poznejši od datuma priglasitve osebnega dopolnilnega dela, vendar ne za več kot sedem dni, in datum konca opravljanja, ki je poznejši od datuma začetka opravljanja, vendar </a:t>
            </a:r>
            <a:r>
              <a:rPr lang="sl-SI" dirty="0">
                <a:solidFill>
                  <a:srgbClr val="FF0000"/>
                </a:solidFill>
              </a:rPr>
              <a:t>ne za več kot šest mesecev</a:t>
            </a:r>
            <a:r>
              <a:rPr lang="sl-SI" dirty="0"/>
              <a:t>.</a:t>
            </a:r>
          </a:p>
          <a:p>
            <a:endParaRPr lang="sl-SI" dirty="0"/>
          </a:p>
        </p:txBody>
      </p:sp>
    </p:spTree>
    <p:extLst>
      <p:ext uri="{BB962C8B-B14F-4D97-AF65-F5344CB8AC3E}">
        <p14:creationId xmlns:p14="http://schemas.microsoft.com/office/powerpoint/2010/main" val="22416376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normAutofit fontScale="92500"/>
          </a:bodyPr>
          <a:lstStyle/>
          <a:p>
            <a:r>
              <a:rPr lang="sl-SI" dirty="0" smtClean="0"/>
              <a:t> (4) Ob </a:t>
            </a:r>
            <a:r>
              <a:rPr lang="sl-SI" dirty="0">
                <a:solidFill>
                  <a:srgbClr val="FF0000"/>
                </a:solidFill>
              </a:rPr>
              <a:t>priglasitvi osebnega dopolnilnega dela </a:t>
            </a:r>
            <a:r>
              <a:rPr lang="sl-SI" dirty="0"/>
              <a:t>posameznik navede kontaktni podatek, namenjen javni objavi. Za namen javne objave lahko posameznik izbere tudi regijo, v kateri bo pretežno opravljal priglašeno osebno dopolnilno delo.</a:t>
            </a:r>
          </a:p>
          <a:p>
            <a:r>
              <a:rPr lang="sl-SI" dirty="0"/>
              <a:t>(5) Priglasitev osebnega dopolnilnega </a:t>
            </a:r>
            <a:r>
              <a:rPr lang="sl-SI" dirty="0">
                <a:solidFill>
                  <a:srgbClr val="FF0000"/>
                </a:solidFill>
              </a:rPr>
              <a:t>dela AJPES </a:t>
            </a:r>
            <a:r>
              <a:rPr lang="sl-SI" dirty="0"/>
              <a:t>opravi takoj po prejetju vseh podatkov iz drugega odstavka tega člena. Če katerikoli podatek ob priglasitvi ni podan, priglasitev osebnega dopolnilnega dela ni mogoča.</a:t>
            </a:r>
          </a:p>
          <a:p>
            <a:r>
              <a:rPr lang="sl-SI" dirty="0"/>
              <a:t>(6) Ob priglasitvi osebnega dopolnilnega dela AJPES posamezniku dodeli </a:t>
            </a:r>
            <a:r>
              <a:rPr lang="sl-SI" dirty="0">
                <a:solidFill>
                  <a:srgbClr val="FF0000"/>
                </a:solidFill>
              </a:rPr>
              <a:t>zaporedno številko</a:t>
            </a:r>
            <a:r>
              <a:rPr lang="sl-SI" dirty="0"/>
              <a:t>, ki se v času, ko je posameznik vpisan v seznam iz 13. člena zakona (v nadaljnjem besedilu: seznam), in še pet let po prenehanju opravljanja vseh del, ki jih je opravljal kot </a:t>
            </a:r>
            <a:r>
              <a:rPr lang="sl-SI" dirty="0" err="1"/>
              <a:t>osebnodopolnilno</a:t>
            </a:r>
            <a:r>
              <a:rPr lang="sl-SI" dirty="0"/>
              <a:t> delo, oziroma pet let po izbrisu iz seznama po uradni dolžnosti, ne spreminja. Če posameznik po preteku petih let od prenehanja opravljanja vseh del, ki jih je opravljal kot osebno dopolnilno delo ali po preteku petih let po izbrisu iz seznama po uradni dolžnosti, ponovno </a:t>
            </a:r>
            <a:r>
              <a:rPr lang="sl-SI" dirty="0" err="1"/>
              <a:t>priglasiosebno</a:t>
            </a:r>
            <a:r>
              <a:rPr lang="sl-SI" dirty="0"/>
              <a:t> dopolnilno delo v seznam, mu AJPES dodeli novo zaporedno številko.</a:t>
            </a:r>
          </a:p>
          <a:p>
            <a:endParaRPr lang="sl-SI" dirty="0"/>
          </a:p>
          <a:p>
            <a:endParaRPr lang="sl-SI" dirty="0"/>
          </a:p>
        </p:txBody>
      </p:sp>
    </p:spTree>
    <p:extLst>
      <p:ext uri="{BB962C8B-B14F-4D97-AF65-F5344CB8AC3E}">
        <p14:creationId xmlns:p14="http://schemas.microsoft.com/office/powerpoint/2010/main" val="30437070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89848" y="517740"/>
            <a:ext cx="7520940" cy="548640"/>
          </a:xfrm>
        </p:spPr>
        <p:txBody>
          <a:bodyPr/>
          <a:lstStyle/>
          <a:p>
            <a:r>
              <a:rPr lang="sl-SI" sz="2000" dirty="0">
                <a:solidFill>
                  <a:srgbClr val="FF6600"/>
                </a:solidFill>
              </a:rPr>
              <a:t>PRILOGA </a:t>
            </a:r>
            <a:r>
              <a:rPr lang="sl-SI" sz="2000" dirty="0" smtClean="0">
                <a:solidFill>
                  <a:srgbClr val="FF6600"/>
                </a:solidFill>
              </a:rPr>
              <a:t>1:</a:t>
            </a:r>
            <a:r>
              <a:rPr lang="sl-SI" sz="2000" dirty="0">
                <a:solidFill>
                  <a:srgbClr val="FF6600"/>
                </a:solidFill>
              </a:rPr>
              <a:t/>
            </a:r>
            <a:br>
              <a:rPr lang="sl-SI" sz="2000" dirty="0">
                <a:solidFill>
                  <a:srgbClr val="FF6600"/>
                </a:solidFill>
              </a:rPr>
            </a:br>
            <a:r>
              <a:rPr lang="sl-SI" sz="2000" dirty="0">
                <a:solidFill>
                  <a:srgbClr val="FF6600"/>
                </a:solidFill>
              </a:rPr>
              <a:t>SEZNAM DEL, KI ŠTEJEJO ZA OSEBNO DOPOLNILNO DELO</a:t>
            </a:r>
            <a:br>
              <a:rPr lang="sl-SI" sz="2000" dirty="0">
                <a:solidFill>
                  <a:srgbClr val="FF6600"/>
                </a:solidFill>
              </a:rPr>
            </a:br>
            <a:endParaRPr lang="sl-SI" sz="2000" dirty="0">
              <a:solidFill>
                <a:srgbClr val="FF6600"/>
              </a:solidFill>
            </a:endParaRPr>
          </a:p>
        </p:txBody>
      </p:sp>
      <p:sp>
        <p:nvSpPr>
          <p:cNvPr id="3" name="Ograda vsebine 2"/>
          <p:cNvSpPr>
            <a:spLocks noGrp="1"/>
          </p:cNvSpPr>
          <p:nvPr>
            <p:ph idx="1"/>
          </p:nvPr>
        </p:nvSpPr>
        <p:spPr/>
        <p:txBody>
          <a:bodyPr>
            <a:normAutofit fontScale="92500" lnSpcReduction="20000"/>
          </a:bodyPr>
          <a:lstStyle/>
          <a:p>
            <a:r>
              <a:rPr lang="sl-SI" dirty="0" smtClean="0"/>
              <a:t>A. Na podlagi prvega odstavka 12. člena zakona se kot občasna dela pomoči v</a:t>
            </a:r>
          </a:p>
          <a:p>
            <a:r>
              <a:rPr lang="sl-SI" dirty="0" smtClean="0"/>
              <a:t>gospodinjstvu, njim podobna dela ali druga manjša dela lahko opravljajo:</a:t>
            </a:r>
          </a:p>
          <a:p>
            <a:r>
              <a:rPr lang="sl-SI" dirty="0" smtClean="0"/>
              <a:t>1. občasna pomoč v gospodinjstvu, pomoč pri čiščenju stanovanja ali stanovanjske</a:t>
            </a:r>
          </a:p>
          <a:p>
            <a:r>
              <a:rPr lang="sl-SI" dirty="0" smtClean="0"/>
              <a:t>stavbe, vzdrževanje pripadajočih zunanjih površin;</a:t>
            </a:r>
          </a:p>
          <a:p>
            <a:r>
              <a:rPr lang="sl-SI" dirty="0" smtClean="0"/>
              <a:t>2. občasna pomoč pri kmetijskih delih;</a:t>
            </a:r>
          </a:p>
          <a:p>
            <a:r>
              <a:rPr lang="sl-SI" dirty="0" smtClean="0"/>
              <a:t>3. občasno varstvo otrok, pomoč starejšim, bolnim ali invalidom na domu, spremstvo</a:t>
            </a:r>
          </a:p>
          <a:p>
            <a:r>
              <a:rPr lang="sl-SI" dirty="0" smtClean="0"/>
              <a:t>oseb, ki potrebujejo nego;</a:t>
            </a:r>
          </a:p>
          <a:p>
            <a:r>
              <a:rPr lang="sl-SI" dirty="0" smtClean="0">
                <a:solidFill>
                  <a:srgbClr val="FF0000"/>
                </a:solidFill>
              </a:rPr>
              <a:t>4. občasne inštrukcije kot pomoč pri izpolnjevanju šolskih ali študijskih obveznosti;</a:t>
            </a:r>
          </a:p>
          <a:p>
            <a:r>
              <a:rPr lang="sl-SI" dirty="0" smtClean="0">
                <a:solidFill>
                  <a:srgbClr val="FF0000"/>
                </a:solidFill>
              </a:rPr>
              <a:t>5. občasno prevajanje ali lektoriranje;</a:t>
            </a:r>
          </a:p>
          <a:p>
            <a:r>
              <a:rPr lang="sl-SI" dirty="0" smtClean="0"/>
              <a:t>6. občasno izvajanje umetniških oziroma drugih kulturnih vsebin ob zasebnih</a:t>
            </a:r>
          </a:p>
          <a:p>
            <a:r>
              <a:rPr lang="sl-SI" dirty="0" smtClean="0"/>
              <a:t>dogodkih;</a:t>
            </a:r>
          </a:p>
          <a:p>
            <a:r>
              <a:rPr lang="sl-SI" dirty="0" smtClean="0"/>
              <a:t>7. občasna pomoč pri oskrbi hišnih živali na domu lastnika živali. </a:t>
            </a:r>
            <a:endParaRPr lang="sl-SI" dirty="0"/>
          </a:p>
        </p:txBody>
      </p:sp>
    </p:spTree>
    <p:extLst>
      <p:ext uri="{BB962C8B-B14F-4D97-AF65-F5344CB8AC3E}">
        <p14:creationId xmlns:p14="http://schemas.microsoft.com/office/powerpoint/2010/main" val="10508433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z="2000" dirty="0"/>
              <a:t>Na podlagi tretjega odstavka 12. člena zakona posameznik lahko:</a:t>
            </a:r>
            <a:br>
              <a:rPr lang="sl-SI" sz="2000" dirty="0"/>
            </a:br>
            <a:endParaRPr lang="sl-SI" sz="2000" dirty="0"/>
          </a:p>
        </p:txBody>
      </p:sp>
      <p:sp>
        <p:nvSpPr>
          <p:cNvPr id="3" name="Ograda vsebine 2"/>
          <p:cNvSpPr>
            <a:spLocks noGrp="1"/>
          </p:cNvSpPr>
          <p:nvPr>
            <p:ph idx="1"/>
          </p:nvPr>
        </p:nvSpPr>
        <p:spPr/>
        <p:txBody>
          <a:bodyPr>
            <a:normAutofit/>
          </a:bodyPr>
          <a:lstStyle/>
          <a:p>
            <a:r>
              <a:rPr lang="sl-SI" dirty="0" smtClean="0"/>
              <a:t>1. Izdeluje in prodaja izdelke domače in umetnostne obrti v skladu z zakonom, ki</a:t>
            </a:r>
          </a:p>
          <a:p>
            <a:r>
              <a:rPr lang="sl-SI" dirty="0" smtClean="0"/>
              <a:t>ureja obrtno dejavnost in ki niso namenjeni zaužitju;</a:t>
            </a:r>
          </a:p>
          <a:p>
            <a:r>
              <a:rPr lang="sl-SI" dirty="0" smtClean="0"/>
              <a:t>2. izdeluje izdelke, ki niso namenjeni zaužitju in ki jih je možno izdelovati na domu</a:t>
            </a:r>
          </a:p>
          <a:p>
            <a:r>
              <a:rPr lang="sl-SI" dirty="0" smtClean="0"/>
              <a:t>pretežno ročno ali po pretežno tradicionalnih postopkih, jih popravlja in prodaja;</a:t>
            </a:r>
          </a:p>
          <a:p>
            <a:r>
              <a:rPr lang="sl-SI" dirty="0" smtClean="0"/>
              <a:t>3. nabira in prodaja gozdne sadeže in zelišča v njihovi osnovni obliki;</a:t>
            </a:r>
          </a:p>
          <a:p>
            <a:r>
              <a:rPr lang="sl-SI" dirty="0" smtClean="0"/>
              <a:t>4. melje žito, žge apno ali oglje na tradicionalen način in prodaja. </a:t>
            </a:r>
          </a:p>
          <a:p>
            <a:endParaRPr lang="sl-SI" dirty="0"/>
          </a:p>
          <a:p>
            <a:r>
              <a:rPr lang="sl-SI" sz="2400" dirty="0" smtClean="0">
                <a:solidFill>
                  <a:srgbClr val="FF0000"/>
                </a:solidFill>
              </a:rPr>
              <a:t>K</a:t>
            </a:r>
            <a:r>
              <a:rPr lang="sl-SI" sz="2400" dirty="0" smtClean="0">
                <a:solidFill>
                  <a:srgbClr val="FF0000"/>
                </a:solidFill>
                <a:latin typeface="Arial Narrow" panose="020B0606020202030204" pitchFamily="34" charset="0"/>
              </a:rPr>
              <a:t>onkurenčna klavzula ???</a:t>
            </a:r>
            <a:endParaRPr lang="sl-SI" sz="2400" dirty="0">
              <a:solidFill>
                <a:srgbClr val="FF0000"/>
              </a:solidFill>
              <a:latin typeface="Arial Narrow" panose="020B0606020202030204" pitchFamily="34" charset="0"/>
            </a:endParaRPr>
          </a:p>
        </p:txBody>
      </p:sp>
    </p:spTree>
    <p:extLst>
      <p:ext uri="{BB962C8B-B14F-4D97-AF65-F5344CB8AC3E}">
        <p14:creationId xmlns:p14="http://schemas.microsoft.com/office/powerpoint/2010/main" val="27813692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99592" y="188640"/>
            <a:ext cx="7520940" cy="1124704"/>
          </a:xfrm>
        </p:spPr>
        <p:txBody>
          <a:bodyPr>
            <a:normAutofit fontScale="90000"/>
          </a:bodyPr>
          <a:lstStyle/>
          <a:p>
            <a:r>
              <a:rPr lang="sl-SI" sz="2700" dirty="0" smtClean="0">
                <a:solidFill>
                  <a:srgbClr val="FF6600"/>
                </a:solidFill>
              </a:rPr>
              <a:t/>
            </a:r>
            <a:br>
              <a:rPr lang="sl-SI" sz="2700" dirty="0" smtClean="0">
                <a:solidFill>
                  <a:srgbClr val="FF6600"/>
                </a:solidFill>
              </a:rPr>
            </a:br>
            <a:r>
              <a:rPr lang="sl-SI" sz="2700" dirty="0" smtClean="0">
                <a:solidFill>
                  <a:srgbClr val="FF6600"/>
                </a:solidFill>
              </a:rPr>
              <a:t>1.Zakon </a:t>
            </a:r>
            <a:r>
              <a:rPr lang="sl-SI" sz="2700" dirty="0">
                <a:solidFill>
                  <a:srgbClr val="FF6600"/>
                </a:solidFill>
              </a:rPr>
              <a:t>o varstvu dokumentarnega in arhivskega gradiva ter arhivih</a:t>
            </a:r>
            <a:r>
              <a:rPr lang="sl-SI" sz="2700" dirty="0" smtClean="0"/>
              <a:t>, UL. RS, ŠT.30/06 IN 51/14</a:t>
            </a:r>
            <a:r>
              <a:rPr lang="sl-SI" sz="2000" dirty="0"/>
              <a:t/>
            </a:r>
            <a:br>
              <a:rPr lang="sl-SI" sz="2000" dirty="0"/>
            </a:br>
            <a:endParaRPr lang="sl-SI" sz="2000" dirty="0"/>
          </a:p>
        </p:txBody>
      </p:sp>
      <p:sp>
        <p:nvSpPr>
          <p:cNvPr id="3" name="Ograda vsebine 2"/>
          <p:cNvSpPr>
            <a:spLocks noGrp="1"/>
          </p:cNvSpPr>
          <p:nvPr>
            <p:ph idx="1"/>
          </p:nvPr>
        </p:nvSpPr>
        <p:spPr>
          <a:xfrm>
            <a:off x="822960" y="1484784"/>
            <a:ext cx="7520940" cy="3195693"/>
          </a:xfrm>
        </p:spPr>
        <p:txBody>
          <a:bodyPr>
            <a:normAutofit fontScale="85000" lnSpcReduction="20000"/>
          </a:bodyPr>
          <a:lstStyle/>
          <a:p>
            <a:endParaRPr lang="sl-SI" dirty="0" smtClean="0"/>
          </a:p>
          <a:p>
            <a:r>
              <a:rPr lang="sl-SI" dirty="0"/>
              <a:t> </a:t>
            </a:r>
            <a:r>
              <a:rPr lang="sl-SI" sz="2400" dirty="0" smtClean="0"/>
              <a:t> Obvezno zagotavljanje varstva digitalnega gradiva - </a:t>
            </a:r>
          </a:p>
          <a:p>
            <a:r>
              <a:rPr lang="sl-SI" sz="2400" dirty="0"/>
              <a:t> </a:t>
            </a:r>
            <a:r>
              <a:rPr lang="sl-SI" sz="2400" dirty="0" smtClean="0"/>
              <a:t> NOTRANJA  PRAVILA, ARHIVIRANJE  DIGITALNEGA </a:t>
            </a:r>
          </a:p>
          <a:p>
            <a:r>
              <a:rPr lang="sl-SI" sz="2400" dirty="0"/>
              <a:t> </a:t>
            </a:r>
            <a:r>
              <a:rPr lang="sl-SI" sz="2400" dirty="0" smtClean="0"/>
              <a:t> GRADIVA.</a:t>
            </a:r>
          </a:p>
          <a:p>
            <a:r>
              <a:rPr lang="sl-SI" sz="2400" dirty="0"/>
              <a:t> </a:t>
            </a:r>
            <a:r>
              <a:rPr lang="sl-SI" sz="2400" dirty="0" smtClean="0"/>
              <a:t>Arhiviranje</a:t>
            </a:r>
            <a:r>
              <a:rPr lang="sl-SI" sz="2400" dirty="0"/>
              <a:t>, hramba in upravljanje dokumentov</a:t>
            </a:r>
          </a:p>
          <a:p>
            <a:r>
              <a:rPr lang="sl-SI" sz="2400" dirty="0" smtClean="0"/>
              <a:t> Pravne </a:t>
            </a:r>
            <a:r>
              <a:rPr lang="sl-SI" sz="2400" dirty="0"/>
              <a:t>podlage hrambe gradiva</a:t>
            </a:r>
          </a:p>
          <a:p>
            <a:r>
              <a:rPr lang="sl-SI" sz="2400" dirty="0" smtClean="0"/>
              <a:t> Upravljanje </a:t>
            </a:r>
            <a:r>
              <a:rPr lang="sl-SI" sz="2400" dirty="0"/>
              <a:t>gradiva v fizični in digitalni obliki</a:t>
            </a:r>
          </a:p>
          <a:p>
            <a:r>
              <a:rPr lang="sl-SI" sz="2400" dirty="0" smtClean="0"/>
              <a:t> Zajem </a:t>
            </a:r>
            <a:r>
              <a:rPr lang="sl-SI" sz="2400" dirty="0"/>
              <a:t>( digitalizacija ) gradiv in elektronska hramba (e –hramba).</a:t>
            </a:r>
          </a:p>
          <a:p>
            <a:r>
              <a:rPr lang="sl-SI" sz="2400" dirty="0" smtClean="0"/>
              <a:t>NOTRANJA PRAVILA POTRDI ARHIV RS.</a:t>
            </a:r>
            <a:r>
              <a:rPr lang="sl-SI" sz="2400" dirty="0"/>
              <a:t> </a:t>
            </a:r>
            <a:r>
              <a:rPr lang="sl-SI" sz="2400" dirty="0" smtClean="0"/>
              <a:t> </a:t>
            </a:r>
            <a:endParaRPr lang="sl-SI" sz="2400" dirty="0"/>
          </a:p>
        </p:txBody>
      </p:sp>
      <p:sp>
        <p:nvSpPr>
          <p:cNvPr id="5" name="Rectangle 1"/>
          <p:cNvSpPr>
            <a:spLocks noChangeArrowheads="1"/>
          </p:cNvSpPr>
          <p:nvPr/>
        </p:nvSpPr>
        <p:spPr bwMode="auto">
          <a:xfrm>
            <a:off x="822325" y="2706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l-SI" altLang="sl-SI" sz="1800" b="0" i="0" u="none" strike="noStrike" cap="none" normalizeH="0" baseline="0" smtClean="0">
                <a:ln>
                  <a:noFill/>
                </a:ln>
                <a:solidFill>
                  <a:schemeClr val="tx1"/>
                </a:solidFill>
                <a:effectLst/>
                <a:latin typeface="Arial" panose="020B0604020202020204" pitchFamily="34" charset="0"/>
              </a:rPr>
              <a:t/>
            </a:r>
            <a:br>
              <a:rPr kumimoji="0" lang="sl-SI" altLang="sl-SI" sz="1800" b="0" i="0" u="none" strike="noStrike" cap="none" normalizeH="0" baseline="0" smtClean="0">
                <a:ln>
                  <a:noFill/>
                </a:ln>
                <a:solidFill>
                  <a:schemeClr val="tx1"/>
                </a:solidFill>
                <a:effectLst/>
                <a:latin typeface="Arial" panose="020B0604020202020204" pitchFamily="34" charset="0"/>
              </a:rPr>
            </a:br>
            <a:endParaRPr kumimoji="0" lang="sl-SI" altLang="sl-SI"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896264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err="1" smtClean="0"/>
              <a:t>ZipRS</a:t>
            </a:r>
            <a:r>
              <a:rPr lang="sl-SI" dirty="0" smtClean="0"/>
              <a:t>-1415- C UL. 95/14                                 </a:t>
            </a:r>
            <a:endParaRPr lang="sl-SI" dirty="0"/>
          </a:p>
        </p:txBody>
      </p:sp>
      <p:sp>
        <p:nvSpPr>
          <p:cNvPr id="3" name="Ograda vsebine 2"/>
          <p:cNvSpPr>
            <a:spLocks noGrp="1"/>
          </p:cNvSpPr>
          <p:nvPr>
            <p:ph idx="1"/>
          </p:nvPr>
        </p:nvSpPr>
        <p:spPr>
          <a:xfrm>
            <a:off x="1043608" y="1340768"/>
            <a:ext cx="7520940" cy="3579849"/>
          </a:xfrm>
        </p:spPr>
        <p:txBody>
          <a:bodyPr>
            <a:normAutofit fontScale="25000" lnSpcReduction="20000"/>
          </a:bodyPr>
          <a:lstStyle/>
          <a:p>
            <a:r>
              <a:rPr lang="sl-SI" sz="8000" b="1" dirty="0" smtClean="0">
                <a:solidFill>
                  <a:srgbClr val="FF0000"/>
                </a:solidFill>
              </a:rPr>
              <a:t>PREDPLAČILA</a:t>
            </a:r>
          </a:p>
          <a:p>
            <a:r>
              <a:rPr lang="sl-SI" sz="5600" dirty="0" smtClean="0"/>
              <a:t>(</a:t>
            </a:r>
            <a:r>
              <a:rPr lang="sl-SI" sz="5600" dirty="0"/>
              <a:t>1) </a:t>
            </a:r>
            <a:r>
              <a:rPr lang="sl-SI" sz="5600" dirty="0" smtClean="0"/>
              <a:t> Ne </a:t>
            </a:r>
            <a:r>
              <a:rPr lang="sl-SI" sz="5600" dirty="0"/>
              <a:t>glede na drugi odstavek 52. člena ZJF </a:t>
            </a:r>
            <a:r>
              <a:rPr lang="sl-SI" sz="5600" dirty="0">
                <a:solidFill>
                  <a:srgbClr val="FF0000"/>
                </a:solidFill>
              </a:rPr>
              <a:t>so predplačila dovoljena:</a:t>
            </a:r>
          </a:p>
          <a:p>
            <a:r>
              <a:rPr lang="sl-SI" sz="5600" dirty="0"/>
              <a:t>1.      na podlagi neposredne uporabe predpisov EU;</a:t>
            </a:r>
          </a:p>
          <a:p>
            <a:r>
              <a:rPr lang="sl-SI" sz="5600" dirty="0"/>
              <a:t>2.      za namenska sredstva EU, namenska sredstva finančnih mehanizmov in sredstva slovenske udeležbe do višine 30 % vrednosti predvidenih izplačil teh sredstev in pod pogojem, da je prejemnik oseba zasebnega ali javnega prava in je ustanovljena in deluje kot društvo, zasebni ali javni zavod ali ustanova;</a:t>
            </a:r>
          </a:p>
          <a:p>
            <a:r>
              <a:rPr lang="sl-SI" sz="5600" dirty="0"/>
              <a:t>3.      do višine 30 % predvidenih pogodbenih obveznosti za sofinanciranje dejavnosti, programov in projektov pod pogojem, da je prejemnik oseba zasebnega prava ter je ustanovljena in deluje kot društvo, zasebni zavod ali ustanova oziroma za sofinanciranje programov in projektov, če je prejemnik oseba javnega prava ter ustanovljena in deluje kot javni zavod, javni sklad ali zbornica, ki izvaja javna pooblastila po zakonu;</a:t>
            </a:r>
          </a:p>
          <a:p>
            <a:endParaRPr lang="sl-SI" dirty="0"/>
          </a:p>
        </p:txBody>
      </p:sp>
    </p:spTree>
    <p:extLst>
      <p:ext uri="{BB962C8B-B14F-4D97-AF65-F5344CB8AC3E}">
        <p14:creationId xmlns:p14="http://schemas.microsoft.com/office/powerpoint/2010/main" val="18327945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dirty="0" err="1" smtClean="0"/>
              <a:t>PREdPLAČILA</a:t>
            </a:r>
            <a:endParaRPr lang="sl-SI" dirty="0"/>
          </a:p>
        </p:txBody>
      </p:sp>
      <p:sp>
        <p:nvSpPr>
          <p:cNvPr id="3" name="Ograda vsebine 2"/>
          <p:cNvSpPr>
            <a:spLocks noGrp="1"/>
          </p:cNvSpPr>
          <p:nvPr>
            <p:ph idx="1"/>
          </p:nvPr>
        </p:nvSpPr>
        <p:spPr/>
        <p:txBody>
          <a:bodyPr>
            <a:normAutofit lnSpcReduction="10000"/>
          </a:bodyPr>
          <a:lstStyle/>
          <a:p>
            <a:r>
              <a:rPr lang="sl-SI" dirty="0"/>
              <a:t>4.      za plačilo:</a:t>
            </a:r>
          </a:p>
          <a:p>
            <a:r>
              <a:rPr lang="sl-SI" dirty="0"/>
              <a:t>-  pogodbenih obveznosti, pri katerih je to uveljavljeno s poslovnimi običaji (npr. šolnine, naročnine, plačila dobaviteljem iz tujih držav, če v nasprotnem primeru pogodbe ni mogoče skleniti);</a:t>
            </a:r>
          </a:p>
          <a:p>
            <a:r>
              <a:rPr lang="sl-SI" dirty="0"/>
              <a:t>-  pogodbenih obveznosti za projekte medinstitucionalne pomoči tretjim državam, ki jih financira EU;</a:t>
            </a:r>
          </a:p>
          <a:p>
            <a:r>
              <a:rPr lang="sl-SI" dirty="0"/>
              <a:t>-  akontacij stroškov za službena potovanja;</a:t>
            </a:r>
          </a:p>
          <a:p>
            <a:r>
              <a:rPr lang="sl-SI" dirty="0"/>
              <a:t>-  varščine na javni dražbi;</a:t>
            </a:r>
          </a:p>
          <a:p>
            <a:r>
              <a:rPr lang="sl-SI" dirty="0"/>
              <a:t>-  predujma za kritje začetnih stroškov stečajnega postopka po 233. členu Zakona </a:t>
            </a:r>
            <a:r>
              <a:rPr lang="sl-SI" dirty="0" smtClean="0"/>
              <a:t>o finančnem </a:t>
            </a:r>
            <a:r>
              <a:rPr lang="sl-SI" dirty="0"/>
              <a:t>poslovanju, postopkih zaradi insolventnosti in prisilnem prenehanju (Uradni list RS, št. 13/14 – uradno prečiščeno besedilo);</a:t>
            </a:r>
          </a:p>
          <a:p>
            <a:r>
              <a:rPr lang="sl-SI" dirty="0"/>
              <a:t>5.      če tako določa donator.</a:t>
            </a:r>
          </a:p>
          <a:p>
            <a:endParaRPr lang="sl-SI" dirty="0"/>
          </a:p>
        </p:txBody>
      </p:sp>
    </p:spTree>
    <p:extLst>
      <p:ext uri="{BB962C8B-B14F-4D97-AF65-F5344CB8AC3E}">
        <p14:creationId xmlns:p14="http://schemas.microsoft.com/office/powerpoint/2010/main" val="39500955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EU</a:t>
            </a:r>
            <a:endParaRPr lang="sl-SI" dirty="0"/>
          </a:p>
        </p:txBody>
      </p:sp>
      <p:sp>
        <p:nvSpPr>
          <p:cNvPr id="3" name="Označba mesta vsebine 2"/>
          <p:cNvSpPr>
            <a:spLocks noGrp="1"/>
          </p:cNvSpPr>
          <p:nvPr>
            <p:ph idx="1"/>
          </p:nvPr>
        </p:nvSpPr>
        <p:spPr/>
        <p:txBody>
          <a:bodyPr/>
          <a:lstStyle/>
          <a:p>
            <a:pPr>
              <a:buFontTx/>
              <a:buChar char="-"/>
            </a:pPr>
            <a:r>
              <a:rPr lang="sl-SI" dirty="0" smtClean="0"/>
              <a:t>Potrjen  OP decembra 2014</a:t>
            </a:r>
          </a:p>
          <a:p>
            <a:pPr>
              <a:buFontTx/>
              <a:buChar char="-"/>
            </a:pPr>
            <a:r>
              <a:rPr lang="sl-SI" dirty="0" smtClean="0"/>
              <a:t>MIZŠ potrebuje cca 6 mesecev za pripravo razpisov</a:t>
            </a:r>
            <a:endParaRPr lang="sl-SI" dirty="0"/>
          </a:p>
        </p:txBody>
      </p:sp>
    </p:spTree>
    <p:extLst>
      <p:ext uri="{BB962C8B-B14F-4D97-AF65-F5344CB8AC3E}">
        <p14:creationId xmlns:p14="http://schemas.microsoft.com/office/powerpoint/2010/main" val="32911914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solidFill>
                  <a:srgbClr val="FF0000"/>
                </a:solidFill>
              </a:rPr>
              <a:t>RAZNO</a:t>
            </a:r>
            <a:endParaRPr lang="sl-SI" dirty="0">
              <a:solidFill>
                <a:srgbClr val="FF0000"/>
              </a:solidFill>
            </a:endParaRPr>
          </a:p>
        </p:txBody>
      </p:sp>
      <p:sp>
        <p:nvSpPr>
          <p:cNvPr id="3" name="Označba mesta vsebine 2"/>
          <p:cNvSpPr>
            <a:spLocks noGrp="1"/>
          </p:cNvSpPr>
          <p:nvPr>
            <p:ph idx="1"/>
          </p:nvPr>
        </p:nvSpPr>
        <p:spPr/>
        <p:txBody>
          <a:bodyPr/>
          <a:lstStyle/>
          <a:p>
            <a:pPr>
              <a:buFontTx/>
              <a:buChar char="-"/>
            </a:pPr>
            <a:r>
              <a:rPr lang="sl-SI" dirty="0" smtClean="0"/>
              <a:t>SEZNAM DARIL – prijava do 31.3.2015 za lansko leto</a:t>
            </a:r>
          </a:p>
          <a:p>
            <a:pPr>
              <a:buFontTx/>
              <a:buChar char="-"/>
            </a:pPr>
            <a:r>
              <a:rPr lang="sl-SI" dirty="0" smtClean="0"/>
              <a:t>Vabilo Ministrstva za šolstvo iz Hrvaške</a:t>
            </a:r>
          </a:p>
          <a:p>
            <a:pPr marL="0" indent="0"/>
            <a:endParaRPr lang="sl-SI" dirty="0" smtClean="0"/>
          </a:p>
          <a:p>
            <a:pPr>
              <a:buFontTx/>
              <a:buChar char="-"/>
            </a:pPr>
            <a:endParaRPr lang="sl-SI" dirty="0"/>
          </a:p>
        </p:txBody>
      </p:sp>
    </p:spTree>
    <p:extLst>
      <p:ext uri="{BB962C8B-B14F-4D97-AF65-F5344CB8AC3E}">
        <p14:creationId xmlns:p14="http://schemas.microsoft.com/office/powerpoint/2010/main" val="5966736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92104" y="404664"/>
            <a:ext cx="7520940" cy="548640"/>
          </a:xfrm>
        </p:spPr>
        <p:txBody>
          <a:bodyPr/>
          <a:lstStyle/>
          <a:p>
            <a:r>
              <a:rPr lang="sl-SI" dirty="0" smtClean="0"/>
              <a:t>prenos sredstev</a:t>
            </a:r>
            <a:r>
              <a:rPr lang="sl-SI" b="1" dirty="0"/>
              <a:t/>
            </a:r>
            <a:br>
              <a:rPr lang="sl-SI" b="1" dirty="0"/>
            </a:br>
            <a:endParaRPr lang="sl-SI" dirty="0"/>
          </a:p>
        </p:txBody>
      </p:sp>
      <p:sp>
        <p:nvSpPr>
          <p:cNvPr id="3" name="Ograda vsebine 2"/>
          <p:cNvSpPr>
            <a:spLocks noGrp="1"/>
          </p:cNvSpPr>
          <p:nvPr>
            <p:ph idx="1"/>
          </p:nvPr>
        </p:nvSpPr>
        <p:spPr/>
        <p:txBody>
          <a:bodyPr>
            <a:normAutofit/>
          </a:bodyPr>
          <a:lstStyle/>
          <a:p>
            <a:r>
              <a:rPr lang="sl-SI" dirty="0"/>
              <a:t>14. člen</a:t>
            </a:r>
          </a:p>
          <a:p>
            <a:r>
              <a:rPr lang="sl-SI" dirty="0" smtClean="0"/>
              <a:t> Neporabljena namenska sredstva iz 9. in 15. točke prvega odstavka 14. člena Zakona o izvrševanju proračunov Republike Slovenije za leti 2014 in 2015 (Uradni list RS, št. 101/13, 9/14 – ZRTVS-1A, 25/14 – ZSDH-1, 38/14 in 84/14) se v celoti prenesejo na proračunska sklada iz 5. in 6. točke 35. člena zakona.</a:t>
            </a:r>
          </a:p>
          <a:p>
            <a:r>
              <a:rPr lang="sl-SI" dirty="0" smtClean="0"/>
              <a:t>  </a:t>
            </a:r>
            <a:endParaRPr lang="sl-SI" dirty="0"/>
          </a:p>
        </p:txBody>
      </p:sp>
    </p:spTree>
    <p:extLst>
      <p:ext uri="{BB962C8B-B14F-4D97-AF65-F5344CB8AC3E}">
        <p14:creationId xmlns:p14="http://schemas.microsoft.com/office/powerpoint/2010/main" val="577540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grada vsebine 2"/>
          <p:cNvSpPr>
            <a:spLocks noGrp="1"/>
          </p:cNvSpPr>
          <p:nvPr>
            <p:ph idx="1"/>
          </p:nvPr>
        </p:nvSpPr>
        <p:spPr/>
        <p:txBody>
          <a:bodyPr>
            <a:normAutofit fontScale="85000" lnSpcReduction="10000"/>
          </a:bodyPr>
          <a:lstStyle/>
          <a:p>
            <a:pPr marL="285750" indent="-285750">
              <a:buFont typeface="Arial" panose="020B0604020202020204" pitchFamily="34" charset="0"/>
              <a:buChar char="•"/>
            </a:pPr>
            <a:r>
              <a:rPr lang="sl-SI" b="1" dirty="0"/>
              <a:t>Predhodna priprava na zajem in e-hrambo in priprava notranjih </a:t>
            </a:r>
            <a:r>
              <a:rPr lang="sl-SI" b="1" dirty="0" smtClean="0"/>
              <a:t>pravil:</a:t>
            </a:r>
            <a:endParaRPr lang="sl-SI" b="1" dirty="0"/>
          </a:p>
          <a:p>
            <a:pPr marL="285750" indent="-285750">
              <a:buFont typeface="Arial" panose="020B0604020202020204" pitchFamily="34" charset="0"/>
              <a:buChar char="•"/>
            </a:pPr>
            <a:r>
              <a:rPr lang="sl-SI" dirty="0" smtClean="0"/>
              <a:t>Osnovna </a:t>
            </a:r>
            <a:r>
              <a:rPr lang="sl-SI" dirty="0"/>
              <a:t>pomagala</a:t>
            </a:r>
          </a:p>
          <a:p>
            <a:pPr marL="285750" indent="-285750">
              <a:buFont typeface="Arial" panose="020B0604020202020204" pitchFamily="34" charset="0"/>
              <a:buChar char="•"/>
            </a:pPr>
            <a:r>
              <a:rPr lang="sl-SI" dirty="0" smtClean="0"/>
              <a:t>Pravna </a:t>
            </a:r>
            <a:r>
              <a:rPr lang="sl-SI" dirty="0"/>
              <a:t>podlaga</a:t>
            </a:r>
          </a:p>
          <a:p>
            <a:pPr marL="285750" indent="-285750">
              <a:buFont typeface="Arial" panose="020B0604020202020204" pitchFamily="34" charset="0"/>
              <a:buChar char="•"/>
            </a:pPr>
            <a:r>
              <a:rPr lang="sl-SI" dirty="0"/>
              <a:t>Vrste notranjih pravil</a:t>
            </a:r>
          </a:p>
          <a:p>
            <a:pPr marL="285750" indent="-285750">
              <a:buFont typeface="Arial" panose="020B0604020202020204" pitchFamily="34" charset="0"/>
              <a:buChar char="•"/>
            </a:pPr>
            <a:r>
              <a:rPr lang="sl-SI" dirty="0" smtClean="0"/>
              <a:t>Oblikovanje </a:t>
            </a:r>
            <a:r>
              <a:rPr lang="sl-SI" dirty="0"/>
              <a:t>notranjih pravil</a:t>
            </a:r>
          </a:p>
          <a:p>
            <a:pPr marL="285750" indent="-285750">
              <a:buFont typeface="Arial" panose="020B0604020202020204" pitchFamily="34" charset="0"/>
              <a:buChar char="•"/>
            </a:pPr>
            <a:r>
              <a:rPr lang="sl-SI" dirty="0"/>
              <a:t>Vsebina notranjih </a:t>
            </a:r>
            <a:r>
              <a:rPr lang="sl-SI" dirty="0" smtClean="0"/>
              <a:t>pravil</a:t>
            </a:r>
          </a:p>
          <a:p>
            <a:pPr marL="285750" indent="-285750">
              <a:buFont typeface="Arial" panose="020B0604020202020204" pitchFamily="34" charset="0"/>
              <a:buChar char="•"/>
            </a:pPr>
            <a:r>
              <a:rPr lang="sl-SI" dirty="0" smtClean="0"/>
              <a:t>opis </a:t>
            </a:r>
            <a:r>
              <a:rPr lang="sl-SI" dirty="0"/>
              <a:t>delovnih postopkov</a:t>
            </a:r>
          </a:p>
          <a:p>
            <a:pPr>
              <a:buFont typeface="Arial" panose="020B0604020202020204" pitchFamily="34" charset="0"/>
              <a:buChar char="•"/>
            </a:pPr>
            <a:r>
              <a:rPr lang="sl-SI" dirty="0" smtClean="0"/>
              <a:t>način zajem</a:t>
            </a:r>
            <a:endParaRPr lang="sl-SI" dirty="0"/>
          </a:p>
          <a:p>
            <a:pPr>
              <a:buFont typeface="Arial" panose="020B0604020202020204" pitchFamily="34" charset="0"/>
              <a:buChar char="•"/>
            </a:pPr>
            <a:r>
              <a:rPr lang="sl-SI" dirty="0" smtClean="0"/>
              <a:t>pretvorba</a:t>
            </a:r>
            <a:endParaRPr lang="sl-SI" dirty="0"/>
          </a:p>
          <a:p>
            <a:pPr>
              <a:buFont typeface="Arial" panose="020B0604020202020204" pitchFamily="34" charset="0"/>
              <a:buChar char="•"/>
            </a:pPr>
            <a:r>
              <a:rPr lang="sl-SI" dirty="0" smtClean="0"/>
              <a:t>digitalizacija </a:t>
            </a:r>
            <a:r>
              <a:rPr lang="sl-SI" dirty="0"/>
              <a:t>dokumentov</a:t>
            </a:r>
          </a:p>
          <a:p>
            <a:pPr>
              <a:buFont typeface="Arial" panose="020B0604020202020204" pitchFamily="34" charset="0"/>
              <a:buChar char="•"/>
            </a:pPr>
            <a:r>
              <a:rPr lang="sl-SI" dirty="0" smtClean="0"/>
              <a:t>izločanje </a:t>
            </a:r>
            <a:r>
              <a:rPr lang="sl-SI" dirty="0"/>
              <a:t>in uničevanje dokumentarnega gradiva</a:t>
            </a:r>
          </a:p>
          <a:p>
            <a:pPr>
              <a:buFont typeface="Arial" panose="020B0604020202020204" pitchFamily="34" charset="0"/>
              <a:buChar char="•"/>
            </a:pPr>
            <a:r>
              <a:rPr lang="sl-SI" dirty="0" smtClean="0"/>
              <a:t>zavarovanje  </a:t>
            </a:r>
            <a:r>
              <a:rPr lang="sl-SI" dirty="0"/>
              <a:t>e- gradiva pred izgubo </a:t>
            </a:r>
            <a:r>
              <a:rPr lang="sl-SI" dirty="0" smtClean="0"/>
              <a:t>in zagotavljanje </a:t>
            </a:r>
            <a:r>
              <a:rPr lang="sl-SI" dirty="0"/>
              <a:t>njegove avtentičnosti v času </a:t>
            </a:r>
            <a:r>
              <a:rPr lang="sl-SI" dirty="0" smtClean="0"/>
              <a:t>hrambe.</a:t>
            </a:r>
            <a:endParaRPr lang="sl-SI" dirty="0"/>
          </a:p>
          <a:p>
            <a:pPr>
              <a:buFont typeface="Arial" panose="020B0604020202020204" pitchFamily="34" charset="0"/>
              <a:buChar char="•"/>
            </a:pPr>
            <a:endParaRPr lang="sl-SI" dirty="0"/>
          </a:p>
        </p:txBody>
      </p:sp>
    </p:spTree>
    <p:extLst>
      <p:ext uri="{BB962C8B-B14F-4D97-AF65-F5344CB8AC3E}">
        <p14:creationId xmlns:p14="http://schemas.microsoft.com/office/powerpoint/2010/main" val="3998992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solidFill>
                  <a:srgbClr val="FF6600"/>
                </a:solidFill>
              </a:rPr>
              <a:t>Kaj delamo ?</a:t>
            </a:r>
            <a:endParaRPr lang="sl-SI" dirty="0">
              <a:solidFill>
                <a:srgbClr val="FF6600"/>
              </a:solidFill>
            </a:endParaRPr>
          </a:p>
        </p:txBody>
      </p:sp>
      <p:graphicFrame>
        <p:nvGraphicFramePr>
          <p:cNvPr id="7" name="Označba mesta vsebine 6"/>
          <p:cNvGraphicFramePr>
            <a:graphicFrameLocks noGrp="1"/>
          </p:cNvGraphicFramePr>
          <p:nvPr>
            <p:ph idx="1"/>
          </p:nvPr>
        </p:nvGraphicFramePr>
        <p:xfrm>
          <a:off x="2180925" y="1100139"/>
          <a:ext cx="4804374" cy="3716445"/>
        </p:xfrm>
        <a:graphic>
          <a:graphicData uri="http://schemas.openxmlformats.org/drawingml/2006/table">
            <a:tbl>
              <a:tblPr firstRow="1" firstCol="1" bandRow="1">
                <a:tableStyleId>{5C22544A-7EE6-4342-B048-85BDC9FD1C3A}</a:tableStyleId>
              </a:tblPr>
              <a:tblGrid>
                <a:gridCol w="1839973"/>
                <a:gridCol w="2964401"/>
              </a:tblGrid>
              <a:tr h="137685">
                <a:tc gridSpan="2">
                  <a:txBody>
                    <a:bodyPr/>
                    <a:lstStyle/>
                    <a:p>
                      <a:pPr>
                        <a:spcAft>
                          <a:spcPts val="0"/>
                        </a:spcAft>
                      </a:pPr>
                      <a:r>
                        <a:rPr lang="sl-SI" sz="900">
                          <a:effectLst/>
                        </a:rPr>
                        <a:t>Opis delovnega postopka </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c hMerge="1">
                  <a:txBody>
                    <a:bodyPr/>
                    <a:lstStyle/>
                    <a:p>
                      <a:endParaRPr lang="sl-SI"/>
                    </a:p>
                  </a:txBody>
                  <a:tcPr/>
                </a:tc>
              </a:tr>
              <a:tr h="137685">
                <a:tc>
                  <a:txBody>
                    <a:bodyPr/>
                    <a:lstStyle/>
                    <a:p>
                      <a:pPr>
                        <a:spcAft>
                          <a:spcPts val="0"/>
                        </a:spcAft>
                      </a:pPr>
                      <a:r>
                        <a:rPr lang="sl-SI" sz="900">
                          <a:effectLst/>
                        </a:rPr>
                        <a:t>ime postopka</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c>
                  <a:txBody>
                    <a:bodyPr/>
                    <a:lstStyle/>
                    <a:p>
                      <a:pPr>
                        <a:spcAft>
                          <a:spcPts val="0"/>
                        </a:spcAft>
                      </a:pPr>
                      <a:r>
                        <a:rPr lang="sl-SI" sz="900">
                          <a:effectLst/>
                        </a:rPr>
                        <a:t>Osebni list</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r>
              <a:tr h="275370">
                <a:tc>
                  <a:txBody>
                    <a:bodyPr/>
                    <a:lstStyle/>
                    <a:p>
                      <a:pPr>
                        <a:spcAft>
                          <a:spcPts val="0"/>
                        </a:spcAft>
                      </a:pPr>
                      <a:r>
                        <a:rPr lang="sl-SI" sz="900">
                          <a:effectLst/>
                        </a:rPr>
                        <a:t>namen</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c>
                  <a:txBody>
                    <a:bodyPr/>
                    <a:lstStyle/>
                    <a:p>
                      <a:pPr>
                        <a:spcAft>
                          <a:spcPts val="0"/>
                        </a:spcAft>
                      </a:pPr>
                      <a:r>
                        <a:rPr lang="sl-SI" sz="900">
                          <a:effectLst/>
                        </a:rPr>
                        <a:t>Evidentiranje vzgojno izobraževanih dosežkov v času izobraževanja</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r>
              <a:tr h="275370">
                <a:tc>
                  <a:txBody>
                    <a:bodyPr/>
                    <a:lstStyle/>
                    <a:p>
                      <a:pPr>
                        <a:spcAft>
                          <a:spcPts val="0"/>
                        </a:spcAft>
                      </a:pPr>
                      <a:r>
                        <a:rPr lang="sl-SI" sz="900">
                          <a:effectLst/>
                        </a:rPr>
                        <a:t>vhodi </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c>
                  <a:txBody>
                    <a:bodyPr/>
                    <a:lstStyle/>
                    <a:p>
                      <a:pPr>
                        <a:spcAft>
                          <a:spcPts val="0"/>
                        </a:spcAft>
                      </a:pPr>
                      <a:r>
                        <a:rPr lang="sl-SI" sz="900">
                          <a:effectLst/>
                        </a:rPr>
                        <a:t>Vpisnica/prijavnica, centralne evidence, evidence ocen, zapisniki izpitov</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r>
              <a:tr h="550740">
                <a:tc>
                  <a:txBody>
                    <a:bodyPr/>
                    <a:lstStyle/>
                    <a:p>
                      <a:pPr>
                        <a:spcAft>
                          <a:spcPts val="0"/>
                        </a:spcAft>
                      </a:pPr>
                      <a:r>
                        <a:rPr lang="sl-SI" sz="900">
                          <a:effectLst/>
                        </a:rPr>
                        <a:t>izhodi </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c>
                  <a:txBody>
                    <a:bodyPr/>
                    <a:lstStyle/>
                    <a:p>
                      <a:pPr>
                        <a:spcAft>
                          <a:spcPts val="0"/>
                        </a:spcAft>
                      </a:pPr>
                      <a:r>
                        <a:rPr lang="sl-SI" sz="900">
                          <a:effectLst/>
                        </a:rPr>
                        <a:t>Podatki o doseženih učnih izhodih ( doseženi uspehi po predmetih/modulih, dokončani razredi/letniki, dokončana šola, pridobljena izobrazba, usposabljanje pri delodajalcih, dosežen uspeh na izpitih)  </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r>
              <a:tr h="137685">
                <a:tc>
                  <a:txBody>
                    <a:bodyPr/>
                    <a:lstStyle/>
                    <a:p>
                      <a:pPr>
                        <a:spcAft>
                          <a:spcPts val="0"/>
                        </a:spcAft>
                      </a:pPr>
                      <a:r>
                        <a:rPr lang="sl-SI" sz="900">
                          <a:effectLst/>
                        </a:rPr>
                        <a:t>odgovorna oseba </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c>
                  <a:txBody>
                    <a:bodyPr/>
                    <a:lstStyle/>
                    <a:p>
                      <a:pPr>
                        <a:spcAft>
                          <a:spcPts val="0"/>
                        </a:spcAft>
                      </a:pPr>
                      <a:r>
                        <a:rPr lang="sl-SI" sz="900">
                          <a:effectLst/>
                        </a:rPr>
                        <a:t>Ravnatelj</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r>
              <a:tr h="137685">
                <a:tc>
                  <a:txBody>
                    <a:bodyPr/>
                    <a:lstStyle/>
                    <a:p>
                      <a:pPr>
                        <a:spcAft>
                          <a:spcPts val="0"/>
                        </a:spcAft>
                      </a:pPr>
                      <a:r>
                        <a:rPr lang="sl-SI" sz="900">
                          <a:effectLst/>
                        </a:rPr>
                        <a:t>izvajalec </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c>
                  <a:txBody>
                    <a:bodyPr/>
                    <a:lstStyle/>
                    <a:p>
                      <a:pPr>
                        <a:spcAft>
                          <a:spcPts val="0"/>
                        </a:spcAft>
                      </a:pPr>
                      <a:r>
                        <a:rPr lang="sl-SI" sz="900">
                          <a:effectLst/>
                        </a:rPr>
                        <a:t>Razrednik / Poslovni sekretar šole / Tajnik ZI, PM, SM</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r>
              <a:tr h="137685">
                <a:tc>
                  <a:txBody>
                    <a:bodyPr/>
                    <a:lstStyle/>
                    <a:p>
                      <a:pPr>
                        <a:spcAft>
                          <a:spcPts val="0"/>
                        </a:spcAft>
                      </a:pPr>
                      <a:r>
                        <a:rPr lang="sl-SI" sz="900">
                          <a:effectLst/>
                        </a:rPr>
                        <a:t>naročnik </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c>
                  <a:txBody>
                    <a:bodyPr/>
                    <a:lstStyle/>
                    <a:p>
                      <a:pPr>
                        <a:spcAft>
                          <a:spcPts val="0"/>
                        </a:spcAft>
                      </a:pPr>
                      <a:r>
                        <a:rPr lang="sl-SI" sz="900">
                          <a:effectLst/>
                        </a:rPr>
                        <a:t>Starši/dijak/ministrstvo</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r>
              <a:tr h="137685">
                <a:tc>
                  <a:txBody>
                    <a:bodyPr/>
                    <a:lstStyle/>
                    <a:p>
                      <a:pPr>
                        <a:spcAft>
                          <a:spcPts val="0"/>
                        </a:spcAft>
                      </a:pPr>
                      <a:r>
                        <a:rPr lang="sl-SI" sz="900">
                          <a:effectLst/>
                        </a:rPr>
                        <a:t>preverjanja uspešnosti </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c>
                  <a:txBody>
                    <a:bodyPr/>
                    <a:lstStyle/>
                    <a:p>
                      <a:pPr>
                        <a:spcAft>
                          <a:spcPts val="0"/>
                        </a:spcAft>
                      </a:pPr>
                      <a:r>
                        <a:rPr lang="sl-SI" sz="900">
                          <a:effectLst/>
                        </a:rPr>
                        <a:t>Vsaj 1 krat letno</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r>
              <a:tr h="137685">
                <a:tc>
                  <a:txBody>
                    <a:bodyPr/>
                    <a:lstStyle/>
                    <a:p>
                      <a:pPr>
                        <a:spcAft>
                          <a:spcPts val="0"/>
                        </a:spcAft>
                      </a:pPr>
                      <a:r>
                        <a:rPr lang="sl-SI" sz="900">
                          <a:effectLst/>
                        </a:rPr>
                        <a:t>ukrepi za odpravo morebitnih napak</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c>
                  <a:txBody>
                    <a:bodyPr/>
                    <a:lstStyle/>
                    <a:p>
                      <a:pPr>
                        <a:spcAft>
                          <a:spcPts val="0"/>
                        </a:spcAft>
                      </a:pPr>
                      <a:r>
                        <a:rPr lang="sl-SI" sz="900">
                          <a:effectLst/>
                        </a:rPr>
                        <a:t>Uradni zaznamek, </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r>
              <a:tr h="137685">
                <a:tc gridSpan="2">
                  <a:txBody>
                    <a:bodyPr/>
                    <a:lstStyle/>
                    <a:p>
                      <a:pPr>
                        <a:spcAft>
                          <a:spcPts val="0"/>
                        </a:spcAft>
                      </a:pPr>
                      <a:r>
                        <a:rPr lang="sl-SI" sz="900">
                          <a:effectLst/>
                        </a:rPr>
                        <a:t>Obstoječi predpisi in dobra praksa</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c hMerge="1">
                  <a:txBody>
                    <a:bodyPr/>
                    <a:lstStyle/>
                    <a:p>
                      <a:endParaRPr lang="sl-SI"/>
                    </a:p>
                  </a:txBody>
                  <a:tcPr/>
                </a:tc>
              </a:tr>
              <a:tr h="275370">
                <a:tc>
                  <a:txBody>
                    <a:bodyPr/>
                    <a:lstStyle/>
                    <a:p>
                      <a:pPr>
                        <a:spcAft>
                          <a:spcPts val="0"/>
                        </a:spcAft>
                      </a:pPr>
                      <a:r>
                        <a:rPr lang="sl-SI" sz="900">
                          <a:effectLst/>
                        </a:rPr>
                        <a:t>določbe predpisov, na katere se je mogoče sklicevati</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c>
                  <a:txBody>
                    <a:bodyPr/>
                    <a:lstStyle/>
                    <a:p>
                      <a:pPr>
                        <a:spcAft>
                          <a:spcPts val="0"/>
                        </a:spcAft>
                      </a:pPr>
                      <a:r>
                        <a:rPr lang="sl-SI" sz="900">
                          <a:effectLst/>
                        </a:rPr>
                        <a:t>Zakoni (ZOsn, ZPSI, ZVSI), Pravilnik o …</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r>
              <a:tr h="275370">
                <a:tc>
                  <a:txBody>
                    <a:bodyPr/>
                    <a:lstStyle/>
                    <a:p>
                      <a:pPr>
                        <a:spcAft>
                          <a:spcPts val="0"/>
                        </a:spcAft>
                      </a:pPr>
                      <a:r>
                        <a:rPr lang="sl-SI" sz="900">
                          <a:effectLst/>
                        </a:rPr>
                        <a:t>obstoječa navodila, pripomočki, opisi procesa</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c>
                  <a:txBody>
                    <a:bodyPr/>
                    <a:lstStyle/>
                    <a:p>
                      <a:pPr>
                        <a:spcAft>
                          <a:spcPts val="0"/>
                        </a:spcAft>
                      </a:pPr>
                      <a:r>
                        <a:rPr lang="sl-SI" sz="900">
                          <a:effectLst/>
                        </a:rPr>
                        <a:t>/ (če imamo, potem zapišemo)</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r>
              <a:tr h="137685">
                <a:tc gridSpan="2">
                  <a:txBody>
                    <a:bodyPr/>
                    <a:lstStyle/>
                    <a:p>
                      <a:pPr>
                        <a:spcAft>
                          <a:spcPts val="0"/>
                        </a:spcAft>
                      </a:pPr>
                      <a:r>
                        <a:rPr lang="sl-SI" sz="900">
                          <a:effectLst/>
                        </a:rPr>
                        <a:t>Shema postopka</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c hMerge="1">
                  <a:txBody>
                    <a:bodyPr/>
                    <a:lstStyle/>
                    <a:p>
                      <a:endParaRPr lang="sl-SI"/>
                    </a:p>
                  </a:txBody>
                  <a:tcPr/>
                </a:tc>
              </a:tr>
              <a:tr h="137685">
                <a:tc>
                  <a:txBody>
                    <a:bodyPr/>
                    <a:lstStyle/>
                    <a:p>
                      <a:pPr>
                        <a:spcAft>
                          <a:spcPts val="0"/>
                        </a:spcAft>
                      </a:pPr>
                      <a:r>
                        <a:rPr lang="sl-SI" sz="900">
                          <a:effectLst/>
                        </a:rPr>
                        <a:t>ime datoteke in povezava nanjo </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c>
                  <a:txBody>
                    <a:bodyPr/>
                    <a:lstStyle/>
                    <a:p>
                      <a:pPr>
                        <a:spcAft>
                          <a:spcPts val="0"/>
                        </a:spcAft>
                      </a:pPr>
                      <a:r>
                        <a:rPr lang="sl-SI" sz="900">
                          <a:effectLst/>
                        </a:rPr>
                        <a:t>priloga</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r>
              <a:tr h="137685">
                <a:tc gridSpan="2">
                  <a:txBody>
                    <a:bodyPr/>
                    <a:lstStyle/>
                    <a:p>
                      <a:pPr>
                        <a:spcAft>
                          <a:spcPts val="0"/>
                        </a:spcAft>
                      </a:pPr>
                      <a:r>
                        <a:rPr lang="sl-SI" sz="900">
                          <a:effectLst/>
                        </a:rPr>
                        <a:t>Povezana orodja</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c hMerge="1">
                  <a:txBody>
                    <a:bodyPr/>
                    <a:lstStyle/>
                    <a:p>
                      <a:endParaRPr lang="sl-SI"/>
                    </a:p>
                  </a:txBody>
                  <a:tcPr/>
                </a:tc>
              </a:tr>
              <a:tr h="137685">
                <a:tc>
                  <a:txBody>
                    <a:bodyPr/>
                    <a:lstStyle/>
                    <a:p>
                      <a:pPr>
                        <a:spcAft>
                          <a:spcPts val="0"/>
                        </a:spcAft>
                      </a:pPr>
                      <a:r>
                        <a:rPr lang="sl-SI" sz="900">
                          <a:effectLst/>
                        </a:rPr>
                        <a:t>programska oprema </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c>
                  <a:txBody>
                    <a:bodyPr/>
                    <a:lstStyle/>
                    <a:p>
                      <a:pPr>
                        <a:spcAft>
                          <a:spcPts val="0"/>
                        </a:spcAft>
                      </a:pPr>
                      <a:r>
                        <a:rPr lang="sl-SI" sz="900">
                          <a:effectLst/>
                        </a:rPr>
                        <a:t>Spletna aplikacija (eAsistent, Lopolis)</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r>
              <a:tr h="275370">
                <a:tc>
                  <a:txBody>
                    <a:bodyPr/>
                    <a:lstStyle/>
                    <a:p>
                      <a:pPr>
                        <a:spcAft>
                          <a:spcPts val="0"/>
                        </a:spcAft>
                      </a:pPr>
                      <a:r>
                        <a:rPr lang="sl-SI" sz="900">
                          <a:effectLst/>
                        </a:rPr>
                        <a:t>druga orodja</a:t>
                      </a:r>
                      <a:endParaRPr lang="sl-SI"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c>
                  <a:txBody>
                    <a:bodyPr/>
                    <a:lstStyle/>
                    <a:p>
                      <a:pPr>
                        <a:spcAft>
                          <a:spcPts val="0"/>
                        </a:spcAft>
                      </a:pPr>
                      <a:r>
                        <a:rPr lang="sl-SI" sz="900" dirty="0">
                          <a:effectLst/>
                        </a:rPr>
                        <a:t>CEUVI - centralna evidenca udeležencev izobraževanja</a:t>
                      </a:r>
                    </a:p>
                    <a:p>
                      <a:pPr>
                        <a:spcAft>
                          <a:spcPts val="0"/>
                        </a:spcAft>
                      </a:pPr>
                      <a:r>
                        <a:rPr lang="sl-SI" sz="900" dirty="0">
                          <a:effectLst/>
                        </a:rPr>
                        <a:t>VPIS - vpisana aplikacija pristojnega ministrstva</a:t>
                      </a:r>
                      <a:endParaRPr lang="sl-SI"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326" marR="56326" marT="0" marB="0"/>
                </a:tc>
              </a:tr>
            </a:tbl>
          </a:graphicData>
        </a:graphic>
      </p:graphicFrame>
    </p:spTree>
    <p:extLst>
      <p:ext uri="{BB962C8B-B14F-4D97-AF65-F5344CB8AC3E}">
        <p14:creationId xmlns:p14="http://schemas.microsoft.com/office/powerpoint/2010/main" val="12649497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p:cNvPicPr/>
          <p:nvPr/>
        </p:nvPicPr>
        <p:blipFill>
          <a:blip r:embed="rId2">
            <a:extLst>
              <a:ext uri="{28A0092B-C50C-407E-A947-70E740481C1C}">
                <a14:useLocalDpi xmlns:a14="http://schemas.microsoft.com/office/drawing/2010/main" val="0"/>
              </a:ext>
            </a:extLst>
          </a:blip>
          <a:srcRect/>
          <a:stretch>
            <a:fillRect/>
          </a:stretch>
        </p:blipFill>
        <p:spPr bwMode="auto">
          <a:xfrm>
            <a:off x="1849437" y="-382270"/>
            <a:ext cx="5445125" cy="7622540"/>
          </a:xfrm>
          <a:prstGeom prst="rect">
            <a:avLst/>
          </a:prstGeom>
          <a:noFill/>
          <a:ln>
            <a:noFill/>
          </a:ln>
        </p:spPr>
      </p:pic>
    </p:spTree>
    <p:extLst>
      <p:ext uri="{BB962C8B-B14F-4D97-AF65-F5344CB8AC3E}">
        <p14:creationId xmlns:p14="http://schemas.microsoft.com/office/powerpoint/2010/main" val="2327848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22960" y="365760"/>
            <a:ext cx="7520940" cy="1335048"/>
          </a:xfrm>
        </p:spPr>
        <p:txBody>
          <a:bodyPr/>
          <a:lstStyle/>
          <a:p>
            <a:r>
              <a:rPr lang="sl-SI" dirty="0" smtClean="0">
                <a:solidFill>
                  <a:srgbClr val="FF6600"/>
                </a:solidFill>
              </a:rPr>
              <a:t/>
            </a:r>
            <a:br>
              <a:rPr lang="sl-SI" dirty="0" smtClean="0">
                <a:solidFill>
                  <a:srgbClr val="FF6600"/>
                </a:solidFill>
              </a:rPr>
            </a:br>
            <a:r>
              <a:rPr lang="sl-SI" dirty="0" smtClean="0">
                <a:solidFill>
                  <a:srgbClr val="FF6600"/>
                </a:solidFill>
              </a:rPr>
              <a:t>2.Zakon </a:t>
            </a:r>
            <a:r>
              <a:rPr lang="sl-SI" dirty="0">
                <a:solidFill>
                  <a:srgbClr val="FF6600"/>
                </a:solidFill>
              </a:rPr>
              <a:t>o spremembah in dopolnitvah Zakona o opravljanju plačilnih storitev za proračunske uporabnike - ZOPSPU-A. </a:t>
            </a:r>
            <a:r>
              <a:rPr lang="sl-SI" dirty="0"/>
              <a:t/>
            </a:r>
            <a:br>
              <a:rPr lang="sl-SI" dirty="0"/>
            </a:br>
            <a:endParaRPr lang="sl-SI" dirty="0"/>
          </a:p>
        </p:txBody>
      </p:sp>
      <p:sp>
        <p:nvSpPr>
          <p:cNvPr id="6" name="Ograda vsebine 5"/>
          <p:cNvSpPr>
            <a:spLocks noGrp="1"/>
          </p:cNvSpPr>
          <p:nvPr>
            <p:ph idx="1"/>
          </p:nvPr>
        </p:nvSpPr>
        <p:spPr>
          <a:xfrm>
            <a:off x="822960" y="2060848"/>
            <a:ext cx="7520940" cy="2619629"/>
          </a:xfrm>
        </p:spPr>
        <p:txBody>
          <a:bodyPr>
            <a:normAutofit lnSpcReduction="10000"/>
          </a:bodyPr>
          <a:lstStyle/>
          <a:p>
            <a:pPr lvl="0">
              <a:buSzPts val="1000"/>
              <a:buFont typeface="Symbol"/>
              <a:buChar char=""/>
              <a:tabLst>
                <a:tab pos="457200" algn="l"/>
              </a:tabLst>
            </a:pPr>
            <a:r>
              <a:rPr lang="sl-SI" sz="2000" dirty="0" smtClean="0"/>
              <a:t>Bistvena  novost je, da bomo </a:t>
            </a:r>
            <a:r>
              <a:rPr lang="sl-SI" sz="2000" dirty="0"/>
              <a:t>proračunski uporabniki morali prejemati račune in spremljajoče dokumente izključno v elektronski obliki (e-računi),</a:t>
            </a:r>
            <a:endParaRPr lang="sl-SI" sz="3200" dirty="0"/>
          </a:p>
          <a:p>
            <a:pPr lvl="0">
              <a:buSzPts val="1000"/>
              <a:buFont typeface="Symbol"/>
              <a:buChar char=""/>
              <a:tabLst>
                <a:tab pos="457200" algn="l"/>
              </a:tabLst>
            </a:pPr>
            <a:r>
              <a:rPr lang="sl-SI" sz="2000" dirty="0"/>
              <a:t>posredni proračunski uporabniki, ki </a:t>
            </a:r>
            <a:r>
              <a:rPr lang="sl-SI" sz="2000" dirty="0" smtClean="0"/>
              <a:t>poslujemo z </a:t>
            </a:r>
            <a:r>
              <a:rPr lang="sl-SI" sz="2000" dirty="0"/>
              <a:t>javnim sektorjem, pa </a:t>
            </a:r>
            <a:r>
              <a:rPr lang="sl-SI" sz="2000" dirty="0" smtClean="0"/>
              <a:t>bomo </a:t>
            </a:r>
            <a:r>
              <a:rPr lang="sl-SI" sz="2000" dirty="0"/>
              <a:t>s proračunskimi uporabniki poslovali le še z e-računi.</a:t>
            </a:r>
            <a:endParaRPr lang="sl-SI" sz="3200" dirty="0"/>
          </a:p>
          <a:p>
            <a:r>
              <a:rPr lang="sl-SI" sz="2000" dirty="0" smtClean="0"/>
              <a:t>      Razpis UJP-a za hranjenje - </a:t>
            </a:r>
            <a:r>
              <a:rPr lang="sl-SI" sz="2000" dirty="0"/>
              <a:t>P</a:t>
            </a:r>
            <a:r>
              <a:rPr lang="sl-SI" sz="2000" dirty="0" smtClean="0"/>
              <a:t>ošta Slovenije,  SAOP, WASCO –podpora. </a:t>
            </a:r>
            <a:endParaRPr lang="sl-SI" sz="2000" dirty="0"/>
          </a:p>
        </p:txBody>
      </p:sp>
    </p:spTree>
    <p:extLst>
      <p:ext uri="{BB962C8B-B14F-4D97-AF65-F5344CB8AC3E}">
        <p14:creationId xmlns:p14="http://schemas.microsoft.com/office/powerpoint/2010/main" val="24311700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39552" y="188640"/>
            <a:ext cx="7520940" cy="1728192"/>
          </a:xfrm>
        </p:spPr>
        <p:txBody>
          <a:bodyPr/>
          <a:lstStyle/>
          <a:p>
            <a:r>
              <a:rPr lang="sl-SI" dirty="0" smtClean="0">
                <a:solidFill>
                  <a:srgbClr val="FF6600"/>
                </a:solidFill>
              </a:rPr>
              <a:t>3.KLASIFIKACIJSKI NAČRT – ODREDBA O ENOTNEM KLASIFIKACIJSKEM NAČRTU z roki hrambe za viz ,UL.št.66/2014 z dne 12.9.2014.</a:t>
            </a:r>
            <a:endParaRPr lang="sl-SI" dirty="0">
              <a:solidFill>
                <a:srgbClr val="FF6600"/>
              </a:solidFill>
            </a:endParaRPr>
          </a:p>
        </p:txBody>
      </p:sp>
      <p:sp>
        <p:nvSpPr>
          <p:cNvPr id="3" name="Ograda vsebine 2"/>
          <p:cNvSpPr>
            <a:spLocks noGrp="1"/>
          </p:cNvSpPr>
          <p:nvPr>
            <p:ph idx="1"/>
          </p:nvPr>
        </p:nvSpPr>
        <p:spPr>
          <a:xfrm>
            <a:off x="822960" y="2060848"/>
            <a:ext cx="7520940" cy="2619629"/>
          </a:xfrm>
        </p:spPr>
        <p:txBody>
          <a:bodyPr>
            <a:normAutofit lnSpcReduction="10000"/>
          </a:bodyPr>
          <a:lstStyle/>
          <a:p>
            <a:r>
              <a:rPr lang="sl-SI" b="0" dirty="0" smtClean="0">
                <a:latin typeface="Arial Narrow" panose="020B0606020202030204" pitchFamily="34" charset="0"/>
              </a:rPr>
              <a:t>       </a:t>
            </a:r>
          </a:p>
          <a:p>
            <a:r>
              <a:rPr lang="sl-SI" b="0" dirty="0" smtClean="0">
                <a:latin typeface="Arial Narrow" panose="020B0606020202030204" pitchFamily="34" charset="0"/>
              </a:rPr>
              <a:t>        Z </a:t>
            </a:r>
            <a:r>
              <a:rPr lang="sl-SI" b="0" dirty="0">
                <a:latin typeface="Arial Narrow" panose="020B0606020202030204" pitchFamily="34" charset="0"/>
              </a:rPr>
              <a:t>objavo Enotnega klasifikacijskega načrta za VIZ bo potrebno prejeto in izdano dokumentacijo evidentirati s klasifikacijskimi znaki. Klasificiranje bo nadomestilo zaporedne številke delovodnika.</a:t>
            </a:r>
          </a:p>
          <a:p>
            <a:r>
              <a:rPr lang="sl-SI" b="0" dirty="0">
                <a:latin typeface="Arial Narrow" panose="020B0606020202030204" pitchFamily="34" charset="0"/>
              </a:rPr>
              <a:t> </a:t>
            </a:r>
            <a:r>
              <a:rPr lang="sl-SI" b="0" dirty="0" smtClean="0">
                <a:latin typeface="Arial Narrow" panose="020B0606020202030204" pitchFamily="34" charset="0"/>
              </a:rPr>
              <a:t>       Sistem </a:t>
            </a:r>
            <a:r>
              <a:rPr lang="sl-SI" b="0" dirty="0">
                <a:latin typeface="Arial Narrow" panose="020B0606020202030204" pitchFamily="34" charset="0"/>
              </a:rPr>
              <a:t>klasificiranja dokumentov po klasifikacijskih znakih spremeni logiko številčenja prejetih in izdanih dokumentov. Ti se ne vpisujejo več v delovodnik po datumskem vrstnem redu, ampak se združujejo v vsebinske »zadeve«, ki jim je potrebno določiti klasifikacijski znak z rokom hrambe, znotraj zadeve pa si dokumenti sledijo po vrstnem redu nastanka. Vsak dokument ima klasifikacijsko številko in dodatno svojo zaporedno številko</a:t>
            </a:r>
            <a:r>
              <a:rPr lang="sl-SI" dirty="0"/>
              <a:t>.</a:t>
            </a:r>
          </a:p>
          <a:p>
            <a:r>
              <a:rPr lang="sl-SI" dirty="0" smtClean="0"/>
              <a:t>       Za VIZ št.6, 60, 600, 6000- časovna razporeditev dela</a:t>
            </a:r>
            <a:endParaRPr lang="sl-SI" dirty="0"/>
          </a:p>
        </p:txBody>
      </p:sp>
    </p:spTree>
    <p:extLst>
      <p:ext uri="{BB962C8B-B14F-4D97-AF65-F5344CB8AC3E}">
        <p14:creationId xmlns:p14="http://schemas.microsoft.com/office/powerpoint/2010/main" val="3466322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normAutofit fontScale="90000"/>
          </a:bodyPr>
          <a:lstStyle/>
          <a:p>
            <a:r>
              <a:rPr lang="sl-SI" dirty="0" smtClean="0"/>
              <a:t/>
            </a:r>
            <a:br>
              <a:rPr lang="sl-SI" dirty="0" smtClean="0"/>
            </a:br>
            <a:r>
              <a:rPr lang="sl-SI" b="1" dirty="0" smtClean="0"/>
              <a:t> </a:t>
            </a:r>
            <a:r>
              <a:rPr lang="sl-SI" b="1" dirty="0"/>
              <a:t>Zakona o ukrepih na področju plač in drugih stroškov dela v javnem sektorju za leto 2015 (ZUPPJS15)</a:t>
            </a:r>
            <a:endParaRPr lang="sl-SI" dirty="0"/>
          </a:p>
        </p:txBody>
      </p:sp>
      <p:sp>
        <p:nvSpPr>
          <p:cNvPr id="3" name="Podnaslov 2"/>
          <p:cNvSpPr>
            <a:spLocks noGrp="1"/>
          </p:cNvSpPr>
          <p:nvPr>
            <p:ph type="subTitle" idx="1"/>
          </p:nvPr>
        </p:nvSpPr>
        <p:spPr/>
        <p:txBody>
          <a:bodyPr>
            <a:normAutofit fontScale="77500" lnSpcReduction="20000"/>
          </a:bodyPr>
          <a:lstStyle/>
          <a:p>
            <a:r>
              <a:rPr lang="sl-SI" dirty="0" smtClean="0"/>
              <a:t>Dogovor o ukrepih za zmanjšanje obsega za plače in druge stroške dela v javnem sektorju za leto 2015</a:t>
            </a:r>
            <a:endParaRPr lang="sl-SI" dirty="0"/>
          </a:p>
        </p:txBody>
      </p:sp>
    </p:spTree>
    <p:extLst>
      <p:ext uri="{BB962C8B-B14F-4D97-AF65-F5344CB8AC3E}">
        <p14:creationId xmlns:p14="http://schemas.microsoft.com/office/powerpoint/2010/main" val="35808767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22960" y="188640"/>
            <a:ext cx="7520940" cy="432048"/>
          </a:xfrm>
        </p:spPr>
        <p:txBody>
          <a:bodyPr/>
          <a:lstStyle/>
          <a:p>
            <a:r>
              <a:rPr lang="sl-SI" dirty="0" smtClean="0"/>
              <a:t>ZUPPJS15</a:t>
            </a:r>
            <a:endParaRPr lang="sl-SI" dirty="0"/>
          </a:p>
        </p:txBody>
      </p:sp>
      <p:sp>
        <p:nvSpPr>
          <p:cNvPr id="3" name="Ograda vsebine 2"/>
          <p:cNvSpPr>
            <a:spLocks noGrp="1"/>
          </p:cNvSpPr>
          <p:nvPr>
            <p:ph idx="1"/>
          </p:nvPr>
        </p:nvSpPr>
        <p:spPr>
          <a:xfrm>
            <a:off x="611560" y="1052736"/>
            <a:ext cx="7520940" cy="5328592"/>
          </a:xfrm>
        </p:spPr>
        <p:txBody>
          <a:bodyPr>
            <a:normAutofit fontScale="25000" lnSpcReduction="20000"/>
          </a:bodyPr>
          <a:lstStyle/>
          <a:p>
            <a:pPr marL="857250" indent="-857250">
              <a:buFont typeface="Arial" panose="020B0604020202020204" pitchFamily="34" charset="0"/>
              <a:buChar char="•"/>
            </a:pPr>
            <a:r>
              <a:rPr lang="it-IT" sz="7200" dirty="0" err="1" smtClean="0">
                <a:latin typeface="Arial Narrow" panose="020B0606020202030204" pitchFamily="34" charset="0"/>
              </a:rPr>
              <a:t>vrednosti</a:t>
            </a:r>
            <a:r>
              <a:rPr lang="it-IT" sz="7200" dirty="0" smtClean="0">
                <a:latin typeface="Arial Narrow" panose="020B0606020202030204" pitchFamily="34" charset="0"/>
              </a:rPr>
              <a:t> </a:t>
            </a:r>
            <a:r>
              <a:rPr lang="it-IT" sz="7200" dirty="0" err="1" smtClean="0">
                <a:latin typeface="Arial Narrow" panose="020B0606020202030204" pitchFamily="34" charset="0"/>
              </a:rPr>
              <a:t>plačn</a:t>
            </a:r>
            <a:r>
              <a:rPr lang="sl-SI" sz="7200" dirty="0" smtClean="0">
                <a:latin typeface="Arial Narrow" panose="020B0606020202030204" pitchFamily="34" charset="0"/>
              </a:rPr>
              <a:t>ih razredov</a:t>
            </a:r>
            <a:r>
              <a:rPr lang="it-IT" sz="7200" dirty="0" smtClean="0">
                <a:latin typeface="Arial Narrow" panose="020B0606020202030204" pitchFamily="34" charset="0"/>
              </a:rPr>
              <a:t> </a:t>
            </a:r>
            <a:r>
              <a:rPr lang="it-IT" sz="7200" dirty="0">
                <a:latin typeface="Arial Narrow" panose="020B0606020202030204" pitchFamily="34" charset="0"/>
              </a:rPr>
              <a:t>v </a:t>
            </a:r>
            <a:r>
              <a:rPr lang="it-IT" sz="7200" dirty="0" err="1">
                <a:latin typeface="Arial Narrow" panose="020B0606020202030204" pitchFamily="34" charset="0"/>
              </a:rPr>
              <a:t>letu</a:t>
            </a:r>
            <a:r>
              <a:rPr lang="it-IT" sz="7200" dirty="0">
                <a:latin typeface="Arial Narrow" panose="020B0606020202030204" pitchFamily="34" charset="0"/>
              </a:rPr>
              <a:t> </a:t>
            </a:r>
            <a:r>
              <a:rPr lang="it-IT" sz="7200" dirty="0" smtClean="0">
                <a:latin typeface="Arial Narrow" panose="020B0606020202030204" pitchFamily="34" charset="0"/>
              </a:rPr>
              <a:t>2015</a:t>
            </a:r>
            <a:r>
              <a:rPr lang="sl-SI" sz="7200" dirty="0" smtClean="0">
                <a:latin typeface="Arial Narrow" panose="020B0606020202030204" pitchFamily="34" charset="0"/>
              </a:rPr>
              <a:t> - nespremenjeno</a:t>
            </a:r>
            <a:r>
              <a:rPr lang="it-IT" sz="7200" dirty="0" smtClean="0">
                <a:latin typeface="Arial Narrow" panose="020B0606020202030204" pitchFamily="34" charset="0"/>
              </a:rPr>
              <a:t>;</a:t>
            </a:r>
            <a:r>
              <a:rPr lang="sl-SI" sz="7200" dirty="0" smtClean="0">
                <a:latin typeface="Arial Narrow" panose="020B0606020202030204" pitchFamily="34" charset="0"/>
              </a:rPr>
              <a:t> </a:t>
            </a:r>
          </a:p>
          <a:p>
            <a:pPr marL="857250" indent="-857250">
              <a:buFont typeface="Arial" panose="020B0604020202020204" pitchFamily="34" charset="0"/>
              <a:buChar char="•"/>
            </a:pPr>
            <a:r>
              <a:rPr lang="sl-SI" sz="7200" dirty="0" smtClean="0"/>
              <a:t>ne </a:t>
            </a:r>
            <a:r>
              <a:rPr lang="sl-SI" sz="7200" dirty="0"/>
              <a:t>glede na določbe 22. in 22.a člena ZSPJS javnim uslužbencem in funkcionarjem do 31. decembra 2015 ne pripada del plače za redno delovno uspešnost.</a:t>
            </a:r>
          </a:p>
          <a:p>
            <a:pPr marL="857250" indent="-857250">
              <a:buFont typeface="Arial" panose="020B0604020202020204" pitchFamily="34" charset="0"/>
              <a:buChar char="•"/>
            </a:pPr>
            <a:r>
              <a:rPr lang="sl-SI" sz="7200" dirty="0" smtClean="0">
                <a:latin typeface="Arial Narrow" panose="020B0606020202030204" pitchFamily="34" charset="0"/>
              </a:rPr>
              <a:t>višina </a:t>
            </a:r>
            <a:r>
              <a:rPr lang="sl-SI" sz="7200" dirty="0">
                <a:latin typeface="Arial Narrow" panose="020B0606020202030204" pitchFamily="34" charset="0"/>
              </a:rPr>
              <a:t>delovne uspešnosti iz naslova povečanega </a:t>
            </a:r>
            <a:r>
              <a:rPr lang="sl-SI" sz="7200" dirty="0" smtClean="0">
                <a:latin typeface="Arial Narrow" panose="020B0606020202030204" pitchFamily="34" charset="0"/>
              </a:rPr>
              <a:t>dela (ostaja 20% plus 10% - projekt, ki je v FN in poseben projekt, ki ga določi Vlada RS; ne več kot 30%) ;</a:t>
            </a:r>
            <a:endParaRPr lang="sl-SI" sz="7200" dirty="0">
              <a:latin typeface="Arial Narrow" panose="020B0606020202030204" pitchFamily="34" charset="0"/>
            </a:endParaRPr>
          </a:p>
          <a:p>
            <a:pPr marL="857250" indent="-857250">
              <a:buFont typeface="Arial" panose="020B0604020202020204" pitchFamily="34" charset="0"/>
              <a:buChar char="•"/>
            </a:pPr>
            <a:r>
              <a:rPr lang="sl-SI" sz="7200" dirty="0" smtClean="0">
                <a:solidFill>
                  <a:srgbClr val="FF6600"/>
                </a:solidFill>
                <a:latin typeface="Arial Narrow" panose="020B0606020202030204" pitchFamily="34" charset="0"/>
              </a:rPr>
              <a:t>VIRI teh sredstev: </a:t>
            </a:r>
            <a:r>
              <a:rPr lang="sl-SI" sz="7200" dirty="0" smtClean="0">
                <a:latin typeface="Arial Narrow" panose="020B0606020202030204" pitchFamily="34" charset="0"/>
              </a:rPr>
              <a:t>- redna delovna uspešnost iz prihrankov sredstev za plače, ki nastanejo zaradi odsotnosti z dela ali zaradi nezasedenega delovnega mesta – </a:t>
            </a:r>
            <a:r>
              <a:rPr lang="sl-SI" sz="7200" dirty="0" smtClean="0">
                <a:solidFill>
                  <a:srgbClr val="FF6600"/>
                </a:solidFill>
                <a:latin typeface="Arial Narrow" panose="020B0606020202030204" pitchFamily="34" charset="0"/>
              </a:rPr>
              <a:t>največ 40% do 31.12.2015. To je določeno v 22.d členu ZSPJS </a:t>
            </a:r>
            <a:r>
              <a:rPr lang="sl-SI" sz="7200" dirty="0" smtClean="0">
                <a:latin typeface="Arial Narrow" panose="020B0606020202030204" pitchFamily="34" charset="0"/>
              </a:rPr>
              <a:t> napredovanje </a:t>
            </a:r>
            <a:r>
              <a:rPr lang="sl-SI" sz="7200" dirty="0">
                <a:latin typeface="Arial Narrow" panose="020B0606020202030204" pitchFamily="34" charset="0"/>
              </a:rPr>
              <a:t>v plačne razrede v letu 2015: </a:t>
            </a:r>
            <a:endParaRPr lang="sl-SI" sz="7200" dirty="0" smtClean="0">
              <a:latin typeface="Arial Narrow" panose="020B0606020202030204" pitchFamily="34" charset="0"/>
            </a:endParaRPr>
          </a:p>
          <a:p>
            <a:pPr marL="857250" indent="-857250">
              <a:buFont typeface="Arial" panose="020B0604020202020204" pitchFamily="34" charset="0"/>
              <a:buChar char="•"/>
            </a:pPr>
            <a:r>
              <a:rPr lang="sl-SI" sz="7200" dirty="0" smtClean="0">
                <a:latin typeface="Arial Narrow" panose="020B0606020202030204" pitchFamily="34" charset="0"/>
              </a:rPr>
              <a:t>napredovanje </a:t>
            </a:r>
            <a:r>
              <a:rPr lang="sl-SI" sz="7200" dirty="0">
                <a:latin typeface="Arial Narrow" panose="020B0606020202030204" pitchFamily="34" charset="0"/>
              </a:rPr>
              <a:t>v naziv v letu </a:t>
            </a:r>
            <a:r>
              <a:rPr lang="sl-SI" sz="7200" dirty="0" smtClean="0">
                <a:latin typeface="Arial Narrow" panose="020B0606020202030204" pitchFamily="34" charset="0"/>
              </a:rPr>
              <a:t>2015</a:t>
            </a:r>
            <a:r>
              <a:rPr lang="sl-SI" sz="7200" dirty="0">
                <a:latin typeface="Arial Narrow" panose="020B0606020202030204" pitchFamily="34" charset="0"/>
              </a:rPr>
              <a:t>,</a:t>
            </a:r>
            <a:endParaRPr lang="sl-SI" sz="7200" dirty="0" smtClean="0">
              <a:latin typeface="Arial Narrow" panose="020B0606020202030204" pitchFamily="34" charset="0"/>
            </a:endParaRPr>
          </a:p>
          <a:p>
            <a:pPr marL="857250" indent="-857250">
              <a:buFont typeface="Arial" panose="020B0604020202020204" pitchFamily="34" charset="0"/>
              <a:buChar char="•"/>
            </a:pPr>
            <a:r>
              <a:rPr lang="sl-SI" sz="7200" dirty="0" smtClean="0">
                <a:latin typeface="Arial Narrow" panose="020B0606020202030204" pitchFamily="34" charset="0"/>
              </a:rPr>
              <a:t>izplačilo </a:t>
            </a:r>
            <a:r>
              <a:rPr lang="sl-SI" sz="7200" dirty="0">
                <a:latin typeface="Arial Narrow" panose="020B0606020202030204" pitchFamily="34" charset="0"/>
              </a:rPr>
              <a:t>plač v skladu z doseženim plačnim </a:t>
            </a:r>
            <a:r>
              <a:rPr lang="sl-SI" sz="7200" dirty="0" smtClean="0">
                <a:latin typeface="Arial Narrow" panose="020B0606020202030204" pitchFamily="34" charset="0"/>
              </a:rPr>
              <a:t>razredom 5.1.2016.</a:t>
            </a:r>
          </a:p>
          <a:p>
            <a:pPr marL="857250" indent="-857250">
              <a:buFont typeface="Arial" panose="020B0604020202020204" pitchFamily="34" charset="0"/>
              <a:buChar char="•"/>
            </a:pPr>
            <a:r>
              <a:rPr lang="sl-SI" sz="7200" dirty="0" smtClean="0">
                <a:latin typeface="Arial Narrow" panose="020B0606020202030204" pitchFamily="34" charset="0"/>
              </a:rPr>
              <a:t>napredovanje v naziv in PL v letu 2016, pravica do plače z višjim PL ali višjim nazivom od 1.12.2016</a:t>
            </a:r>
            <a:endParaRPr lang="sl-SI" sz="7200" dirty="0">
              <a:latin typeface="Arial Narrow" panose="020B0606020202030204" pitchFamily="34" charset="0"/>
            </a:endParaRPr>
          </a:p>
          <a:p>
            <a:pPr marL="0" indent="0"/>
            <a:endParaRPr lang="pl-PL" dirty="0"/>
          </a:p>
          <a:p>
            <a:pPr marL="0" indent="0"/>
            <a:r>
              <a:rPr lang="sl-SI" dirty="0" smtClean="0"/>
              <a:t>·</a:t>
            </a:r>
            <a:endParaRPr lang="sl-SI" dirty="0"/>
          </a:p>
        </p:txBody>
      </p:sp>
    </p:spTree>
    <p:extLst>
      <p:ext uri="{BB962C8B-B14F-4D97-AF65-F5344CB8AC3E}">
        <p14:creationId xmlns:p14="http://schemas.microsoft.com/office/powerpoint/2010/main" val="37947340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oti">
  <a:themeElements>
    <a:clrScheme name="Koti">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Koti">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ti">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325</TotalTime>
  <Words>1211</Words>
  <Application>Microsoft Office PowerPoint</Application>
  <PresentationFormat>Diaprojekcija na zaslonu (4:3)</PresentationFormat>
  <Paragraphs>168</Paragraphs>
  <Slides>24</Slides>
  <Notes>1</Notes>
  <HiddenSlides>0</HiddenSlides>
  <MMClips>0</MMClips>
  <ScaleCrop>false</ScaleCrop>
  <HeadingPairs>
    <vt:vector size="4" baseType="variant">
      <vt:variant>
        <vt:lpstr>Tema</vt:lpstr>
      </vt:variant>
      <vt:variant>
        <vt:i4>1</vt:i4>
      </vt:variant>
      <vt:variant>
        <vt:lpstr>Naslovi diapozitivov</vt:lpstr>
      </vt:variant>
      <vt:variant>
        <vt:i4>24</vt:i4>
      </vt:variant>
    </vt:vector>
  </HeadingPairs>
  <TitlesOfParts>
    <vt:vector size="25" baseType="lpstr">
      <vt:lpstr>Koti</vt:lpstr>
      <vt:lpstr>NOVOSTI V ZAKONODAJI,EU</vt:lpstr>
      <vt:lpstr> 1.Zakon o varstvu dokumentarnega in arhivskega gradiva ter arhivih, UL. RS, ŠT.30/06 IN 51/14 </vt:lpstr>
      <vt:lpstr>PowerPointova predstavitev</vt:lpstr>
      <vt:lpstr>Kaj delamo ?</vt:lpstr>
      <vt:lpstr>PowerPointova predstavitev</vt:lpstr>
      <vt:lpstr> 2.Zakon o spremembah in dopolnitvah Zakona o opravljanju plačilnih storitev za proračunske uporabnike - ZOPSPU-A.  </vt:lpstr>
      <vt:lpstr>3.KLASIFIKACIJSKI NAČRT – ODREDBA O ENOTNEM KLASIFIKACIJSKEM NAČRTU z roki hrambe za viz ,UL.št.66/2014 z dne 12.9.2014.</vt:lpstr>
      <vt:lpstr>  Zakona o ukrepih na področju plač in drugih stroškov dela v javnem sektorju za leto 2015 (ZUPPJS15)</vt:lpstr>
      <vt:lpstr>ZUPPJS15</vt:lpstr>
      <vt:lpstr>PowerPointova predstavitev</vt:lpstr>
      <vt:lpstr>Pregled novosti določil ZUJF-c in ZIPRS 1415-C ( spremembe in dopolnitve) Ul.95/29.12.2014</vt:lpstr>
      <vt:lpstr>zujf</vt:lpstr>
      <vt:lpstr>Rebalans za leto 2015</vt:lpstr>
      <vt:lpstr>PRAVILNIK O OSEBNEM DOPOLNILNEM DELU</vt:lpstr>
      <vt:lpstr>PowerPointova predstavitev</vt:lpstr>
      <vt:lpstr>PRIGLASITEV</vt:lpstr>
      <vt:lpstr>PowerPointova predstavitev</vt:lpstr>
      <vt:lpstr>PRILOGA 1: SEZNAM DEL, KI ŠTEJEJO ZA OSEBNO DOPOLNILNO DELO </vt:lpstr>
      <vt:lpstr>Na podlagi tretjega odstavka 12. člena zakona posameznik lahko: </vt:lpstr>
      <vt:lpstr>ZipRS-1415- C UL. 95/14                                 </vt:lpstr>
      <vt:lpstr>PREdPLAČILA</vt:lpstr>
      <vt:lpstr>EU</vt:lpstr>
      <vt:lpstr>RAZNO</vt:lpstr>
      <vt:lpstr>prenos sredstev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NOVOSTI V ZAKONODAJI,EU</dc:title>
  <dc:creator>SCLJ-NPdir</dc:creator>
  <cp:lastModifiedBy>Fani Al-Mansour</cp:lastModifiedBy>
  <cp:revision>29</cp:revision>
  <dcterms:created xsi:type="dcterms:W3CDTF">2015-01-11T15:18:19Z</dcterms:created>
  <dcterms:modified xsi:type="dcterms:W3CDTF">2015-02-10T05:40:18Z</dcterms:modified>
</cp:coreProperties>
</file>