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6"/>
  </p:notesMasterIdLst>
  <p:handoutMasterIdLst>
    <p:handoutMasterId r:id="rId27"/>
  </p:handoutMasterIdLst>
  <p:sldIdLst>
    <p:sldId id="258" r:id="rId2"/>
    <p:sldId id="262" r:id="rId3"/>
    <p:sldId id="261" r:id="rId4"/>
    <p:sldId id="263" r:id="rId5"/>
    <p:sldId id="274" r:id="rId6"/>
    <p:sldId id="273" r:id="rId7"/>
    <p:sldId id="285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9" r:id="rId17"/>
    <p:sldId id="281" r:id="rId18"/>
    <p:sldId id="282" r:id="rId19"/>
    <p:sldId id="264" r:id="rId20"/>
    <p:sldId id="257" r:id="rId21"/>
    <p:sldId id="259" r:id="rId22"/>
    <p:sldId id="284" r:id="rId23"/>
    <p:sldId id="276" r:id="rId24"/>
    <p:sldId id="277" r:id="rId25"/>
  </p:sldIdLst>
  <p:sldSz cx="9144000" cy="6858000" type="screen4x3"/>
  <p:notesSz cx="6808788" cy="994251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5BEF8C"/>
    <a:srgbClr val="A24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0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A2614-B941-4DDF-9C58-6486AB78982E}" type="datetimeFigureOut">
              <a:rPr lang="sl-SI" smtClean="0"/>
              <a:t>28. 01. 2016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28A45-ACB6-4F2A-A057-194480D7BAB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4345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6A81A-4406-44D7-8429-600D44470AAA}" type="datetimeFigureOut">
              <a:rPr lang="sl-SI" smtClean="0"/>
              <a:t>28. 01. 2016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0879" y="4784835"/>
            <a:ext cx="54470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6737" y="9443662"/>
            <a:ext cx="2950475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16A8B-BA39-4A22-AA64-B63A8A5777B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9301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16A8B-BA39-4A22-AA64-B63A8A5777B8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219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EBEE-2AEA-4E35-8B96-E481A13DF714}" type="datetime1">
              <a:rPr lang="sl-SI" smtClean="0"/>
              <a:t>28. 01. 2016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C470-0E5F-4042-B4D8-1CD9AA32E34A}" type="datetime1">
              <a:rPr lang="sl-SI" smtClean="0"/>
              <a:t>28. 01. 2016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745A-2280-4102-B627-4D78B14D37E2}" type="datetime1">
              <a:rPr lang="sl-SI" smtClean="0"/>
              <a:t>28. 01. 2016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3308-B49B-48D4-89B7-1703860CDF20}" type="datetime1">
              <a:rPr lang="sl-SI" smtClean="0"/>
              <a:t>28. 01. 2016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272B-1480-4866-B9C3-911CBA247D2F}" type="datetime1">
              <a:rPr lang="sl-SI" smtClean="0"/>
              <a:t>28. 01. 2016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DBA3A-4DA0-46AC-A546-18E2912E2664}" type="datetime1">
              <a:rPr lang="sl-SI" smtClean="0"/>
              <a:t>28. 01. 2016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0986-2861-4F0A-B666-67A73967255A}" type="datetime1">
              <a:rPr lang="sl-SI" smtClean="0"/>
              <a:t>28. 01. 2016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9287F-1226-48B4-BFEB-3178A310715A}" type="datetime1">
              <a:rPr lang="sl-SI" smtClean="0"/>
              <a:t>28. 01. 2016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394B-AFAF-47BE-B6DA-7F2ABBFB57CB}" type="datetime1">
              <a:rPr lang="sl-SI" smtClean="0"/>
              <a:t>28. 01. 2016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903C-0761-4253-84ED-3AEC5C5EE81C}" type="datetime1">
              <a:rPr lang="sl-SI" smtClean="0"/>
              <a:t>28. 01. 2016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FC185-2DF1-4FDE-85CD-5CAC2F8E90C4}" type="datetime1">
              <a:rPr lang="sl-SI" smtClean="0"/>
              <a:t>28. 01. 2016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8DF7C2-952B-466B-90A2-36FF877B84E9}" type="datetime1">
              <a:rPr lang="sl-SI" smtClean="0"/>
              <a:t>28. 01. 2016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8F1767-95DE-44F6-B9E4-1F4F88B1E554}" type="slidenum">
              <a:rPr lang="sl-SI" smtClean="0"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SL/ALL/?uri=CELEX:32013L0037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 smtClean="0"/>
              <a:t>Nives Počkar</a:t>
            </a:r>
          </a:p>
          <a:p>
            <a:r>
              <a:rPr lang="sl-SI" dirty="0" smtClean="0"/>
              <a:t>Bled, 28-29.2016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Novosti iz zakonodaje</a:t>
            </a:r>
            <a:endParaRPr lang="sl-SI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7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u="sng" dirty="0" smtClean="0">
                <a:solidFill>
                  <a:srgbClr val="FF00FF"/>
                </a:solidFill>
              </a:rPr>
              <a:t>Zakon o izvrševanju proračuna RS za leto 2016 in 2017 – ZIPRS1617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hangingPunct="0"/>
            <a:endParaRPr lang="sl-SI" dirty="0"/>
          </a:p>
          <a:p>
            <a:pPr hangingPunct="0"/>
            <a:r>
              <a:rPr lang="sl-SI" dirty="0" smtClean="0"/>
              <a:t> </a:t>
            </a:r>
            <a:r>
              <a:rPr lang="sl-SI" dirty="0"/>
              <a:t>nadaljnjo prepoved ustvarjanja primanjkljajev za stroške dela;</a:t>
            </a:r>
          </a:p>
          <a:p>
            <a:pPr hangingPunct="0"/>
            <a:r>
              <a:rPr lang="sl-SI" dirty="0" smtClean="0"/>
              <a:t> </a:t>
            </a:r>
            <a:r>
              <a:rPr lang="sl-SI" dirty="0"/>
              <a:t>pripravo finančnih načrtov in morebitnih sprememb v </a:t>
            </a:r>
            <a:r>
              <a:rPr lang="sl-SI" dirty="0" smtClean="0"/>
              <a:t>  skladu </a:t>
            </a:r>
            <a:r>
              <a:rPr lang="sl-SI" dirty="0"/>
              <a:t>s predpisanimi izhodišči; </a:t>
            </a:r>
          </a:p>
          <a:p>
            <a:pPr hangingPunct="0"/>
            <a:r>
              <a:rPr lang="sl-SI" dirty="0" smtClean="0"/>
              <a:t>posredovanje </a:t>
            </a:r>
            <a:r>
              <a:rPr lang="sl-SI" dirty="0"/>
              <a:t>na svetu zavoda sprejetih finančnih načrtov ter programov dela </a:t>
            </a:r>
            <a:r>
              <a:rPr lang="sl-SI" dirty="0" smtClean="0"/>
              <a:t>s kadrovskim načrtom in </a:t>
            </a:r>
            <a:r>
              <a:rPr lang="sl-SI" dirty="0"/>
              <a:t>letnih poročil v soglasje ministru/ občinski upravi;</a:t>
            </a:r>
          </a:p>
          <a:p>
            <a:pPr hangingPunct="0"/>
            <a:r>
              <a:rPr lang="sl-SI" dirty="0" smtClean="0"/>
              <a:t>možnost </a:t>
            </a:r>
            <a:r>
              <a:rPr lang="sl-SI" dirty="0"/>
              <a:t>razporeditve sredstev na plačni konto do 2 %;</a:t>
            </a:r>
          </a:p>
          <a:p>
            <a:pPr hangingPunct="0"/>
            <a:r>
              <a:rPr lang="sl-SI" dirty="0" smtClean="0"/>
              <a:t>znižano </a:t>
            </a:r>
            <a:r>
              <a:rPr lang="sl-SI" dirty="0"/>
              <a:t>financiranje – 80 %, če ne dobite soglasja;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814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u="sng" dirty="0" err="1" smtClean="0">
                <a:solidFill>
                  <a:srgbClr val="FF00FF"/>
                </a:solidFill>
              </a:rPr>
              <a:t>Zipro</a:t>
            </a:r>
            <a:r>
              <a:rPr lang="sl-SI" u="sng" dirty="0" smtClean="0">
                <a:solidFill>
                  <a:srgbClr val="FF00FF"/>
                </a:solidFill>
              </a:rPr>
              <a:t> 16/17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sl-SI" dirty="0"/>
              <a:t>zaposluje se le v obsegu stanja v letu 2015; ni še dodatnega – 1 %; </a:t>
            </a:r>
            <a:endParaRPr lang="sl-SI" dirty="0" smtClean="0"/>
          </a:p>
          <a:p>
            <a:pPr hangingPunct="0"/>
            <a:r>
              <a:rPr lang="sl-SI" dirty="0" smtClean="0"/>
              <a:t>glede </a:t>
            </a:r>
            <a:r>
              <a:rPr lang="sl-SI" dirty="0"/>
              <a:t>plač iz sredstev iz prodaje blaga in storite na trgu – ločno računovodsko spremljanje dejavnosti –z objektivnimi sodili;</a:t>
            </a:r>
          </a:p>
          <a:p>
            <a:pPr hangingPunct="0"/>
            <a:r>
              <a:rPr lang="sl-SI" dirty="0" smtClean="0"/>
              <a:t> </a:t>
            </a:r>
            <a:r>
              <a:rPr lang="sl-SI" dirty="0"/>
              <a:t>prekoračitev obsega stroškov dela v finančnih načrtih le, če </a:t>
            </a:r>
            <a:r>
              <a:rPr lang="sl-SI" dirty="0" smtClean="0"/>
              <a:t>imamo namenska </a:t>
            </a:r>
            <a:r>
              <a:rPr lang="sl-SI" dirty="0"/>
              <a:t>sredstva iz EU, donacij;</a:t>
            </a:r>
          </a:p>
          <a:p>
            <a:pPr hangingPunct="0"/>
            <a:r>
              <a:rPr lang="sl-SI" dirty="0" smtClean="0"/>
              <a:t> </a:t>
            </a:r>
            <a:r>
              <a:rPr lang="sl-SI" dirty="0"/>
              <a:t>posredovanje polletnega poročila do 15.08. tekočega leta;</a:t>
            </a:r>
          </a:p>
          <a:p>
            <a:pPr hangingPunct="0"/>
            <a:r>
              <a:rPr lang="sl-SI" dirty="0" smtClean="0"/>
              <a:t> </a:t>
            </a:r>
            <a:r>
              <a:rPr lang="sl-SI" dirty="0"/>
              <a:t>če se ob polletnem poročilu ugotovi , da bo ob koncu leta primanjkljaj, mora uporabnik  priložiti tudi sanacijski načrt na izravnavo finančnega načrta do konca tekočega leta;</a:t>
            </a:r>
          </a:p>
          <a:p>
            <a:pPr hangingPunct="0"/>
            <a:r>
              <a:rPr lang="sl-SI" dirty="0" smtClean="0"/>
              <a:t> </a:t>
            </a:r>
            <a:r>
              <a:rPr lang="sl-SI" dirty="0"/>
              <a:t>taksa za revizijo v postopku JN znaša 1000 EUR – samo za primer, ko se ne nanaša na odločitev o oddaji JN ( sprememba - Zakona o pravnem varstvu v postopkih javnega naročanja (ZPVPJN)).</a:t>
            </a:r>
          </a:p>
          <a:p>
            <a:pPr marL="114300" indent="0" hangingPunct="0">
              <a:buNone/>
            </a:pPr>
            <a:endParaRPr lang="sl-SI" dirty="0"/>
          </a:p>
          <a:p>
            <a:pPr hangingPunct="0"/>
            <a:r>
              <a:rPr lang="sl-SI" b="1" dirty="0"/>
              <a:t>Uveljavitev: 12.12.2015, uporaba 01.01.2016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5824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60672" cy="644364"/>
          </a:xfrm>
        </p:spPr>
        <p:txBody>
          <a:bodyPr>
            <a:normAutofit fontScale="90000"/>
          </a:bodyPr>
          <a:lstStyle/>
          <a:p>
            <a:pPr lvl="0"/>
            <a:r>
              <a:rPr lang="sl-SI" sz="3600" b="1" u="sng" dirty="0" smtClean="0">
                <a:solidFill>
                  <a:srgbClr val="FF00FF"/>
                </a:solidFill>
              </a:rPr>
              <a:t/>
            </a:r>
            <a:br>
              <a:rPr lang="sl-SI" sz="3600" b="1" u="sng" dirty="0" smtClean="0">
                <a:solidFill>
                  <a:srgbClr val="FF00FF"/>
                </a:solidFill>
              </a:rPr>
            </a:br>
            <a:r>
              <a:rPr lang="sl-SI" sz="3600" b="1" u="sng" dirty="0">
                <a:solidFill>
                  <a:srgbClr val="FF00FF"/>
                </a:solidFill>
              </a:rPr>
              <a:t/>
            </a:r>
            <a:br>
              <a:rPr lang="sl-SI" sz="3600" b="1" u="sng" dirty="0">
                <a:solidFill>
                  <a:srgbClr val="FF00FF"/>
                </a:solidFill>
              </a:rPr>
            </a:br>
            <a:r>
              <a:rPr lang="sl-SI" sz="2700" u="sng" dirty="0" smtClean="0">
                <a:solidFill>
                  <a:srgbClr val="FF00FF"/>
                </a:solidFill>
              </a:rPr>
              <a:t>Zakon o dopolnitvi zakona o minimalni plači – </a:t>
            </a:r>
            <a:r>
              <a:rPr lang="sl-SI" sz="2700" u="sng" dirty="0" err="1" smtClean="0">
                <a:solidFill>
                  <a:srgbClr val="FF00FF"/>
                </a:solidFill>
              </a:rPr>
              <a:t>ZminP</a:t>
            </a:r>
            <a:r>
              <a:rPr lang="sl-SI" sz="2700" u="sng" dirty="0" smtClean="0">
                <a:solidFill>
                  <a:srgbClr val="FF00FF"/>
                </a:solidFill>
              </a:rPr>
              <a:t>-A </a:t>
            </a:r>
            <a:r>
              <a:rPr lang="sl-SI" sz="2700" dirty="0" smtClean="0">
                <a:solidFill>
                  <a:srgbClr val="FF00FF"/>
                </a:solidFill>
              </a:rPr>
              <a:t>(Ur. l. RS, št. 92/2015)</a:t>
            </a:r>
            <a:r>
              <a:rPr lang="sl-SI" sz="2700" dirty="0" smtClean="0"/>
              <a:t/>
            </a:r>
            <a:br>
              <a:rPr lang="sl-SI" sz="2700" dirty="0" smtClean="0"/>
            </a:br>
            <a:endParaRPr lang="sl-SI" sz="27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hangingPunct="0">
              <a:buNone/>
            </a:pPr>
            <a:r>
              <a:rPr lang="sl-SI" b="1" dirty="0"/>
              <a:t> </a:t>
            </a:r>
            <a:endParaRPr lang="sl-SI" dirty="0"/>
          </a:p>
          <a:p>
            <a:pPr hangingPunct="0"/>
            <a:r>
              <a:rPr lang="sl-SI" dirty="0"/>
              <a:t>Iz okvira minimalne plače izvzema: dodatek za nočno delo, za delo v nedeljo in na praznike ter druge dela proste </a:t>
            </a:r>
            <a:r>
              <a:rPr lang="sl-SI" dirty="0" smtClean="0"/>
              <a:t>dneve</a:t>
            </a:r>
          </a:p>
          <a:p>
            <a:pPr hangingPunct="0"/>
            <a:r>
              <a:rPr lang="sl-SI" dirty="0"/>
              <a:t>M</a:t>
            </a:r>
            <a:r>
              <a:rPr lang="sl-SI" dirty="0" smtClean="0"/>
              <a:t>inimalno </a:t>
            </a:r>
            <a:r>
              <a:rPr lang="sl-SI" dirty="0"/>
              <a:t>plačo samo glede na osnovno plačo, dodatek za DD in druge morebitne dodatke.  </a:t>
            </a:r>
          </a:p>
          <a:p>
            <a:pPr marL="114300" indent="0" hangingPunct="0">
              <a:buNone/>
            </a:pPr>
            <a:r>
              <a:rPr lang="sl-SI" b="1" dirty="0" smtClean="0"/>
              <a:t>  Uveljavitev</a:t>
            </a:r>
            <a:r>
              <a:rPr lang="sl-SI" b="1" dirty="0"/>
              <a:t>: 19.12.2015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0171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l-SI" sz="3200" b="1" dirty="0" smtClean="0"/>
              <a:t/>
            </a:r>
            <a:br>
              <a:rPr lang="sl-SI" sz="3200" b="1" dirty="0" smtClean="0"/>
            </a:br>
            <a:r>
              <a:rPr lang="sl-SI" sz="3100" u="sng" dirty="0" smtClean="0">
                <a:solidFill>
                  <a:srgbClr val="FF00FF"/>
                </a:solidFill>
              </a:rPr>
              <a:t>Uredba o spremembi Uredbe o plačah direktorjev v javnem sektorju (Ur. l. RS, št. 98/2015)</a:t>
            </a:r>
            <a:r>
              <a:rPr lang="sl-SI" sz="3200" dirty="0" smtClean="0">
                <a:solidFill>
                  <a:srgbClr val="FF00FF"/>
                </a:solidFill>
              </a:rPr>
              <a:t/>
            </a:r>
            <a:br>
              <a:rPr lang="sl-SI" sz="3200" dirty="0" smtClean="0">
                <a:solidFill>
                  <a:srgbClr val="FF00FF"/>
                </a:solidFill>
              </a:rPr>
            </a:br>
            <a:endParaRPr lang="sl-SI" sz="3200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endParaRPr lang="sl-SI" dirty="0"/>
          </a:p>
          <a:p>
            <a:pPr hangingPunct="0"/>
            <a:r>
              <a:rPr lang="sl-SI" dirty="0"/>
              <a:t>Datum preverjanja PR za direktorjev </a:t>
            </a:r>
            <a:r>
              <a:rPr lang="sl-SI" dirty="0" smtClean="0"/>
              <a:t> </a:t>
            </a:r>
            <a:r>
              <a:rPr lang="sl-SI" dirty="0"/>
              <a:t>se premakne  na 1</a:t>
            </a:r>
            <a:r>
              <a:rPr lang="sl-SI" dirty="0" smtClean="0"/>
              <a:t>. 3. 2016</a:t>
            </a:r>
            <a:r>
              <a:rPr lang="sl-SI" dirty="0"/>
              <a:t>, veljavnost novega PR pa bo od 1.4.2016 </a:t>
            </a:r>
            <a:r>
              <a:rPr lang="sl-SI" dirty="0" smtClean="0"/>
              <a:t>dalje – če bo!!!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4720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u="sng" dirty="0" smtClean="0">
                <a:solidFill>
                  <a:srgbClr val="FF00FF"/>
                </a:solidFill>
              </a:rPr>
              <a:t>Kadri in zaposlovanje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sl-SI" b="1" dirty="0"/>
              <a:t> </a:t>
            </a:r>
            <a:r>
              <a:rPr lang="sl-SI" dirty="0" smtClean="0"/>
              <a:t>U </a:t>
            </a:r>
            <a:r>
              <a:rPr lang="sl-SI" dirty="0"/>
              <a:t>R E D B A  </a:t>
            </a:r>
            <a:r>
              <a:rPr lang="sl-SI" b="1" dirty="0"/>
              <a:t>o načinu priprave kadrovskih načrtov</a:t>
            </a:r>
            <a:r>
              <a:rPr lang="sl-SI" dirty="0"/>
              <a:t> posrednih uporabnikov proračuna in metodologiji  spremljanja njihovega izvajanja  za leti 2016 in 2017 (Ur. l. RS, št. 103/2015</a:t>
            </a:r>
            <a:r>
              <a:rPr lang="sl-SI" dirty="0" smtClean="0"/>
              <a:t>):</a:t>
            </a:r>
          </a:p>
          <a:p>
            <a:pPr hangingPunct="0"/>
            <a:endParaRPr lang="sl-SI" dirty="0"/>
          </a:p>
          <a:p>
            <a:pPr hangingPunct="0"/>
            <a:r>
              <a:rPr lang="sl-SI" dirty="0" smtClean="0"/>
              <a:t>po virih financiranja </a:t>
            </a:r>
          </a:p>
          <a:p>
            <a:pPr hangingPunct="0"/>
            <a:r>
              <a:rPr lang="sl-SI" dirty="0" smtClean="0"/>
              <a:t>seštevajo se deleži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290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u="sng" dirty="0" smtClean="0">
                <a:solidFill>
                  <a:srgbClr val="FF00FF"/>
                </a:solidFill>
              </a:rPr>
              <a:t>Kadri in zaposlovanje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dirty="0"/>
              <a:t>Pravilnik o spremembi in dopolnitvi Pravilnika o načinu sporočanja podatkov o prostem delovnem mestu ali vrsti dela Zavodu Republike Slovenije za zaposlovanje, javni objavi ter postopku posredovanja zaposlitve (Ur. l. RS, št. 97/2015)</a:t>
            </a:r>
          </a:p>
          <a:p>
            <a:pPr hangingPunct="0"/>
            <a:endParaRPr lang="sl-SI" dirty="0"/>
          </a:p>
          <a:p>
            <a:pPr marL="114300" indent="0" hangingPunct="0">
              <a:buNone/>
            </a:pPr>
            <a:r>
              <a:rPr lang="sl-SI" dirty="0" smtClean="0"/>
              <a:t> </a:t>
            </a:r>
            <a:r>
              <a:rPr lang="sl-SI" b="1" dirty="0" smtClean="0"/>
              <a:t>Javna </a:t>
            </a:r>
            <a:r>
              <a:rPr lang="sl-SI" b="1" dirty="0"/>
              <a:t>objava prostega DM </a:t>
            </a:r>
            <a:r>
              <a:rPr lang="sl-SI" b="1" u="sng" dirty="0" smtClean="0"/>
              <a:t>mora biti v  </a:t>
            </a:r>
            <a:r>
              <a:rPr lang="sl-SI" b="1" u="sng" dirty="0"/>
              <a:t>prostorih zavoda za zaposlovanje </a:t>
            </a:r>
            <a:r>
              <a:rPr lang="sl-SI" b="1" u="sng" dirty="0">
                <a:solidFill>
                  <a:srgbClr val="FF0000"/>
                </a:solidFill>
              </a:rPr>
              <a:t>in</a:t>
            </a:r>
            <a:r>
              <a:rPr lang="sl-SI" b="1" u="sng" dirty="0"/>
              <a:t> na spletni strani tega zavoda.</a:t>
            </a:r>
            <a:endParaRPr lang="sl-SI" b="1" dirty="0"/>
          </a:p>
          <a:p>
            <a:pPr hangingPunct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5385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>
                <a:solidFill>
                  <a:srgbClr val="FF0000"/>
                </a:solidFill>
              </a:rPr>
              <a:t>ANEKSI JANUARJA!!!- OKROŽNICA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zaradi </a:t>
            </a:r>
            <a:r>
              <a:rPr lang="sl-SI" b="1" dirty="0"/>
              <a:t>spremembe PR v plačni skupini »J«  v Aneksu h KPVIZ (Ur. l. RS. št. 106/15)</a:t>
            </a:r>
            <a:r>
              <a:rPr lang="sl-SI" dirty="0"/>
              <a:t>.</a:t>
            </a:r>
          </a:p>
          <a:p>
            <a:endParaRPr lang="sl-SI" dirty="0" smtClean="0"/>
          </a:p>
          <a:p>
            <a:r>
              <a:rPr lang="sl-SI" dirty="0" smtClean="0"/>
              <a:t>OKROŽNICA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744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NAJBOLJ AKTUALNA DELOVNA MESTA (DM), ki se jim spreminja izhodiščni PR so</a:t>
            </a:r>
            <a:endParaRPr lang="sl-SI" sz="28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ctr"/>
            <a:r>
              <a:rPr lang="sl-SI" b="1" dirty="0" smtClean="0"/>
              <a:t>KUHARSKI </a:t>
            </a:r>
            <a:r>
              <a:rPr lang="sl-SI" b="1" dirty="0"/>
              <a:t>POMOČNIK II </a:t>
            </a:r>
            <a:endParaRPr lang="sl-SI" dirty="0"/>
          </a:p>
          <a:p>
            <a:pPr fontAlgn="ctr"/>
            <a:r>
              <a:rPr lang="sl-SI" b="1" dirty="0"/>
              <a:t>PERICA II </a:t>
            </a:r>
            <a:r>
              <a:rPr lang="sl-SI" b="1" dirty="0" smtClean="0"/>
              <a:t> </a:t>
            </a:r>
            <a:endParaRPr lang="sl-SI" dirty="0"/>
          </a:p>
          <a:p>
            <a:pPr fontAlgn="ctr"/>
            <a:r>
              <a:rPr lang="sl-SI" b="1" dirty="0" smtClean="0"/>
              <a:t>VRATAR </a:t>
            </a:r>
            <a:r>
              <a:rPr lang="sl-SI" b="1" dirty="0"/>
              <a:t>II </a:t>
            </a:r>
            <a:endParaRPr lang="sl-SI" dirty="0"/>
          </a:p>
          <a:p>
            <a:pPr fontAlgn="ctr"/>
            <a:r>
              <a:rPr lang="sl-SI" b="1" dirty="0" smtClean="0"/>
              <a:t>GOSPODINJEC </a:t>
            </a:r>
            <a:r>
              <a:rPr lang="sl-SI" b="1" dirty="0"/>
              <a:t>III </a:t>
            </a:r>
            <a:endParaRPr lang="sl-SI" dirty="0"/>
          </a:p>
          <a:p>
            <a:pPr fontAlgn="ctr"/>
            <a:r>
              <a:rPr lang="sl-SI" b="1" dirty="0"/>
              <a:t>KUHINJSKI POMOČNIK III </a:t>
            </a:r>
            <a:endParaRPr lang="sl-SI" dirty="0"/>
          </a:p>
          <a:p>
            <a:pPr fontAlgn="ctr"/>
            <a:r>
              <a:rPr lang="sl-SI" b="1" dirty="0" smtClean="0"/>
              <a:t>VRATAR </a:t>
            </a:r>
            <a:r>
              <a:rPr lang="sl-SI" b="1" dirty="0"/>
              <a:t>III </a:t>
            </a:r>
            <a:endParaRPr lang="sl-SI" dirty="0"/>
          </a:p>
          <a:p>
            <a:pPr fontAlgn="ctr"/>
            <a:r>
              <a:rPr lang="sl-SI" b="1" dirty="0"/>
              <a:t>VZDRŽEVALEC III </a:t>
            </a:r>
            <a:endParaRPr lang="sl-SI" dirty="0"/>
          </a:p>
          <a:p>
            <a:pPr fontAlgn="ctr"/>
            <a:r>
              <a:rPr lang="sl-SI" b="1" dirty="0" smtClean="0"/>
              <a:t>HIŠNIK </a:t>
            </a:r>
            <a:r>
              <a:rPr lang="sl-SI" b="1" dirty="0"/>
              <a:t>IV </a:t>
            </a:r>
            <a:endParaRPr lang="sl-SI" dirty="0"/>
          </a:p>
          <a:p>
            <a:pPr fontAlgn="ctr"/>
            <a:r>
              <a:rPr lang="sl-SI" b="1" dirty="0" smtClean="0"/>
              <a:t>KUHAR </a:t>
            </a:r>
            <a:r>
              <a:rPr lang="sl-SI" b="1" dirty="0"/>
              <a:t>IV </a:t>
            </a:r>
            <a:endParaRPr lang="sl-SI" dirty="0"/>
          </a:p>
          <a:p>
            <a:pPr fontAlgn="ctr"/>
            <a:r>
              <a:rPr lang="sl-SI" b="1" dirty="0" smtClean="0"/>
              <a:t>ŠIVILJA </a:t>
            </a:r>
            <a:r>
              <a:rPr lang="sl-SI" b="1" dirty="0"/>
              <a:t>IV </a:t>
            </a:r>
            <a:endParaRPr lang="sl-SI" dirty="0"/>
          </a:p>
          <a:p>
            <a:pPr fontAlgn="ctr"/>
            <a:r>
              <a:rPr lang="sl-SI" b="1" dirty="0"/>
              <a:t>TEHNIČNI DELAVEC – VZDRŽEVALEC UČNE TEHNOLOGIJE IV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114300" lvl="0" indent="0">
              <a:buNone/>
            </a:pPr>
            <a:r>
              <a:rPr lang="sl-SI" b="1" dirty="0"/>
              <a:t>Za nekatera enostavnejša nižje vrednotena DM kot je tudi čistilka, perica itd je bil PR že do sedaj od leta 2009 zvišan in ostaja enak </a:t>
            </a:r>
            <a:r>
              <a:rPr lang="sl-SI" b="1" dirty="0" smtClean="0"/>
              <a:t>!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2062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>
                <a:solidFill>
                  <a:srgbClr val="A24699"/>
                </a:solidFill>
              </a:rPr>
              <a:t>SVIZ je šolam poslal še pojasnilo: </a:t>
            </a:r>
            <a:r>
              <a:rPr lang="sl-SI" b="1" dirty="0" smtClean="0"/>
              <a:t> 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l-SI" dirty="0"/>
          </a:p>
          <a:p>
            <a:r>
              <a:rPr lang="sl-SI" dirty="0"/>
              <a:t>»O naboru delovnih mest v plačni skupini </a:t>
            </a:r>
            <a:r>
              <a:rPr lang="sl-SI" b="1" dirty="0"/>
              <a:t>"J"</a:t>
            </a:r>
            <a:r>
              <a:rPr lang="sl-SI" dirty="0"/>
              <a:t> je bil med pogajalskima skupinama dosežen dogovor, in sicer se uvrstitve delovnih mest od I. do IV. tarifnega razreda do vključno 14. plačnega razreda zvišajo za en plačni razred. </a:t>
            </a:r>
            <a:r>
              <a:rPr lang="sl-SI" b="1" dirty="0"/>
              <a:t>Nove uvrstitve delovnih mest v plačni skupini "J" se uveljavijo s 1. 1. 2016.</a:t>
            </a:r>
            <a:r>
              <a:rPr lang="sl-SI" dirty="0"/>
              <a:t> Pri tem je treba opozoriti, da ta dvig ne pomeni dviga za vsa prej omenjena delovna mesta v plačni skupini "J", temveč </a:t>
            </a:r>
            <a:r>
              <a:rPr lang="sl-SI" b="1" dirty="0"/>
              <a:t>le za tiste, ki presegajo minimalno plačo!</a:t>
            </a:r>
            <a:r>
              <a:rPr lang="sl-SI" dirty="0"/>
              <a:t> Opozarjamo, da zaposleni na delovnih mestih, ki so pod višino minimalne plače, kljub dvigu za en plačni razred ne bodo občutili zvišanja, saj je dvig za en plačni razred že zajet v doplačilu razlike do minimalne plače (npr. čistilke).«</a:t>
            </a:r>
          </a:p>
          <a:p>
            <a:r>
              <a:rPr lang="sl-SI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5835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u="sng" dirty="0" smtClean="0">
                <a:solidFill>
                  <a:srgbClr val="FF00FF"/>
                </a:solidFill>
              </a:rPr>
              <a:t>Trg dela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sl-SI" b="1" dirty="0"/>
              <a:t> </a:t>
            </a:r>
            <a:r>
              <a:rPr lang="sl-SI" dirty="0" smtClean="0">
                <a:solidFill>
                  <a:srgbClr val="FF0000"/>
                </a:solidFill>
              </a:rPr>
              <a:t>Zakon </a:t>
            </a:r>
            <a:r>
              <a:rPr lang="sl-SI" dirty="0">
                <a:solidFill>
                  <a:srgbClr val="FF0000"/>
                </a:solidFill>
              </a:rPr>
              <a:t>o interventnem ukrepu na področju trga dela – ZIUPTD 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>
                <a:solidFill>
                  <a:srgbClr val="FF0000"/>
                </a:solidFill>
              </a:rPr>
              <a:t>(Ur. l. RS, št. 90/2015) </a:t>
            </a:r>
          </a:p>
          <a:p>
            <a:endParaRPr lang="sl-SI" dirty="0" smtClean="0">
              <a:effectLst/>
            </a:endParaRPr>
          </a:p>
          <a:p>
            <a:pPr hangingPunct="0">
              <a:buFontTx/>
              <a:buChar char="-"/>
            </a:pPr>
            <a:r>
              <a:rPr lang="sl-SI" i="1" dirty="0" smtClean="0"/>
              <a:t>začasna </a:t>
            </a:r>
            <a:r>
              <a:rPr lang="sl-SI" b="1" i="1" dirty="0" smtClean="0"/>
              <a:t>spodbuda </a:t>
            </a:r>
            <a:r>
              <a:rPr lang="sl-SI" b="1" i="1" dirty="0"/>
              <a:t>delodajalcem</a:t>
            </a:r>
            <a:r>
              <a:rPr lang="sl-SI" i="1" dirty="0"/>
              <a:t>, ki v obdobju od 01.01.2016 do 31.12.2017 </a:t>
            </a:r>
            <a:r>
              <a:rPr lang="sl-SI" b="1" i="1" dirty="0"/>
              <a:t>sklenejo pogodbo </a:t>
            </a:r>
            <a:r>
              <a:rPr lang="sl-SI" i="1" dirty="0"/>
              <a:t>o zaposlitvi z </a:t>
            </a:r>
            <a:r>
              <a:rPr lang="sl-SI" b="1" i="1" dirty="0"/>
              <a:t>brezposelno osebo, starejšo od 55 let,</a:t>
            </a:r>
            <a:r>
              <a:rPr lang="sl-SI" i="1" dirty="0"/>
              <a:t> ki je najmanj šest mesecev pred sklenitvijo pogodbe o zaposlitvi prijavljena v evidenci brezposelnih </a:t>
            </a:r>
            <a:r>
              <a:rPr lang="sl-SI" i="1" dirty="0" smtClean="0"/>
              <a:t>oseb</a:t>
            </a:r>
          </a:p>
          <a:p>
            <a:pPr hangingPunct="0">
              <a:buFontTx/>
              <a:buChar char="-"/>
            </a:pPr>
            <a:r>
              <a:rPr lang="sl-SI" i="1" dirty="0" smtClean="0"/>
              <a:t>delodajalec je za </a:t>
            </a:r>
            <a:r>
              <a:rPr lang="sl-SI" i="1" dirty="0"/>
              <a:t>prvih 24 mesecev zaposlitve oproščen plačila prispevkov delodajalca za obvezno pokojninsko in invalidsko zavarovanje, obvezno zdravstveno zavarovanje, zavarovanje za primer brezposelnosti in zavarovanje za starševsko varstvo. </a:t>
            </a:r>
            <a:endParaRPr lang="sl-SI" i="1" dirty="0" smtClean="0"/>
          </a:p>
          <a:p>
            <a:pPr hangingPunct="0"/>
            <a:r>
              <a:rPr lang="sl-SI" i="1" dirty="0" smtClean="0"/>
              <a:t>Zakon </a:t>
            </a:r>
            <a:r>
              <a:rPr lang="sl-SI" i="1" dirty="0"/>
              <a:t>tudi določa, da se v obdobju od 01.01.2016 do 31.12.2017 ne uporablja določba 156. člena ZPIZ-2, ki določa delno oprostitev plačila prispevkov delodajalcev za starejše delavce</a:t>
            </a:r>
            <a:endParaRPr lang="sl-SI" dirty="0"/>
          </a:p>
          <a:p>
            <a:pPr marL="114300" indent="0" hangingPunct="0">
              <a:buNone/>
            </a:pPr>
            <a:r>
              <a:rPr lang="sl-SI" b="1" dirty="0"/>
              <a:t>Uveljavitev: 01.01.2016 (velja do 31.12.2017)</a:t>
            </a:r>
            <a:endParaRPr lang="sl-SI" dirty="0"/>
          </a:p>
          <a:p>
            <a:pPr marL="114300" indent="0" hangingPunct="0">
              <a:buNone/>
            </a:pPr>
            <a:r>
              <a:rPr lang="sl-SI" b="1" dirty="0"/>
              <a:t> 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101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Zakona o spodbujanju razvoja turizma-ZSRT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19. DECEMBRA 2003</a:t>
            </a:r>
          </a:p>
          <a:p>
            <a:r>
              <a:rPr lang="pl-PL" b="1" dirty="0" smtClean="0"/>
              <a:t>TRŽNA INŠPEKCIJA</a:t>
            </a:r>
          </a:p>
          <a:p>
            <a:r>
              <a:rPr lang="pl-PL" b="1" dirty="0" smtClean="0"/>
              <a:t>Ga. </a:t>
            </a:r>
            <a:r>
              <a:rPr lang="pl-PL" b="1" smtClean="0"/>
              <a:t>Andreja  MEDVED, Kompas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4280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/>
            </a:r>
            <a:br>
              <a:rPr lang="sl-SI" dirty="0"/>
            </a:br>
            <a:r>
              <a:rPr lang="sl-SI" sz="3600" b="1" u="sng" dirty="0">
                <a:solidFill>
                  <a:srgbClr val="FF00FF"/>
                </a:solidFill>
              </a:rPr>
              <a:t>Informacije javnega </a:t>
            </a:r>
            <a:r>
              <a:rPr lang="sl-SI" sz="3600" b="1" u="sng" dirty="0" smtClean="0">
                <a:solidFill>
                  <a:srgbClr val="FF00FF"/>
                </a:solidFill>
              </a:rPr>
              <a:t>značaja</a:t>
            </a:r>
            <a:r>
              <a:rPr lang="sl-SI" sz="3600" dirty="0"/>
              <a:t/>
            </a:r>
            <a:br>
              <a:rPr lang="sl-SI" sz="3600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827584" y="1772816"/>
            <a:ext cx="7125112" cy="4536504"/>
          </a:xfrm>
        </p:spPr>
        <p:txBody>
          <a:bodyPr>
            <a:normAutofit fontScale="85000" lnSpcReduction="20000"/>
          </a:bodyPr>
          <a:lstStyle/>
          <a:p>
            <a:pPr marL="0" indent="0" hangingPunct="0">
              <a:buNone/>
            </a:pPr>
            <a:r>
              <a:rPr lang="sl-SI" b="1" dirty="0"/>
              <a:t> </a:t>
            </a:r>
            <a:endParaRPr lang="sl-SI" dirty="0"/>
          </a:p>
          <a:p>
            <a:pPr marL="0" lvl="0" indent="0">
              <a:buNone/>
            </a:pPr>
            <a:r>
              <a:rPr lang="sl-SI" dirty="0"/>
              <a:t>Zakona o spremembah in dopolnitvah Zakona o dostopu do informacij javnega značaja (ZDIJZ-E) (Ur. l. RS, št. 102/2015)</a:t>
            </a:r>
          </a:p>
          <a:p>
            <a:r>
              <a:rPr lang="sl-SI" dirty="0"/>
              <a:t>Glavni namen je vključitev </a:t>
            </a:r>
            <a:r>
              <a:rPr lang="sl-SI" u="sng" dirty="0">
                <a:solidFill>
                  <a:srgbClr val="FF00FF"/>
                </a:solidFill>
                <a:hlinkClick r:id="rId2"/>
              </a:rPr>
              <a:t>evropske direktive</a:t>
            </a:r>
            <a:r>
              <a:rPr lang="sl-SI" dirty="0">
                <a:solidFill>
                  <a:srgbClr val="FF00FF"/>
                </a:solidFill>
              </a:rPr>
              <a:t> </a:t>
            </a:r>
            <a:r>
              <a:rPr lang="sl-SI" dirty="0">
                <a:solidFill>
                  <a:schemeClr val="tx1"/>
                </a:solidFill>
              </a:rPr>
              <a:t>iz </a:t>
            </a:r>
            <a:r>
              <a:rPr lang="sl-SI" dirty="0"/>
              <a:t>leta 2013 - </a:t>
            </a:r>
            <a:r>
              <a:rPr lang="sl-SI" b="1" dirty="0"/>
              <a:t>organi ne zaračunavajo več cene ponovne uporabe, podatke ponudijo preko spleta</a:t>
            </a:r>
            <a:r>
              <a:rPr lang="sl-SI" dirty="0"/>
              <a:t>. </a:t>
            </a:r>
            <a:endParaRPr lang="sl-SI" dirty="0" smtClean="0"/>
          </a:p>
          <a:p>
            <a:r>
              <a:rPr lang="sl-SI" b="1" dirty="0" smtClean="0"/>
              <a:t>Uveljavitev</a:t>
            </a:r>
            <a:r>
              <a:rPr lang="sl-SI" b="1" dirty="0"/>
              <a:t>: 09.01.2016, uporaba pa 4 mesece po uveljavitvi – 09.05.2016. </a:t>
            </a:r>
            <a:endParaRPr lang="sl-SI" dirty="0"/>
          </a:p>
          <a:p>
            <a:pPr hangingPunct="0"/>
            <a:endParaRPr lang="sl-SI" dirty="0"/>
          </a:p>
          <a:p>
            <a:pPr hangingPunct="0"/>
            <a:r>
              <a:rPr lang="sl-SI" b="1" u="sng" dirty="0" smtClean="0"/>
              <a:t>Pokojninsko </a:t>
            </a:r>
            <a:r>
              <a:rPr lang="sl-SI" b="1" u="sng" dirty="0"/>
              <a:t>in invalidsko zavarovanje</a:t>
            </a:r>
            <a:endParaRPr lang="sl-SI" dirty="0"/>
          </a:p>
          <a:p>
            <a:pPr hangingPunct="0"/>
            <a:r>
              <a:rPr lang="sl-SI" b="1" dirty="0"/>
              <a:t> </a:t>
            </a:r>
            <a:r>
              <a:rPr lang="sl-SI" dirty="0" smtClean="0"/>
              <a:t>Zakona </a:t>
            </a:r>
            <a:r>
              <a:rPr lang="sl-SI" dirty="0"/>
              <a:t>o spremembah in dopolnitvah Zakona o pokojninskem in invalidskem zavarovanju (ZPIZ-2B(Ur. l. RS, št. 102/2015)</a:t>
            </a:r>
          </a:p>
          <a:p>
            <a:pPr hangingPunct="0"/>
            <a:r>
              <a:rPr lang="sl-SI" b="1" dirty="0" smtClean="0">
                <a:solidFill>
                  <a:srgbClr val="FF0000"/>
                </a:solidFill>
              </a:rPr>
              <a:t>Uveljavitev</a:t>
            </a:r>
            <a:r>
              <a:rPr lang="sl-SI" b="1" dirty="0">
                <a:solidFill>
                  <a:srgbClr val="FF0000"/>
                </a:solidFill>
              </a:rPr>
              <a:t>: 01.01.2016. </a:t>
            </a:r>
            <a:endParaRPr lang="sl-SI" dirty="0">
              <a:solidFill>
                <a:srgbClr val="FF000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20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476673"/>
            <a:ext cx="8260672" cy="1368152"/>
          </a:xfrm>
        </p:spPr>
        <p:txBody>
          <a:bodyPr>
            <a:normAutofit fontScale="90000"/>
          </a:bodyPr>
          <a:lstStyle/>
          <a:p>
            <a:r>
              <a:rPr lang="sl-SI" u="sng" dirty="0">
                <a:solidFill>
                  <a:srgbClr val="FF00FF"/>
                </a:solidFill>
              </a:rPr>
              <a:t>Vrednotenje in priznavanje izobraževanja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73563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sl-SI" dirty="0"/>
          </a:p>
          <a:p>
            <a:pPr lvl="0" hangingPunct="0"/>
            <a:r>
              <a:rPr lang="sl-SI" dirty="0"/>
              <a:t>Pravilnik o spremembah in dopolnitvah Pravilnika o obrazcih, dokumentaciji in stroških pri vrednotenju in priznavanju </a:t>
            </a:r>
            <a:r>
              <a:rPr lang="sl-SI" dirty="0" smtClean="0"/>
              <a:t>izobraževanja  </a:t>
            </a:r>
            <a:r>
              <a:rPr lang="sl-SI" dirty="0"/>
              <a:t>(Ur. l. RS, št. 91/2015) </a:t>
            </a:r>
          </a:p>
          <a:p>
            <a:pPr marL="114300" indent="0" hangingPunct="0">
              <a:buNone/>
            </a:pPr>
            <a:r>
              <a:rPr lang="sl-SI" i="1" dirty="0"/>
              <a:t> </a:t>
            </a:r>
            <a:endParaRPr lang="sl-SI" dirty="0"/>
          </a:p>
          <a:p>
            <a:pPr hangingPunct="0"/>
            <a:r>
              <a:rPr lang="sl-SI" b="1" dirty="0" smtClean="0"/>
              <a:t>Uveljavitev</a:t>
            </a:r>
            <a:r>
              <a:rPr lang="sl-SI" b="1" dirty="0"/>
              <a:t>: 01.12.2015, uporaba: z razpisi za vpis za študijsko leto 2016/17</a:t>
            </a:r>
            <a:endParaRPr lang="sl-SI" dirty="0"/>
          </a:p>
          <a:p>
            <a:pPr marL="114300" indent="0" hangingPunct="0">
              <a:buNone/>
            </a:pPr>
            <a:r>
              <a:rPr lang="sl-SI" b="1" dirty="0"/>
              <a:t> 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525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u="sng" dirty="0">
                <a:solidFill>
                  <a:srgbClr val="FF00FF"/>
                </a:solidFill>
              </a:rPr>
              <a:t>Pokojninsko in invalidsko zavarovanje</a:t>
            </a:r>
            <a:r>
              <a:rPr lang="sl-SI" sz="2400" dirty="0">
                <a:solidFill>
                  <a:srgbClr val="FF00FF"/>
                </a:solidFill>
              </a:rPr>
              <a:t/>
            </a:r>
            <a:br>
              <a:rPr lang="sl-SI" sz="2400" dirty="0">
                <a:solidFill>
                  <a:srgbClr val="FF00FF"/>
                </a:solidFill>
              </a:rPr>
            </a:br>
            <a:endParaRPr lang="sl-SI" sz="2400" dirty="0">
              <a:solidFill>
                <a:srgbClr val="FF00FF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sl-SI" b="1" dirty="0"/>
              <a:t> </a:t>
            </a:r>
            <a:r>
              <a:rPr lang="sl-SI" dirty="0" smtClean="0"/>
              <a:t>Zakon </a:t>
            </a:r>
            <a:r>
              <a:rPr lang="sl-SI" dirty="0"/>
              <a:t>o spremembah in dopolnitvah Zakona o pokojninskem in invalidskem zavarovanju (ZPIZ-2B(Ur. l. RS, št. 102/2015)</a:t>
            </a:r>
          </a:p>
          <a:p>
            <a:pPr hangingPunct="0"/>
            <a:r>
              <a:rPr lang="sl-SI" b="1" dirty="0">
                <a:solidFill>
                  <a:schemeClr val="tx1"/>
                </a:solidFill>
              </a:rPr>
              <a:t>Uveljavitev: 01.01.2016. </a:t>
            </a:r>
            <a:endParaRPr lang="sl-SI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73826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800" u="sng" dirty="0" smtClean="0">
                <a:solidFill>
                  <a:srgbClr val="FF00FF"/>
                </a:solidFill>
              </a:rPr>
              <a:t>Zakon o spremembah Zakona o socialno varstvenih prejemkih – </a:t>
            </a:r>
            <a:r>
              <a:rPr lang="sl-SI" sz="2800" u="sng" dirty="0" err="1" smtClean="0">
                <a:solidFill>
                  <a:srgbClr val="FF00FF"/>
                </a:solidFill>
              </a:rPr>
              <a:t>ZSVarPre</a:t>
            </a:r>
            <a:r>
              <a:rPr lang="sl-SI" sz="2800" u="sng" dirty="0" smtClean="0">
                <a:solidFill>
                  <a:srgbClr val="FF00FF"/>
                </a:solidFill>
              </a:rPr>
              <a:t>-D (Ur. l. RS, št. 90/2015)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endParaRPr lang="sl-SI" dirty="0"/>
          </a:p>
          <a:p>
            <a:pPr hangingPunct="0"/>
            <a:r>
              <a:rPr lang="sl-SI" i="1" dirty="0" err="1" smtClean="0"/>
              <a:t>Spremini</a:t>
            </a:r>
            <a:r>
              <a:rPr lang="sl-SI" i="1" dirty="0" smtClean="0"/>
              <a:t> se višina </a:t>
            </a:r>
            <a:r>
              <a:rPr lang="sl-SI" i="1" dirty="0"/>
              <a:t>minimalnega dohodka za posameznega družinskega </a:t>
            </a:r>
            <a:r>
              <a:rPr lang="sl-SI" i="1" dirty="0" smtClean="0"/>
              <a:t>člana. </a:t>
            </a:r>
          </a:p>
          <a:p>
            <a:pPr hangingPunct="0"/>
            <a:r>
              <a:rPr lang="sl-SI" dirty="0" smtClean="0"/>
              <a:t>Uporabljamo pri izvrševanju </a:t>
            </a:r>
            <a:r>
              <a:rPr lang="sl-SI" dirty="0"/>
              <a:t>sklepov o izvršbi. </a:t>
            </a:r>
          </a:p>
        </p:txBody>
      </p:sp>
    </p:spTree>
    <p:extLst>
      <p:ext uri="{BB962C8B-B14F-4D97-AF65-F5344CB8AC3E}">
        <p14:creationId xmlns:p14="http://schemas.microsoft.com/office/powerpoint/2010/main" val="25032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u="sng" dirty="0" smtClean="0">
                <a:solidFill>
                  <a:srgbClr val="FF00FF"/>
                </a:solidFill>
              </a:rPr>
              <a:t>Starševsko varstvo in družinski prejemki</a:t>
            </a:r>
            <a:endParaRPr lang="sl-SI" sz="2800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endParaRPr lang="sl-SI" dirty="0"/>
          </a:p>
          <a:p>
            <a:pPr hangingPunct="0"/>
            <a:endParaRPr lang="sl-SI" dirty="0"/>
          </a:p>
          <a:p>
            <a:pPr lvl="0" hangingPunct="0"/>
            <a:r>
              <a:rPr lang="sl-SI" dirty="0">
                <a:solidFill>
                  <a:srgbClr val="FF0000"/>
                </a:solidFill>
              </a:rPr>
              <a:t>Zakon o spremembah in dopolnitvah zakona o starševskem varstvu in družinskih prejemkih </a:t>
            </a:r>
            <a:r>
              <a:rPr lang="sl-SI" dirty="0" smtClean="0"/>
              <a:t>  </a:t>
            </a:r>
            <a:r>
              <a:rPr lang="sl-SI" dirty="0"/>
              <a:t>(Ur. l. RS, št. 90/2015) </a:t>
            </a:r>
          </a:p>
          <a:p>
            <a:pPr hangingPunct="0"/>
            <a:endParaRPr lang="sl-SI" dirty="0"/>
          </a:p>
          <a:p>
            <a:pPr hangingPunct="0"/>
            <a:r>
              <a:rPr lang="sl-SI" dirty="0"/>
              <a:t>Navedeni zakon med drugim določa natančnejšo opredelitev načina </a:t>
            </a:r>
            <a:r>
              <a:rPr lang="sl-SI" b="1" dirty="0"/>
              <a:t>izrabe prenesenega starševskega dopusta.</a:t>
            </a:r>
            <a:r>
              <a:rPr lang="sl-SI" dirty="0"/>
              <a:t> Iz spremenjenega prvega ostavka 36. člena ZSDP izhaja, da gre za del starševskega dopusta, ki sta ga starša izrabila </a:t>
            </a:r>
            <a:r>
              <a:rPr lang="sl-SI" u="sng" dirty="0"/>
              <a:t>v polni odsotnosti z dela. </a:t>
            </a:r>
            <a:r>
              <a:rPr lang="sl-SI" dirty="0"/>
              <a:t>Če sta starša </a:t>
            </a:r>
            <a:r>
              <a:rPr lang="sl-SI" u="sng" dirty="0"/>
              <a:t>prenesla manj kot 15 koledarski dni</a:t>
            </a:r>
            <a:r>
              <a:rPr lang="sl-SI" dirty="0"/>
              <a:t>, izrabita ustrezno manj dni starševskega dopusta, in sicer </a:t>
            </a:r>
            <a:r>
              <a:rPr lang="sl-SI" b="1" dirty="0"/>
              <a:t>v strnjenem nizu v obliki polne ali delne odsotnosti</a:t>
            </a:r>
            <a:r>
              <a:rPr lang="sl-SI" dirty="0"/>
              <a:t> iz dela. </a:t>
            </a:r>
          </a:p>
        </p:txBody>
      </p:sp>
    </p:spTree>
    <p:extLst>
      <p:ext uri="{BB962C8B-B14F-4D97-AF65-F5344CB8AC3E}">
        <p14:creationId xmlns:p14="http://schemas.microsoft.com/office/powerpoint/2010/main" val="386249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u="sng" dirty="0" smtClean="0">
                <a:solidFill>
                  <a:srgbClr val="FF00FF"/>
                </a:solidFill>
              </a:rPr>
              <a:t/>
            </a:r>
            <a:br>
              <a:rPr lang="sl-SI" u="sng" dirty="0" smtClean="0">
                <a:solidFill>
                  <a:srgbClr val="FF00FF"/>
                </a:solidFill>
              </a:rPr>
            </a:br>
            <a:r>
              <a:rPr lang="sl-SI" u="sng" dirty="0" smtClean="0">
                <a:solidFill>
                  <a:srgbClr val="FF00FF"/>
                </a:solidFill>
              </a:rPr>
              <a:t>Računovodstvo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hangingPunct="0">
              <a:buNone/>
            </a:pPr>
            <a:endParaRPr lang="sl-SI" dirty="0"/>
          </a:p>
          <a:p>
            <a:pPr hangingPunct="0"/>
            <a:r>
              <a:rPr lang="sl-SI" b="1" u="sng" dirty="0"/>
              <a:t>Slovenski računovodski standardi (2016)</a:t>
            </a:r>
            <a:r>
              <a:rPr lang="sl-SI" dirty="0"/>
              <a:t> (Ur. l. RS, št. 95/2015)</a:t>
            </a:r>
          </a:p>
          <a:p>
            <a:pPr marL="114300" indent="0" hangingPunct="0">
              <a:buNone/>
            </a:pPr>
            <a:r>
              <a:rPr lang="sl-SI" b="1" dirty="0"/>
              <a:t> </a:t>
            </a:r>
            <a:endParaRPr lang="sl-SI" dirty="0"/>
          </a:p>
          <a:p>
            <a:pPr hangingPunct="0"/>
            <a:r>
              <a:rPr lang="sl-SI" dirty="0"/>
              <a:t> </a:t>
            </a:r>
            <a:r>
              <a:rPr lang="sl-SI" dirty="0" smtClean="0"/>
              <a:t>Pravilnik </a:t>
            </a:r>
            <a:r>
              <a:rPr lang="sl-SI" dirty="0"/>
              <a:t>o spremembah Pravilnika o davčnem obračunu akontacije dohodnine in dohodnine od dohodka iz dejavnost (Ur. l. RS, št. 100/2015) - spreminja priloge</a:t>
            </a:r>
          </a:p>
          <a:p>
            <a:pPr marL="114300" indent="0" hangingPunct="0">
              <a:buNone/>
            </a:pPr>
            <a:r>
              <a:rPr lang="sl-SI" dirty="0"/>
              <a:t> </a:t>
            </a:r>
          </a:p>
          <a:p>
            <a:pPr lvl="0"/>
            <a:r>
              <a:rPr lang="sl-SI" dirty="0" smtClean="0"/>
              <a:t>Pravilnik </a:t>
            </a:r>
            <a:r>
              <a:rPr lang="sl-SI" dirty="0"/>
              <a:t>o spremembah in dopolnitvah Pravilnika o enotnem kontnem načrtu za proračun, proračunske uporabnike in druge osebe javnega prava (Ur. l. RS, št. 100/2015)</a:t>
            </a:r>
          </a:p>
          <a:p>
            <a:pPr marL="114300" indent="0" hangingPunct="0">
              <a:buNone/>
            </a:pPr>
            <a:r>
              <a:rPr lang="sl-SI" b="1" dirty="0" smtClean="0"/>
              <a:t>    Uveljavitev</a:t>
            </a:r>
            <a:r>
              <a:rPr lang="sl-SI" b="1" dirty="0"/>
              <a:t>: </a:t>
            </a:r>
            <a:r>
              <a:rPr lang="sl-SI" b="1" dirty="0" smtClean="0"/>
              <a:t>24.12.2015</a:t>
            </a:r>
          </a:p>
          <a:p>
            <a:pPr marL="114300" indent="0" hangingPunct="0">
              <a:buNone/>
            </a:pPr>
            <a:r>
              <a:rPr lang="sl-SI" b="1" dirty="0" smtClean="0"/>
              <a:t>    </a:t>
            </a:r>
            <a:r>
              <a:rPr lang="sl-SI" dirty="0" smtClean="0"/>
              <a:t>Uporablja pa se že za pripravo letnega poročila za leto 2015.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90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u="sng" dirty="0" smtClean="0">
                <a:solidFill>
                  <a:srgbClr val="FF00FF"/>
                </a:solidFill>
              </a:rPr>
              <a:t>RAČUNOVODSTVO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dirty="0"/>
              <a:t>Pravilnik o dopolnitvah in spremembah Pravilnika o načinu in stopnjah odpisa neopredmetenih sredstev in opredmetenih osnovnih sredstev (Ur. l. RS, št. 100/2015)</a:t>
            </a:r>
          </a:p>
          <a:p>
            <a:pPr hangingPunct="0"/>
            <a:r>
              <a:rPr lang="sl-SI" dirty="0" smtClean="0"/>
              <a:t> </a:t>
            </a:r>
            <a:r>
              <a:rPr lang="sl-SI" dirty="0"/>
              <a:t>spreminja prilogo I - Stopnje rednega odpisa neopredmetenih sredstev in opredmetenih osnovnih sredstev </a:t>
            </a:r>
          </a:p>
          <a:p>
            <a:pPr hangingPunct="0"/>
            <a:r>
              <a:rPr lang="sl-SI" b="1" dirty="0"/>
              <a:t>Uveljavitev: 24.12.2015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626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u="sng" dirty="0" smtClean="0">
                <a:solidFill>
                  <a:srgbClr val="FF00FF"/>
                </a:solidFill>
              </a:rPr>
              <a:t>RAČUNOVODSTVO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pc="-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r a v i l n i k  </a:t>
            </a:r>
            <a:r>
              <a:rPr lang="sl-SI" dirty="0" smtClean="0"/>
              <a:t>o obrazcih za napovedi za odmero akontacije dohodnine ter obrazcih za napovedi za odmero dohodnine od dohodka iz kapitala in dohodka iz oddajanja premoženja v najem (Ur. l. RS, št. 102/2015).</a:t>
            </a:r>
          </a:p>
          <a:p>
            <a:r>
              <a:rPr lang="sl-SI" dirty="0" smtClean="0"/>
              <a:t>Pravilnik o spremembah Pravilnika o obrazcu informativnega izračuna dohodnine in obrazcu napovedi za odmero dohodnin (Ur. l. RS, št. 101/2015).</a:t>
            </a:r>
          </a:p>
          <a:p>
            <a:pPr marL="114300" indent="0">
              <a:buNone/>
            </a:pPr>
            <a:r>
              <a:rPr lang="sl-SI" dirty="0"/>
              <a:t> </a:t>
            </a:r>
            <a:r>
              <a:rPr lang="sl-SI" dirty="0" smtClean="0"/>
              <a:t>   Nove so Priloga 1, 2 in 3; </a:t>
            </a:r>
          </a:p>
          <a:p>
            <a:pPr marL="114300" indent="0">
              <a:buNone/>
            </a:pPr>
            <a:r>
              <a:rPr lang="sl-SI" dirty="0" smtClean="0"/>
              <a:t>   Uporabijo se  za odmero dohodnine za leto 2015.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0029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u="sng" dirty="0" smtClean="0">
                <a:solidFill>
                  <a:srgbClr val="FF00FF"/>
                </a:solidFill>
              </a:rPr>
              <a:t>RAČUNOVODSTVO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 hangingPunct="0">
              <a:buNone/>
            </a:pPr>
            <a:endParaRPr lang="sl-SI" dirty="0"/>
          </a:p>
          <a:p>
            <a:pPr lvl="0" hangingPunct="0"/>
            <a:r>
              <a:rPr lang="sl-SI" dirty="0"/>
              <a:t>Pravilnik o spremembah Pravilnika o davčnem obračunu davka od dohodkov pravnih oseb (Ur. l. RS, št. 101/2015) </a:t>
            </a:r>
          </a:p>
          <a:p>
            <a:pPr marL="114300" indent="0" hangingPunct="0">
              <a:buNone/>
            </a:pPr>
            <a:endParaRPr lang="sl-SI" dirty="0"/>
          </a:p>
          <a:p>
            <a:pPr marL="114300" indent="0" hangingPunct="0">
              <a:buNone/>
            </a:pPr>
            <a:r>
              <a:rPr lang="sl-SI" b="1" dirty="0"/>
              <a:t>Uporablja se</a:t>
            </a:r>
            <a:r>
              <a:rPr lang="sl-SI" dirty="0"/>
              <a:t> za davčna obdobja, ki se začnejo od vključno 1</a:t>
            </a:r>
            <a:r>
              <a:rPr lang="sl-SI" dirty="0" smtClean="0"/>
              <a:t>. januarja </a:t>
            </a:r>
            <a:r>
              <a:rPr lang="sl-SI" dirty="0"/>
              <a:t>2015, za katera se davčni obračun predloži po dnevu uveljavitve tega </a:t>
            </a:r>
          </a:p>
          <a:p>
            <a:endParaRPr lang="sl-SI" dirty="0"/>
          </a:p>
          <a:p>
            <a:pPr lvl="0"/>
            <a:r>
              <a:rPr lang="sl-SI" dirty="0"/>
              <a:t>Zakon o spremembah in dopolnitvah Zakona o davčnem postopku – ZDavP-2I (Ur. l. RS, št. 91/2015)</a:t>
            </a:r>
          </a:p>
          <a:p>
            <a:pPr marL="114300" indent="0" hangingPunct="0">
              <a:buNone/>
            </a:pPr>
            <a:r>
              <a:rPr lang="sl-SI" b="1" dirty="0"/>
              <a:t> </a:t>
            </a:r>
            <a:r>
              <a:rPr lang="sl-SI" b="1" dirty="0" smtClean="0"/>
              <a:t>   Uveljavitev</a:t>
            </a:r>
            <a:r>
              <a:rPr lang="sl-SI" b="1" dirty="0"/>
              <a:t>: 15.12.2015</a:t>
            </a:r>
            <a:r>
              <a:rPr lang="sl-SI" b="1" dirty="0" smtClean="0"/>
              <a:t>,</a:t>
            </a:r>
          </a:p>
          <a:p>
            <a:pPr marL="114300" indent="0" hangingPunct="0">
              <a:buNone/>
            </a:pPr>
            <a:endParaRPr lang="sl-SI" dirty="0"/>
          </a:p>
          <a:p>
            <a:pPr lvl="0"/>
            <a:r>
              <a:rPr lang="sl-SI" dirty="0"/>
              <a:t>P R A V I L N I K o elektronskem vročanju v davčnih zadeva (Ur. l. RS, št. 102/2015)</a:t>
            </a:r>
          </a:p>
          <a:p>
            <a:pPr marL="114300" indent="0">
              <a:buNone/>
            </a:pPr>
            <a:r>
              <a:rPr lang="sl-SI" dirty="0" smtClean="0"/>
              <a:t>    Zavezanci </a:t>
            </a:r>
            <a:r>
              <a:rPr lang="sl-SI" dirty="0"/>
              <a:t>za davek lahko prek portala </a:t>
            </a:r>
            <a:r>
              <a:rPr lang="sl-SI" dirty="0" err="1"/>
              <a:t>eDavki</a:t>
            </a:r>
            <a:r>
              <a:rPr lang="sl-SI" dirty="0"/>
              <a:t> davčnemu organu sporočijo elektronski naslov, na katerega </a:t>
            </a:r>
            <a:r>
              <a:rPr lang="sl-SI" dirty="0" smtClean="0"/>
              <a:t>želijo </a:t>
            </a:r>
            <a:r>
              <a:rPr lang="sl-SI" dirty="0"/>
              <a:t>prejemati informativna elektronska sporočila o elektronsko vloženih dokumentih.</a:t>
            </a:r>
          </a:p>
          <a:p>
            <a:pPr marL="114300" indent="0" hangingPunct="0">
              <a:buNone/>
            </a:pPr>
            <a:r>
              <a:rPr lang="sl-SI" b="1" dirty="0" smtClean="0"/>
              <a:t>    Uveljavitev</a:t>
            </a:r>
            <a:r>
              <a:rPr lang="sl-SI" b="1" dirty="0"/>
              <a:t>: 25.12.2015</a:t>
            </a:r>
            <a:endParaRPr lang="sl-SI" dirty="0"/>
          </a:p>
          <a:p>
            <a:pPr marL="114300" indent="0" hangingPunct="0">
              <a:buNone/>
            </a:pPr>
            <a:r>
              <a:rPr lang="sl-SI" b="1" dirty="0"/>
              <a:t> 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259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u="sng" dirty="0" smtClean="0">
                <a:solidFill>
                  <a:srgbClr val="FF00FF"/>
                </a:solidFill>
              </a:rPr>
              <a:t>RAČUNOVODSTVO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r>
              <a:rPr lang="sl-SI" dirty="0">
                <a:solidFill>
                  <a:srgbClr val="FF0000"/>
                </a:solidFill>
              </a:rPr>
              <a:t>Zakon o spremembah in dopolnitvah Zakona o davku na dodano vrednost – ZDDV-1I (Ur. l. RS, št. 90/2015)</a:t>
            </a:r>
          </a:p>
          <a:p>
            <a:pPr marL="114300" indent="0" hangingPunct="0">
              <a:buNone/>
            </a:pPr>
            <a:r>
              <a:rPr lang="sl-SI" i="1" dirty="0"/>
              <a:t>Zakon uzakonja višji 22 % DDV in višji 9,5 % DDV- od 01.01.2016 dalje od davčne osnove za dobave blaga in storitev. </a:t>
            </a:r>
            <a:r>
              <a:rPr lang="sl-SI" b="1" dirty="0"/>
              <a:t>Uveljavitev: 01.01.2016</a:t>
            </a:r>
            <a:endParaRPr lang="sl-SI" dirty="0"/>
          </a:p>
          <a:p>
            <a:pPr marL="114300" indent="0" hangingPunct="0">
              <a:buNone/>
            </a:pPr>
            <a:endParaRPr lang="sl-SI" i="1" dirty="0"/>
          </a:p>
          <a:p>
            <a:pPr hangingPunct="0"/>
            <a:r>
              <a:rPr lang="sl-SI" b="1" dirty="0"/>
              <a:t> </a:t>
            </a:r>
            <a:r>
              <a:rPr lang="sl-SI" dirty="0" smtClean="0"/>
              <a:t>Pravilnik </a:t>
            </a:r>
            <a:r>
              <a:rPr lang="sl-SI" dirty="0"/>
              <a:t>o valorizaciji zneskov za odmero davkov po zakonu o davkih občanov za leto 2016 (Ur. l. RS, št. 101/2015)</a:t>
            </a:r>
          </a:p>
          <a:p>
            <a:pPr marL="114300" indent="0">
              <a:buNone/>
            </a:pPr>
            <a:r>
              <a:rPr lang="sl-SI" dirty="0"/>
              <a:t>     </a:t>
            </a:r>
            <a:r>
              <a:rPr lang="sl-SI" b="1" dirty="0"/>
              <a:t>Uveljavitev: 24.12.2015</a:t>
            </a:r>
            <a:endParaRPr lang="sl-SI" dirty="0"/>
          </a:p>
          <a:p>
            <a:endParaRPr lang="sl-SI" dirty="0"/>
          </a:p>
          <a:p>
            <a:pPr lvl="0"/>
            <a:r>
              <a:rPr lang="sl-SI" dirty="0">
                <a:solidFill>
                  <a:srgbClr val="FF0000"/>
                </a:solidFill>
              </a:rPr>
              <a:t>Zakon o dopolnitvi Zakona za uravnoteženje javnih financ (ZUJF-E) (Ur. l. RS, št. 102/2015</a:t>
            </a:r>
            <a:r>
              <a:rPr lang="sl-SI" dirty="0"/>
              <a:t>)</a:t>
            </a:r>
          </a:p>
          <a:p>
            <a:pPr marL="114300" indent="0">
              <a:buNone/>
            </a:pPr>
            <a:r>
              <a:rPr lang="sl-SI" dirty="0"/>
              <a:t>     Spreminja stopnje dohodnine za davčni leti 2016 in 2017.</a:t>
            </a:r>
          </a:p>
          <a:p>
            <a:pPr marL="114300" indent="0" hangingPunct="0">
              <a:buNone/>
            </a:pPr>
            <a:r>
              <a:rPr lang="sl-SI" b="1" dirty="0"/>
              <a:t>     Uveljavitev: 25.12.2015, uporaba od 01.01.2016</a:t>
            </a:r>
            <a:endParaRPr lang="sl-SI" dirty="0"/>
          </a:p>
          <a:p>
            <a:pPr marL="114300" indent="0">
              <a:buNone/>
            </a:pPr>
            <a:r>
              <a:rPr lang="sl-SI" dirty="0"/>
              <a:t>  </a:t>
            </a:r>
          </a:p>
          <a:p>
            <a:pPr lvl="0"/>
            <a:r>
              <a:rPr lang="sl-SI" dirty="0"/>
              <a:t>P R A V I L N I K o obrazcih za napovedi za odmero akontacije dohodnine ter obrazcih za napovedi za odmero dohodnine od dohodka iz kapitala in dohodka iz oddajanja premoženja v najem (Ur. l. RS, št. 102/2015)</a:t>
            </a:r>
          </a:p>
          <a:p>
            <a:endParaRPr lang="sl-SI" dirty="0"/>
          </a:p>
          <a:p>
            <a:pPr lvl="0"/>
            <a:r>
              <a:rPr lang="sl-SI" dirty="0"/>
              <a:t>Pravilnik o spremembah Pravilnika o obrazcu informativnega izračuna dohodnine in obrazcu napovedi za odmero dohodnin (Ur. l. RS, št. 101/2015)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733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sl-SI" sz="3200" dirty="0" smtClean="0">
                <a:solidFill>
                  <a:srgbClr val="FF0000"/>
                </a:solidFill>
              </a:rPr>
              <a:t/>
            </a:r>
            <a:br>
              <a:rPr lang="sl-SI" sz="3200" dirty="0" smtClean="0">
                <a:solidFill>
                  <a:srgbClr val="FF0000"/>
                </a:solidFill>
              </a:rPr>
            </a:br>
            <a:r>
              <a:rPr lang="sl-SI" sz="3200" u="sng" dirty="0" smtClean="0">
                <a:solidFill>
                  <a:srgbClr val="FF00FF"/>
                </a:solidFill>
              </a:rPr>
              <a:t>Ukrepi na področju plač in drugih stroškov dela</a:t>
            </a:r>
            <a:r>
              <a:rPr lang="sl-SI" sz="3200" b="1" dirty="0" smtClean="0">
                <a:solidFill>
                  <a:srgbClr val="FF00FF"/>
                </a:solidFill>
              </a:rPr>
              <a:t> </a:t>
            </a:r>
            <a:r>
              <a:rPr lang="sl-SI" sz="3200" dirty="0" smtClean="0"/>
              <a:t/>
            </a:r>
            <a:br>
              <a:rPr lang="sl-SI" sz="3200" dirty="0" smtClean="0"/>
            </a:br>
            <a:endParaRPr lang="sl-SI" sz="32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hangingPunct="0"/>
            <a:r>
              <a:rPr lang="sl-SI" b="1" dirty="0" smtClean="0">
                <a:solidFill>
                  <a:srgbClr val="FF0000"/>
                </a:solidFill>
              </a:rPr>
              <a:t>Zakon </a:t>
            </a:r>
            <a:r>
              <a:rPr lang="sl-SI" b="1" dirty="0">
                <a:solidFill>
                  <a:srgbClr val="FF0000"/>
                </a:solidFill>
              </a:rPr>
              <a:t>o ukrepih na področju plač in drugih stroškov dela za leto 2016 in drugih ukrepih v javnem sektorju – </a:t>
            </a:r>
            <a:r>
              <a:rPr lang="sl-SI" b="1" dirty="0" smtClean="0">
                <a:solidFill>
                  <a:srgbClr val="FF0000"/>
                </a:solidFill>
              </a:rPr>
              <a:t>ZUPPJS16 </a:t>
            </a:r>
            <a:r>
              <a:rPr lang="sl-SI" b="1" dirty="0" smtClean="0"/>
              <a:t>(Ur</a:t>
            </a:r>
            <a:r>
              <a:rPr lang="sl-SI" b="1" dirty="0"/>
              <a:t>. l. RS, št. 90/2015) </a:t>
            </a:r>
            <a:endParaRPr lang="sl-SI" dirty="0"/>
          </a:p>
          <a:p>
            <a:pPr lvl="0" hangingPunct="0"/>
            <a:r>
              <a:rPr lang="sl-SI" u="sng" dirty="0">
                <a:solidFill>
                  <a:srgbClr val="FF0000"/>
                </a:solidFill>
              </a:rPr>
              <a:t>Dogovor o ukrepih na področju stroškov dela in drugih ukrepih v javnem sektorju za leto </a:t>
            </a:r>
            <a:r>
              <a:rPr lang="sl-SI" u="sng" dirty="0" smtClean="0">
                <a:solidFill>
                  <a:srgbClr val="FF0000"/>
                </a:solidFill>
              </a:rPr>
              <a:t>2016 </a:t>
            </a:r>
            <a:r>
              <a:rPr lang="sl-SI" dirty="0" smtClean="0"/>
              <a:t>(</a:t>
            </a:r>
            <a:r>
              <a:rPr lang="sl-SI" dirty="0"/>
              <a:t>Ur. l. RS, št. 91/2015) </a:t>
            </a:r>
          </a:p>
          <a:p>
            <a:pPr marL="114300" indent="0" hangingPunct="0">
              <a:buNone/>
            </a:pPr>
            <a:r>
              <a:rPr lang="sl-SI" i="1" dirty="0" smtClean="0"/>
              <a:t>     </a:t>
            </a:r>
          </a:p>
          <a:p>
            <a:pPr marL="114300" indent="0" hangingPunct="0">
              <a:buNone/>
            </a:pPr>
            <a:r>
              <a:rPr lang="sl-SI" i="1" dirty="0"/>
              <a:t> </a:t>
            </a:r>
            <a:r>
              <a:rPr lang="sl-SI" i="1" dirty="0" smtClean="0"/>
              <a:t> </a:t>
            </a:r>
            <a:r>
              <a:rPr lang="sl-SI" i="1" dirty="0"/>
              <a:t> </a:t>
            </a:r>
            <a:r>
              <a:rPr lang="sl-SI" dirty="0" smtClean="0"/>
              <a:t>Zakon </a:t>
            </a:r>
            <a:r>
              <a:rPr lang="sl-SI" dirty="0"/>
              <a:t>in Dogovor  podaljšujeta  interventne ukrepe in sicer</a:t>
            </a:r>
            <a:r>
              <a:rPr lang="sl-SI" dirty="0" smtClean="0"/>
              <a:t>: </a:t>
            </a:r>
            <a:r>
              <a:rPr lang="sl-SI" dirty="0" smtClean="0">
                <a:solidFill>
                  <a:srgbClr val="FF0000"/>
                </a:solidFill>
              </a:rPr>
              <a:t>OKROŽNICA</a:t>
            </a:r>
            <a:endParaRPr lang="sl-SI" dirty="0">
              <a:solidFill>
                <a:srgbClr val="FF0000"/>
              </a:solidFill>
            </a:endParaRPr>
          </a:p>
          <a:p>
            <a:pPr hangingPunct="0"/>
            <a:endParaRPr lang="sl-SI" dirty="0"/>
          </a:p>
          <a:p>
            <a:pPr lvl="0"/>
            <a:r>
              <a:rPr lang="x-none" dirty="0" smtClean="0">
                <a:solidFill>
                  <a:schemeClr val="tx1"/>
                </a:solidFill>
              </a:rPr>
              <a:t>plačna </a:t>
            </a:r>
            <a:r>
              <a:rPr lang="x-none" dirty="0">
                <a:solidFill>
                  <a:schemeClr val="tx1"/>
                </a:solidFill>
              </a:rPr>
              <a:t>lestvica 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x-none" dirty="0">
                <a:solidFill>
                  <a:schemeClr val="tx1"/>
                </a:solidFill>
              </a:rPr>
              <a:t>s 1.6.2012;</a:t>
            </a:r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dirty="0">
                <a:solidFill>
                  <a:schemeClr val="tx1"/>
                </a:solidFill>
              </a:rPr>
              <a:t>Redna delovna uspešnost </a:t>
            </a:r>
            <a:endParaRPr lang="sl-SI" dirty="0" smtClean="0">
              <a:solidFill>
                <a:schemeClr val="tx1"/>
              </a:solidFill>
            </a:endParaRPr>
          </a:p>
          <a:p>
            <a:pPr lvl="0"/>
            <a:r>
              <a:rPr lang="sl-SI" dirty="0" smtClean="0">
                <a:solidFill>
                  <a:schemeClr val="tx1"/>
                </a:solidFill>
              </a:rPr>
              <a:t>Delovna </a:t>
            </a:r>
            <a:r>
              <a:rPr lang="sl-SI" dirty="0">
                <a:solidFill>
                  <a:schemeClr val="tx1"/>
                </a:solidFill>
              </a:rPr>
              <a:t>uspešnost za povečan obseg dela se tudi v 2016 izplačuje pod omejitvami </a:t>
            </a:r>
            <a:endParaRPr lang="sl-SI" dirty="0" smtClean="0">
              <a:solidFill>
                <a:schemeClr val="tx1"/>
              </a:solidFill>
            </a:endParaRPr>
          </a:p>
          <a:p>
            <a:pPr lvl="0"/>
            <a:r>
              <a:rPr lang="x-none" dirty="0" smtClean="0">
                <a:solidFill>
                  <a:schemeClr val="tx1"/>
                </a:solidFill>
              </a:rPr>
              <a:t>regres</a:t>
            </a:r>
            <a:endParaRPr lang="sl-SI" dirty="0" smtClean="0">
              <a:solidFill>
                <a:schemeClr val="tx1"/>
              </a:solidFill>
            </a:endParaRPr>
          </a:p>
          <a:p>
            <a:pPr lvl="0"/>
            <a:r>
              <a:rPr lang="sl-SI" dirty="0" smtClean="0">
                <a:solidFill>
                  <a:schemeClr val="tx1"/>
                </a:solidFill>
              </a:rPr>
              <a:t>Nadomestilo </a:t>
            </a:r>
            <a:r>
              <a:rPr lang="sl-SI" dirty="0">
                <a:solidFill>
                  <a:schemeClr val="tx1"/>
                </a:solidFill>
              </a:rPr>
              <a:t>plače je še naprej 80 % osnove;</a:t>
            </a:r>
          </a:p>
          <a:p>
            <a:pPr lvl="0"/>
            <a:r>
              <a:rPr lang="sl-SI" dirty="0">
                <a:solidFill>
                  <a:schemeClr val="tx1"/>
                </a:solidFill>
              </a:rPr>
              <a:t>Jubilejne nagrade </a:t>
            </a:r>
            <a:endParaRPr lang="sl-SI" dirty="0" smtClean="0">
              <a:solidFill>
                <a:schemeClr val="tx1"/>
              </a:solidFill>
            </a:endParaRPr>
          </a:p>
          <a:p>
            <a:pPr lvl="0"/>
            <a:r>
              <a:rPr lang="sl-SI" dirty="0" smtClean="0">
                <a:solidFill>
                  <a:schemeClr val="tx1"/>
                </a:solidFill>
              </a:rPr>
              <a:t>K</a:t>
            </a:r>
            <a:r>
              <a:rPr lang="x-none" dirty="0" smtClean="0">
                <a:solidFill>
                  <a:schemeClr val="tx1"/>
                </a:solidFill>
              </a:rPr>
              <a:t>olektivn</a:t>
            </a:r>
            <a:r>
              <a:rPr lang="sl-SI" dirty="0" smtClean="0">
                <a:solidFill>
                  <a:schemeClr val="tx1"/>
                </a:solidFill>
              </a:rPr>
              <a:t>o </a:t>
            </a:r>
            <a:r>
              <a:rPr lang="x-none" dirty="0" smtClean="0">
                <a:solidFill>
                  <a:schemeClr val="tx1"/>
                </a:solidFill>
              </a:rPr>
              <a:t> dodatn</a:t>
            </a:r>
            <a:r>
              <a:rPr lang="sl-SI" dirty="0" smtClean="0">
                <a:solidFill>
                  <a:schemeClr val="tx1"/>
                </a:solidFill>
              </a:rPr>
              <a:t>o </a:t>
            </a:r>
            <a:r>
              <a:rPr lang="x-none" dirty="0" smtClean="0">
                <a:solidFill>
                  <a:schemeClr val="tx1"/>
                </a:solidFill>
              </a:rPr>
              <a:t>pokojninsk</a:t>
            </a:r>
            <a:r>
              <a:rPr lang="sl-SI" dirty="0" smtClean="0">
                <a:solidFill>
                  <a:schemeClr val="tx1"/>
                </a:solidFill>
              </a:rPr>
              <a:t>o</a:t>
            </a:r>
            <a:r>
              <a:rPr lang="x-none" dirty="0" smtClean="0">
                <a:solidFill>
                  <a:schemeClr val="tx1"/>
                </a:solidFill>
              </a:rPr>
              <a:t> zavarovanj</a:t>
            </a:r>
            <a:r>
              <a:rPr lang="sl-SI" dirty="0" smtClean="0">
                <a:solidFill>
                  <a:schemeClr val="tx1"/>
                </a:solidFill>
              </a:rPr>
              <a:t>e</a:t>
            </a:r>
          </a:p>
          <a:p>
            <a:pPr lvl="0" hangingPunct="0"/>
            <a:r>
              <a:rPr lang="sl-SI" dirty="0" smtClean="0">
                <a:solidFill>
                  <a:schemeClr val="tx1"/>
                </a:solidFill>
              </a:rPr>
              <a:t>Upokojevanje .</a:t>
            </a:r>
          </a:p>
          <a:p>
            <a:pPr lvl="0" hangingPunct="0"/>
            <a:r>
              <a:rPr lang="sl-SI" dirty="0" smtClean="0">
                <a:solidFill>
                  <a:schemeClr val="tx1"/>
                </a:solidFill>
              </a:rPr>
              <a:t>Dopust.</a:t>
            </a:r>
            <a:endParaRPr lang="sl-SI" dirty="0">
              <a:solidFill>
                <a:schemeClr val="tx1"/>
              </a:solidFill>
            </a:endParaRPr>
          </a:p>
          <a:p>
            <a:pPr lvl="0" hangingPunct="0"/>
            <a:r>
              <a:rPr lang="sl-SI" dirty="0">
                <a:solidFill>
                  <a:schemeClr val="tx1"/>
                </a:solidFill>
              </a:rPr>
              <a:t>O</a:t>
            </a:r>
            <a:r>
              <a:rPr lang="sl-SI" dirty="0" smtClean="0">
                <a:solidFill>
                  <a:schemeClr val="tx1"/>
                </a:solidFill>
              </a:rPr>
              <a:t>mejitev </a:t>
            </a:r>
            <a:r>
              <a:rPr lang="sl-SI" dirty="0">
                <a:solidFill>
                  <a:schemeClr val="tx1"/>
                </a:solidFill>
              </a:rPr>
              <a:t>sklepanja avtorskih in </a:t>
            </a:r>
            <a:r>
              <a:rPr lang="sl-SI" dirty="0" err="1">
                <a:solidFill>
                  <a:schemeClr val="tx1"/>
                </a:solidFill>
              </a:rPr>
              <a:t>podjemnih</a:t>
            </a:r>
            <a:r>
              <a:rPr lang="sl-SI" dirty="0">
                <a:solidFill>
                  <a:schemeClr val="tx1"/>
                </a:solidFill>
              </a:rPr>
              <a:t> pogodb </a:t>
            </a:r>
            <a:r>
              <a:rPr lang="sl-SI" u="sng" dirty="0">
                <a:solidFill>
                  <a:schemeClr val="tx1"/>
                </a:solidFill>
              </a:rPr>
              <a:t>s svojimi </a:t>
            </a:r>
            <a:r>
              <a:rPr lang="sl-SI" u="sng" dirty="0" smtClean="0">
                <a:solidFill>
                  <a:schemeClr val="tx1"/>
                </a:solidFill>
              </a:rPr>
              <a:t>zaposlenimi.</a:t>
            </a:r>
            <a:endParaRPr lang="sl-SI" dirty="0">
              <a:solidFill>
                <a:schemeClr val="tx1"/>
              </a:solidFill>
            </a:endParaRPr>
          </a:p>
          <a:p>
            <a:pPr hangingPunct="0"/>
            <a:r>
              <a:rPr lang="sl-SI" dirty="0" smtClean="0">
                <a:solidFill>
                  <a:schemeClr val="tx1"/>
                </a:solidFill>
              </a:rPr>
              <a:t>drugačna </a:t>
            </a:r>
            <a:r>
              <a:rPr lang="sl-SI" dirty="0">
                <a:solidFill>
                  <a:schemeClr val="tx1"/>
                </a:solidFill>
              </a:rPr>
              <a:t>ureditev povračila stroškov prevoza </a:t>
            </a:r>
            <a:r>
              <a:rPr lang="sl-SI" dirty="0" smtClean="0">
                <a:solidFill>
                  <a:schemeClr val="tx1"/>
                </a:solidFill>
              </a:rPr>
              <a:t> </a:t>
            </a:r>
            <a:r>
              <a:rPr lang="sl-SI" dirty="0">
                <a:solidFill>
                  <a:schemeClr val="tx1"/>
                </a:solidFill>
              </a:rPr>
              <a:t>v KP.</a:t>
            </a:r>
          </a:p>
          <a:p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u="sng" dirty="0" smtClean="0">
                <a:solidFill>
                  <a:srgbClr val="FF00FF"/>
                </a:solidFill>
              </a:rPr>
              <a:t>Soglasje  za  zaposlitev</a:t>
            </a:r>
            <a:endParaRPr lang="sl-SI" u="sng" dirty="0">
              <a:solidFill>
                <a:srgbClr val="FF00FF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hangingPunct="0">
              <a:buNone/>
            </a:pPr>
            <a:r>
              <a:rPr lang="sl-SI" b="1" dirty="0"/>
              <a:t> </a:t>
            </a:r>
            <a:endParaRPr lang="sl-SI" dirty="0"/>
          </a:p>
          <a:p>
            <a:pPr lvl="0" hangingPunct="0"/>
            <a:r>
              <a:rPr lang="sl-SI" dirty="0">
                <a:solidFill>
                  <a:srgbClr val="FF0000"/>
                </a:solidFill>
              </a:rPr>
              <a:t>Zakon o spremembah Zakona za uravnoteženje javnih financ 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>
                <a:solidFill>
                  <a:srgbClr val="FF0000"/>
                </a:solidFill>
              </a:rPr>
              <a:t>(Ur. l. RS, št. 90/2015) </a:t>
            </a:r>
            <a:endParaRPr lang="sl-SI" dirty="0" smtClean="0">
              <a:solidFill>
                <a:srgbClr val="FF0000"/>
              </a:solidFill>
            </a:endParaRPr>
          </a:p>
          <a:p>
            <a:pPr lvl="0" hangingPunct="0"/>
            <a:endParaRPr lang="sl-SI" dirty="0">
              <a:solidFill>
                <a:srgbClr val="FF0000"/>
              </a:solidFill>
            </a:endParaRPr>
          </a:p>
          <a:p>
            <a:r>
              <a:rPr lang="sl-SI" dirty="0" smtClean="0"/>
              <a:t>ukinja </a:t>
            </a:r>
            <a:r>
              <a:rPr lang="sl-SI" dirty="0"/>
              <a:t>183. </a:t>
            </a:r>
            <a:r>
              <a:rPr lang="sl-SI" dirty="0" smtClean="0"/>
              <a:t>člen, ki </a:t>
            </a:r>
            <a:r>
              <a:rPr lang="sl-SI" dirty="0"/>
              <a:t>določa pridobitev obveznega soglasjih za nove </a:t>
            </a:r>
            <a:r>
              <a:rPr lang="sl-SI" dirty="0" smtClean="0"/>
              <a:t>zaposlitve</a:t>
            </a:r>
            <a:endParaRPr lang="sl-SI" dirty="0"/>
          </a:p>
          <a:p>
            <a:r>
              <a:rPr lang="sl-SI" b="1" dirty="0"/>
              <a:t> </a:t>
            </a:r>
            <a:r>
              <a:rPr lang="sl-SI" dirty="0"/>
              <a:t>Sklep o ugotovitvi, da je gospodarska rast presegla 2,5 odstotka (%) bruto domačega proizvoda  (Ur. l. RS, št. 69/2015) </a:t>
            </a:r>
          </a:p>
          <a:p>
            <a:pPr lvl="0" hangingPunct="0"/>
            <a:endParaRPr lang="sl-SI" dirty="0" smtClean="0">
              <a:solidFill>
                <a:srgbClr val="FF0000"/>
              </a:solidFill>
            </a:endParaRPr>
          </a:p>
          <a:p>
            <a:pPr marL="114300" lvl="0" indent="0" hangingPunct="0">
              <a:buNone/>
            </a:pPr>
            <a:endParaRPr lang="sl-SI" dirty="0">
              <a:solidFill>
                <a:srgbClr val="FF0000"/>
              </a:solidFill>
            </a:endParaRPr>
          </a:p>
          <a:p>
            <a:pPr hangingPunct="0"/>
            <a:endParaRPr lang="sl-SI" dirty="0"/>
          </a:p>
          <a:p>
            <a:endParaRPr lang="sl-SI" dirty="0"/>
          </a:p>
        </p:txBody>
      </p:sp>
      <p:sp>
        <p:nvSpPr>
          <p:cNvPr id="4" name="Desna puščica 3"/>
          <p:cNvSpPr/>
          <p:nvPr/>
        </p:nvSpPr>
        <p:spPr>
          <a:xfrm>
            <a:off x="5174353" y="4077072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Desna puščica 4"/>
          <p:cNvSpPr/>
          <p:nvPr/>
        </p:nvSpPr>
        <p:spPr>
          <a:xfrm>
            <a:off x="5220072" y="4005064"/>
            <a:ext cx="194421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371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385</TotalTime>
  <Words>1060</Words>
  <Application>Microsoft Office PowerPoint</Application>
  <PresentationFormat>Diaprojekcija na zaslonu (4:3)</PresentationFormat>
  <Paragraphs>169</Paragraphs>
  <Slides>24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24</vt:i4>
      </vt:variant>
    </vt:vector>
  </HeadingPairs>
  <TitlesOfParts>
    <vt:vector size="30" baseType="lpstr">
      <vt:lpstr>Arial</vt:lpstr>
      <vt:lpstr>Book Antiqua</vt:lpstr>
      <vt:lpstr>Calibri</vt:lpstr>
      <vt:lpstr>Century Gothic</vt:lpstr>
      <vt:lpstr>Times New Roman</vt:lpstr>
      <vt:lpstr>Lekarnar</vt:lpstr>
      <vt:lpstr>Novosti iz zakonodaje</vt:lpstr>
      <vt:lpstr>Zakona o spodbujanju razvoja turizma-ZSRT</vt:lpstr>
      <vt:lpstr> Računovodstvo </vt:lpstr>
      <vt:lpstr>RAČUNOVODSTVO</vt:lpstr>
      <vt:lpstr>RAČUNOVODSTVO</vt:lpstr>
      <vt:lpstr>RAČUNOVODSTVO</vt:lpstr>
      <vt:lpstr>RAČUNOVODSTVO</vt:lpstr>
      <vt:lpstr> Ukrepi na področju plač in drugih stroškov dela  </vt:lpstr>
      <vt:lpstr>Soglasje  za  zaposlitev</vt:lpstr>
      <vt:lpstr>Zakon o izvrševanju proračuna RS za leto 2016 in 2017 – ZIPRS1617</vt:lpstr>
      <vt:lpstr>Zipro 16/17</vt:lpstr>
      <vt:lpstr>  Zakon o dopolnitvi zakona o minimalni plači – ZminP-A (Ur. l. RS, št. 92/2015) </vt:lpstr>
      <vt:lpstr> Uredba o spremembi Uredbe o plačah direktorjev v javnem sektorju (Ur. l. RS, št. 98/2015) </vt:lpstr>
      <vt:lpstr>Kadri in zaposlovanje </vt:lpstr>
      <vt:lpstr>Kadri in zaposlovanje</vt:lpstr>
      <vt:lpstr>ANEKSI JANUARJA!!!- OKROŽNICA</vt:lpstr>
      <vt:lpstr>NAJBOLJ AKTUALNA DELOVNA MESTA (DM), ki se jim spreminja izhodiščni PR so</vt:lpstr>
      <vt:lpstr> SVIZ je šolam poslal še pojasnilo:   </vt:lpstr>
      <vt:lpstr>Trg dela </vt:lpstr>
      <vt:lpstr> Informacije javnega značaja </vt:lpstr>
      <vt:lpstr>Vrednotenje in priznavanje izobraževanja </vt:lpstr>
      <vt:lpstr>Pokojninsko in invalidsko zavarovanje </vt:lpstr>
      <vt:lpstr> Zakon o spremembah Zakona o socialno varstvenih prejemkih – ZSVarPre-D (Ur. l. RS, št. 90/2015) </vt:lpstr>
      <vt:lpstr>Starševsko varstvo in družinski prejemki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Novosti iz zakonodaje</dc:title>
  <dc:creator>SCLJ-NPdir</dc:creator>
  <cp:lastModifiedBy>SPSSB Fani</cp:lastModifiedBy>
  <cp:revision>13</cp:revision>
  <cp:lastPrinted>2016-01-25T15:36:58Z</cp:lastPrinted>
  <dcterms:created xsi:type="dcterms:W3CDTF">2016-01-24T11:48:24Z</dcterms:created>
  <dcterms:modified xsi:type="dcterms:W3CDTF">2016-01-28T20:12:07Z</dcterms:modified>
</cp:coreProperties>
</file>