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6" r:id="rId4"/>
    <p:sldId id="265" r:id="rId5"/>
    <p:sldId id="264" r:id="rId6"/>
    <p:sldId id="268" r:id="rId7"/>
    <p:sldId id="270" r:id="rId8"/>
    <p:sldId id="267" r:id="rId9"/>
    <p:sldId id="274" r:id="rId10"/>
    <p:sldId id="272" r:id="rId11"/>
    <p:sldId id="271" r:id="rId12"/>
    <p:sldId id="283" r:id="rId13"/>
    <p:sldId id="273" r:id="rId14"/>
    <p:sldId id="275" r:id="rId15"/>
    <p:sldId id="278" r:id="rId16"/>
    <p:sldId id="279" r:id="rId17"/>
    <p:sldId id="261" r:id="rId18"/>
    <p:sldId id="280" r:id="rId19"/>
    <p:sldId id="284" r:id="rId20"/>
    <p:sldId id="281" r:id="rId21"/>
    <p:sldId id="285" r:id="rId22"/>
    <p:sldId id="282" r:id="rId2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641A-2CD4-456D-A04A-8CA8094D3309}" type="datetimeFigureOut">
              <a:rPr lang="sl-SI" smtClean="0"/>
              <a:t>27.1.2016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C790-7A1E-409F-BD73-F0F3478263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839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641A-2CD4-456D-A04A-8CA8094D3309}" type="datetimeFigureOut">
              <a:rPr lang="sl-SI" smtClean="0"/>
              <a:t>27.1.2016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C790-7A1E-409F-BD73-F0F3478263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450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641A-2CD4-456D-A04A-8CA8094D3309}" type="datetimeFigureOut">
              <a:rPr lang="sl-SI" smtClean="0"/>
              <a:t>27.1.2016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C790-7A1E-409F-BD73-F0F3478263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910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641A-2CD4-456D-A04A-8CA8094D3309}" type="datetimeFigureOut">
              <a:rPr lang="sl-SI" smtClean="0"/>
              <a:t>27.1.2016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C790-7A1E-409F-BD73-F0F3478263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7520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641A-2CD4-456D-A04A-8CA8094D3309}" type="datetimeFigureOut">
              <a:rPr lang="sl-SI" smtClean="0"/>
              <a:t>27.1.2016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C790-7A1E-409F-BD73-F0F3478263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5529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641A-2CD4-456D-A04A-8CA8094D3309}" type="datetimeFigureOut">
              <a:rPr lang="sl-SI" smtClean="0"/>
              <a:t>27.1.2016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C790-7A1E-409F-BD73-F0F3478263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7974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641A-2CD4-456D-A04A-8CA8094D3309}" type="datetimeFigureOut">
              <a:rPr lang="sl-SI" smtClean="0"/>
              <a:t>27.1.2016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C790-7A1E-409F-BD73-F0F3478263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6240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641A-2CD4-456D-A04A-8CA8094D3309}" type="datetimeFigureOut">
              <a:rPr lang="sl-SI" smtClean="0"/>
              <a:t>27.1.2016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C790-7A1E-409F-BD73-F0F3478263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1924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641A-2CD4-456D-A04A-8CA8094D3309}" type="datetimeFigureOut">
              <a:rPr lang="sl-SI" smtClean="0"/>
              <a:t>27.1.2016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C790-7A1E-409F-BD73-F0F3478263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0415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641A-2CD4-456D-A04A-8CA8094D3309}" type="datetimeFigureOut">
              <a:rPr lang="sl-SI" smtClean="0"/>
              <a:t>27.1.2016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C790-7A1E-409F-BD73-F0F3478263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3611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641A-2CD4-456D-A04A-8CA8094D3309}" type="datetimeFigureOut">
              <a:rPr lang="sl-SI" smtClean="0"/>
              <a:t>27.1.2016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C790-7A1E-409F-BD73-F0F3478263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1173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3641A-2CD4-456D-A04A-8CA8094D3309}" type="datetimeFigureOut">
              <a:rPr lang="sl-SI" smtClean="0"/>
              <a:t>27.1.2016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BC790-7A1E-409F-BD73-F0F3478263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371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tilen.prah@kariera.s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807" y="0"/>
            <a:ext cx="914238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5486" y="1451429"/>
            <a:ext cx="7402286" cy="2972934"/>
          </a:xfrm>
        </p:spPr>
        <p:txBody>
          <a:bodyPr>
            <a:normAutofit fontScale="90000"/>
          </a:bodyPr>
          <a:lstStyle/>
          <a:p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/>
              <a:t/>
            </a:r>
            <a:br>
              <a:rPr lang="sl-SI" sz="2000" dirty="0"/>
            </a:b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/>
              <a:t/>
            </a:r>
            <a:br>
              <a:rPr lang="sl-SI" sz="2000" dirty="0"/>
            </a:br>
            <a:r>
              <a:rPr lang="sl-SI" sz="2000" dirty="0"/>
              <a:t/>
            </a:r>
            <a:br>
              <a:rPr lang="sl-SI" sz="2000" dirty="0"/>
            </a:br>
            <a:r>
              <a:rPr lang="sl-SI" sz="1400" dirty="0" smtClean="0"/>
              <a:t/>
            </a:r>
            <a:br>
              <a:rPr lang="sl-SI" sz="1400" dirty="0" smtClean="0"/>
            </a:br>
            <a:r>
              <a:rPr lang="sl-SI" sz="1400" dirty="0"/>
              <a:t/>
            </a:r>
            <a:br>
              <a:rPr lang="sl-SI" sz="1400" dirty="0"/>
            </a:br>
            <a:r>
              <a:rPr lang="sl-SI" sz="1400" dirty="0" smtClean="0"/>
              <a:t/>
            </a:r>
            <a:br>
              <a:rPr lang="sl-SI" sz="1400" dirty="0" smtClean="0"/>
            </a:br>
            <a:r>
              <a:rPr lang="sl-SI" sz="1400" dirty="0"/>
              <a:t/>
            </a:r>
            <a:br>
              <a:rPr lang="sl-SI" sz="1400" dirty="0"/>
            </a:br>
            <a:r>
              <a:rPr lang="sl-SI" sz="1400" dirty="0" smtClean="0"/>
              <a:t/>
            </a:r>
            <a:br>
              <a:rPr lang="sl-SI" sz="1400" dirty="0" smtClean="0"/>
            </a:br>
            <a:r>
              <a:rPr lang="sl-SI" sz="4400" b="1" dirty="0" smtClean="0"/>
              <a:t>STROKOVNI FACEBOOK ,</a:t>
            </a:r>
            <a:br>
              <a:rPr lang="sl-SI" sz="4400" b="1" dirty="0" smtClean="0"/>
            </a:br>
            <a:r>
              <a:rPr lang="sl-SI" sz="2200" b="1" dirty="0" smtClean="0"/>
              <a:t>ali</a:t>
            </a:r>
            <a:r>
              <a:rPr lang="sl-SI" sz="2200" b="1" dirty="0" smtClean="0"/>
              <a:t> nekaj malega o statistiki, rušenju mitov ter rešitvah za mlade…in njihove starše.</a:t>
            </a:r>
            <a:r>
              <a:rPr lang="sl-SI" sz="2200" dirty="0" smtClean="0"/>
              <a:t/>
            </a:r>
            <a:br>
              <a:rPr lang="sl-SI" sz="2200" dirty="0" smtClean="0"/>
            </a:br>
            <a:r>
              <a:rPr lang="sl-SI" sz="2200" dirty="0" smtClean="0"/>
              <a:t/>
            </a:r>
            <a:br>
              <a:rPr lang="sl-SI" sz="2200" dirty="0" smtClean="0"/>
            </a:br>
            <a:r>
              <a:rPr lang="sl-SI" sz="2200" dirty="0" smtClean="0"/>
              <a:t/>
            </a:r>
            <a:br>
              <a:rPr lang="sl-SI" sz="2200" dirty="0" smtClean="0"/>
            </a:br>
            <a:r>
              <a:rPr lang="sl-SI" sz="1800" dirty="0" smtClean="0"/>
              <a:t>Tilen Prah, izvršni direktor, Kariera </a:t>
            </a:r>
            <a:r>
              <a:rPr lang="sl-SI" sz="1800" dirty="0" err="1" smtClean="0"/>
              <a:t>d.o.o</a:t>
            </a:r>
            <a:r>
              <a:rPr lang="sl-SI" sz="1800" dirty="0" smtClean="0"/>
              <a:t>.</a:t>
            </a:r>
            <a:br>
              <a:rPr lang="sl-SI" sz="1800" dirty="0" smtClean="0"/>
            </a:br>
            <a:r>
              <a:rPr lang="sl-SI" sz="1400" dirty="0"/>
              <a:t/>
            </a:r>
            <a:br>
              <a:rPr lang="sl-SI" sz="1400" dirty="0"/>
            </a:br>
            <a:r>
              <a:rPr lang="sl-SI" sz="1400" dirty="0" smtClean="0"/>
              <a:t/>
            </a:r>
            <a:br>
              <a:rPr lang="sl-SI" sz="1400" dirty="0" smtClean="0"/>
            </a:br>
            <a:r>
              <a:rPr lang="sl-SI" sz="1400" dirty="0"/>
              <a:t/>
            </a:r>
            <a:br>
              <a:rPr lang="sl-SI" sz="1400" dirty="0"/>
            </a:b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2676007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1715" y="267607"/>
            <a:ext cx="8229599" cy="995363"/>
          </a:xfrm>
        </p:spPr>
        <p:txBody>
          <a:bodyPr>
            <a:normAutofit fontScale="90000"/>
          </a:bodyPr>
          <a:lstStyle/>
          <a:p>
            <a:pPr algn="l"/>
            <a:r>
              <a:rPr lang="sl-SI" sz="4800" dirty="0" smtClean="0"/>
              <a:t>…in nekaj malega razbijanja mitov.</a:t>
            </a:r>
            <a:endParaRPr lang="sl-SI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5115" y="3167856"/>
            <a:ext cx="7950200" cy="1785258"/>
          </a:xfrm>
        </p:spPr>
        <p:txBody>
          <a:bodyPr>
            <a:normAutofit/>
          </a:bodyPr>
          <a:lstStyle/>
          <a:p>
            <a:r>
              <a:rPr lang="sl-SI" dirty="0" smtClean="0"/>
              <a:t>Slovenija ima enega </a:t>
            </a:r>
            <a:r>
              <a:rPr lang="sl-SI" dirty="0" smtClean="0"/>
              <a:t>najdaljših časov trajanja študija na svetu, kjer študentje na trg dela v povprečju vstopajo s starostjo več kot 26 let.</a:t>
            </a:r>
          </a:p>
          <a:p>
            <a:pPr algn="l"/>
            <a:r>
              <a:rPr lang="sl-SI" sz="1600" dirty="0" smtClean="0"/>
              <a:t>Vir.: SURS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421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1715" y="267607"/>
            <a:ext cx="8229599" cy="995363"/>
          </a:xfrm>
        </p:spPr>
        <p:txBody>
          <a:bodyPr>
            <a:normAutofit fontScale="90000"/>
          </a:bodyPr>
          <a:lstStyle/>
          <a:p>
            <a:pPr algn="l"/>
            <a:r>
              <a:rPr lang="sl-SI" sz="4800" dirty="0" smtClean="0"/>
              <a:t>…in nekaj malega razbijanja mitov.</a:t>
            </a:r>
            <a:endParaRPr lang="sl-SI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000" y="2206171"/>
            <a:ext cx="7950200" cy="3051629"/>
          </a:xfrm>
        </p:spPr>
        <p:txBody>
          <a:bodyPr>
            <a:normAutofit lnSpcReduction="10000"/>
          </a:bodyPr>
          <a:lstStyle/>
          <a:p>
            <a:pPr algn="l"/>
            <a:r>
              <a:rPr lang="sl-SI" dirty="0" smtClean="0"/>
              <a:t>Začetna plača ( do 5 let delovnih izkušenj ).</a:t>
            </a:r>
          </a:p>
          <a:p>
            <a:pPr algn="l"/>
            <a:endParaRPr lang="sl-SI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dirty="0"/>
              <a:t>S</a:t>
            </a:r>
            <a:r>
              <a:rPr lang="sl-SI" dirty="0" smtClean="0"/>
              <a:t>trojni tehnik </a:t>
            </a:r>
            <a:r>
              <a:rPr lang="sl-SI" dirty="0"/>
              <a:t>(</a:t>
            </a:r>
            <a:r>
              <a:rPr lang="sl-SI" dirty="0" smtClean="0"/>
              <a:t>V. stopnja izobrazbe) : </a:t>
            </a:r>
            <a:r>
              <a:rPr lang="sl-SI" b="1" dirty="0" smtClean="0"/>
              <a:t>800-900€ neto</a:t>
            </a:r>
            <a:r>
              <a:rPr lang="sl-SI" dirty="0" smtClean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dirty="0"/>
              <a:t>U</a:t>
            </a:r>
            <a:r>
              <a:rPr lang="sl-SI" dirty="0" smtClean="0"/>
              <a:t>niv. </a:t>
            </a:r>
            <a:r>
              <a:rPr lang="sl-SI" dirty="0" smtClean="0"/>
              <a:t>d</a:t>
            </a:r>
            <a:r>
              <a:rPr lang="sl-SI" dirty="0" smtClean="0"/>
              <a:t>iplomiran ekonomist (VII. stopnja izobrazbe) :</a:t>
            </a:r>
          </a:p>
          <a:p>
            <a:pPr algn="l"/>
            <a:r>
              <a:rPr lang="sl-SI" dirty="0" smtClean="0"/>
              <a:t>     </a:t>
            </a:r>
            <a:r>
              <a:rPr lang="sl-SI" b="1" dirty="0" smtClean="0"/>
              <a:t>1000-1100€ neto</a:t>
            </a:r>
            <a:r>
              <a:rPr lang="sl-SI" dirty="0" smtClean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l-SI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dirty="0" smtClean="0"/>
              <a:t>Povprečna razlika: </a:t>
            </a:r>
            <a:r>
              <a:rPr lang="sl-SI" b="1" dirty="0" smtClean="0"/>
              <a:t>200€ neto/mesec</a:t>
            </a:r>
            <a:r>
              <a:rPr lang="sl-SI" dirty="0" smtClean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76151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1715" y="267607"/>
            <a:ext cx="8229599" cy="995363"/>
          </a:xfrm>
        </p:spPr>
        <p:txBody>
          <a:bodyPr>
            <a:normAutofit fontScale="90000"/>
          </a:bodyPr>
          <a:lstStyle/>
          <a:p>
            <a:pPr algn="l"/>
            <a:r>
              <a:rPr lang="sl-SI" sz="4800" dirty="0" smtClean="0"/>
              <a:t>…in nekaj malega razbijanja mitov.</a:t>
            </a:r>
            <a:endParaRPr lang="sl-SI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1572" y="2786742"/>
            <a:ext cx="7950200" cy="3051629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dirty="0"/>
              <a:t>S</a:t>
            </a:r>
            <a:r>
              <a:rPr lang="sl-SI" dirty="0" smtClean="0"/>
              <a:t>trojni tehnik, ki pride na trg dela z 19 leti v času ko diplomiran ekonomist pride na trg dela, opravi že 7 let dela.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dirty="0" smtClean="0"/>
              <a:t>V tem času </a:t>
            </a:r>
            <a:r>
              <a:rPr lang="sl-SI" dirty="0" smtClean="0"/>
              <a:t>zasluži </a:t>
            </a:r>
            <a:r>
              <a:rPr lang="sl-SI" b="1" dirty="0" smtClean="0"/>
              <a:t>67.200€ neto </a:t>
            </a:r>
            <a:r>
              <a:rPr lang="sl-SI" dirty="0" smtClean="0"/>
              <a:t>plače. ( 800€ x 12mesecev x 7let; brez regresa, božičnic....)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46163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1715" y="267607"/>
            <a:ext cx="8229599" cy="995363"/>
          </a:xfrm>
        </p:spPr>
        <p:txBody>
          <a:bodyPr>
            <a:normAutofit fontScale="90000"/>
          </a:bodyPr>
          <a:lstStyle/>
          <a:p>
            <a:pPr algn="l"/>
            <a:r>
              <a:rPr lang="sl-SI" sz="4800" dirty="0" smtClean="0"/>
              <a:t>…in nekaj malega razbijanja mitov.</a:t>
            </a:r>
            <a:endParaRPr lang="sl-SI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000" y="2206171"/>
            <a:ext cx="7950200" cy="3051629"/>
          </a:xfrm>
        </p:spPr>
        <p:txBody>
          <a:bodyPr>
            <a:normAutofit fontScale="92500" lnSpcReduction="20000"/>
          </a:bodyPr>
          <a:lstStyle/>
          <a:p>
            <a:pPr algn="l"/>
            <a:endParaRPr lang="sl-SI" dirty="0" smtClean="0"/>
          </a:p>
          <a:p>
            <a:pPr algn="l"/>
            <a:r>
              <a:rPr lang="sl-SI" dirty="0" smtClean="0"/>
              <a:t>Če bi njuna razlika vso delovno dobo ostajala 200€, bi </a:t>
            </a:r>
            <a:r>
              <a:rPr lang="sl-SI" b="1" dirty="0" smtClean="0"/>
              <a:t>diplomiran ekonomist izenačil</a:t>
            </a:r>
            <a:r>
              <a:rPr lang="sl-SI" dirty="0" smtClean="0"/>
              <a:t> svoje celotne prihodke s strojnim tehnikom šele </a:t>
            </a:r>
            <a:r>
              <a:rPr lang="sl-SI" b="1" dirty="0" smtClean="0"/>
              <a:t>po 28 letih dela! </a:t>
            </a:r>
          </a:p>
          <a:p>
            <a:pPr algn="l"/>
            <a:endParaRPr lang="sl-SI" b="1" dirty="0" smtClean="0"/>
          </a:p>
          <a:p>
            <a:pPr algn="l"/>
            <a:r>
              <a:rPr lang="sl-SI" b="1" dirty="0" smtClean="0"/>
              <a:t>Kaj pa, če se je strojni tehnik med delom še izobraževal?</a:t>
            </a:r>
          </a:p>
          <a:p>
            <a:pPr algn="l"/>
            <a:endParaRPr lang="sl-SI" b="1" dirty="0" smtClean="0"/>
          </a:p>
          <a:p>
            <a:pPr algn="l"/>
            <a:r>
              <a:rPr lang="sl-SI" b="1" dirty="0" smtClean="0"/>
              <a:t>Je nadaljevanje študija takoj po srednji šoli še vedno tako privlačno?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66250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1715" y="267607"/>
            <a:ext cx="8229599" cy="995363"/>
          </a:xfrm>
        </p:spPr>
        <p:txBody>
          <a:bodyPr>
            <a:normAutofit/>
          </a:bodyPr>
          <a:lstStyle/>
          <a:p>
            <a:pPr algn="l"/>
            <a:r>
              <a:rPr lang="sl-SI" sz="4400" dirty="0" smtClean="0"/>
              <a:t>Izzivi…..</a:t>
            </a:r>
            <a:endParaRPr lang="sl-SI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000" y="2206171"/>
            <a:ext cx="7950200" cy="3483429"/>
          </a:xfrm>
        </p:spPr>
        <p:txBody>
          <a:bodyPr>
            <a:normAutofit fontScale="70000" lnSpcReduction="20000"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sl-SI" dirty="0" smtClean="0"/>
              <a:t>Slaba </a:t>
            </a:r>
            <a:r>
              <a:rPr lang="sl-SI" dirty="0"/>
              <a:t>percepcija srednješolskega </a:t>
            </a:r>
            <a:r>
              <a:rPr lang="sl-SI" dirty="0" smtClean="0"/>
              <a:t>poklicnega ter </a:t>
            </a:r>
            <a:r>
              <a:rPr lang="sl-SI" dirty="0" smtClean="0"/>
              <a:t>strokovnega izobraževanja </a:t>
            </a:r>
            <a:r>
              <a:rPr lang="sl-SI" dirty="0"/>
              <a:t>s strani osnovnošolskih učencev ter njihovih </a:t>
            </a:r>
            <a:r>
              <a:rPr lang="sl-SI" dirty="0" smtClean="0"/>
              <a:t>staršev.</a:t>
            </a:r>
            <a:endParaRPr lang="sl-SI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sl-SI" dirty="0"/>
              <a:t>Slaba percepcija srednje strokovne izobrazbe ter poklicev s strani srednješolskih dijakov ter njihovih </a:t>
            </a:r>
            <a:r>
              <a:rPr lang="sl-SI" dirty="0" smtClean="0"/>
              <a:t>staršev.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sl-SI" dirty="0" smtClean="0"/>
              <a:t>Relativna nezainteresiranost za učenje, učni uspeh, splošen angažma, tekom šolanja.</a:t>
            </a:r>
            <a:endParaRPr lang="sl-SI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sl-SI" dirty="0"/>
              <a:t>Slaba povezanost SMB gospodarstva s šolami ter izobraževalnimi </a:t>
            </a:r>
            <a:r>
              <a:rPr lang="sl-SI" dirty="0" smtClean="0"/>
              <a:t>ustanovami.</a:t>
            </a:r>
            <a:endParaRPr lang="sl-SI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sl-SI" dirty="0"/>
              <a:t>Prevelik vpis v višje in visokošolsko </a:t>
            </a:r>
            <a:r>
              <a:rPr lang="sl-SI" dirty="0" smtClean="0"/>
              <a:t>izobraževanje.</a:t>
            </a:r>
            <a:endParaRPr lang="sl-SI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sl-SI" dirty="0"/>
              <a:t>Nesorazmerje med potrebami trga dela ter ''</a:t>
            </a:r>
            <a:r>
              <a:rPr lang="sl-SI" dirty="0" err="1"/>
              <a:t>output</a:t>
            </a:r>
            <a:r>
              <a:rPr lang="sl-SI" dirty="0"/>
              <a:t>-om'' izobraževalnega </a:t>
            </a:r>
            <a:r>
              <a:rPr lang="sl-SI" dirty="0" smtClean="0"/>
              <a:t>sektorja.</a:t>
            </a:r>
            <a:endParaRPr lang="sl-SI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dirty="0" smtClean="0"/>
              <a:t>Šolajoča mladina slabo razume in prevzema korelacijo a</a:t>
            </a:r>
            <a:r>
              <a:rPr lang="sl-SI" dirty="0" smtClean="0"/>
              <a:t>ngažmajem v šoli</a:t>
            </a:r>
            <a:r>
              <a:rPr lang="sl-SI" dirty="0" smtClean="0"/>
              <a:t> ter kasnejšo kariero.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dirty="0" smtClean="0"/>
              <a:t>Kako prenesti ‚‘like generacijo‘‘ v ‚‘like </a:t>
            </a:r>
            <a:r>
              <a:rPr lang="sl-SI" dirty="0" err="1" smtClean="0"/>
              <a:t>my</a:t>
            </a:r>
            <a:r>
              <a:rPr lang="sl-SI" dirty="0" smtClean="0"/>
              <a:t> talent‘‘ generacijo.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9248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0743" y="775607"/>
            <a:ext cx="8229599" cy="995363"/>
          </a:xfrm>
        </p:spPr>
        <p:txBody>
          <a:bodyPr>
            <a:normAutofit fontScale="90000"/>
          </a:bodyPr>
          <a:lstStyle/>
          <a:p>
            <a:pPr algn="l"/>
            <a:r>
              <a:rPr lang="sl-SI" sz="4400" dirty="0" smtClean="0"/>
              <a:t/>
            </a:r>
            <a:br>
              <a:rPr lang="sl-SI" sz="4400" dirty="0" smtClean="0"/>
            </a:br>
            <a:r>
              <a:rPr lang="sl-SI" sz="4400" dirty="0"/>
              <a:t/>
            </a:r>
            <a:br>
              <a:rPr lang="sl-SI" sz="4400" dirty="0"/>
            </a:br>
            <a:r>
              <a:rPr lang="sl-SI" sz="4400" dirty="0" smtClean="0"/>
              <a:t/>
            </a:r>
            <a:br>
              <a:rPr lang="sl-SI" sz="4400" dirty="0" smtClean="0"/>
            </a:br>
            <a:r>
              <a:rPr lang="sl-SI" sz="4400" dirty="0" smtClean="0"/>
              <a:t>Projekt: ''</a:t>
            </a:r>
            <a:r>
              <a:rPr lang="sl-SI" sz="4400" dirty="0" err="1" smtClean="0"/>
              <a:t>MojTalent</a:t>
            </a:r>
            <a:r>
              <a:rPr lang="sl-SI" sz="4400" dirty="0" smtClean="0"/>
              <a:t>''</a:t>
            </a:r>
            <a:br>
              <a:rPr lang="sl-SI" sz="4400" dirty="0" smtClean="0"/>
            </a:br>
            <a:endParaRPr lang="sl-SI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000" y="2206171"/>
            <a:ext cx="7950200" cy="3051629"/>
          </a:xfrm>
        </p:spPr>
        <p:txBody>
          <a:bodyPr>
            <a:normAutofit/>
          </a:bodyPr>
          <a:lstStyle/>
          <a:p>
            <a:pPr lvl="0"/>
            <a:endParaRPr lang="sl-SI" dirty="0" smtClean="0"/>
          </a:p>
          <a:p>
            <a:pPr lvl="0"/>
            <a:r>
              <a:rPr lang="sl-SI" dirty="0" smtClean="0"/>
              <a:t>Interaktivni </a:t>
            </a:r>
            <a:r>
              <a:rPr lang="sl-SI" dirty="0"/>
              <a:t>portal za beleženje ocen, projektov, priporočil, nagrad, rezultatov tekmovanj, člankov, mnenj,  od vstopa v srednješolsko izobraževanje do vstopa na trg dela.</a:t>
            </a:r>
          </a:p>
          <a:p>
            <a:pPr lvl="0"/>
            <a:endParaRPr lang="sl-SI" dirty="0" smtClean="0"/>
          </a:p>
          <a:p>
            <a:pPr lvl="0"/>
            <a:r>
              <a:rPr lang="sl-SI" dirty="0" smtClean="0"/>
              <a:t>Osebna stran, ki omogoča </a:t>
            </a:r>
            <a:r>
              <a:rPr lang="sl-SI" dirty="0"/>
              <a:t>vpogled ter komunikacijo </a:t>
            </a:r>
            <a:r>
              <a:rPr lang="sl-SI" dirty="0" smtClean="0"/>
              <a:t>med mladimi v času njihovega šolanja.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21339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0743" y="775607"/>
            <a:ext cx="8229599" cy="995363"/>
          </a:xfrm>
        </p:spPr>
        <p:txBody>
          <a:bodyPr>
            <a:normAutofit fontScale="90000"/>
          </a:bodyPr>
          <a:lstStyle/>
          <a:p>
            <a:pPr algn="l"/>
            <a:r>
              <a:rPr lang="sl-SI" sz="4400" smtClean="0"/>
              <a:t/>
            </a:r>
            <a:br>
              <a:rPr lang="sl-SI" sz="4400" smtClean="0"/>
            </a:br>
            <a:r>
              <a:rPr lang="sl-SI" sz="4400" smtClean="0"/>
              <a:t/>
            </a:r>
            <a:br>
              <a:rPr lang="sl-SI" sz="4400" smtClean="0"/>
            </a:br>
            <a:r>
              <a:rPr lang="sl-SI" sz="4400" smtClean="0"/>
              <a:t/>
            </a:r>
            <a:br>
              <a:rPr lang="sl-SI" sz="4400" smtClean="0"/>
            </a:br>
            <a:r>
              <a:rPr lang="sl-SI" sz="4400" smtClean="0"/>
              <a:t>Projekt: ''MojTalent''</a:t>
            </a:r>
            <a:br>
              <a:rPr lang="sl-SI" sz="4400" smtClean="0"/>
            </a:br>
            <a:endParaRPr lang="sl-SI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000" y="2206171"/>
            <a:ext cx="7950200" cy="364308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sl-SI" dirty="0" smtClean="0"/>
              <a:t>Cilji portala:</a:t>
            </a:r>
          </a:p>
          <a:p>
            <a:pPr algn="l"/>
            <a:endParaRPr lang="sl-SI" dirty="0" smtClean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sl-SI" dirty="0" smtClean="0"/>
              <a:t>Povečanje ugleda ter prepoznavnosti srednjega ter strokovnega izobraževanja s pomočjo interaktivnih tehnologij.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sl-SI" dirty="0" smtClean="0"/>
              <a:t>Omogočanje dijakom ter študentom, da predstavijo svoje projekte, ocene, priporočila, nagrade, </a:t>
            </a:r>
            <a:r>
              <a:rPr lang="sl-SI" dirty="0" err="1" smtClean="0"/>
              <a:t>izvenšolska</a:t>
            </a:r>
            <a:r>
              <a:rPr lang="sl-SI" dirty="0" smtClean="0"/>
              <a:t> udejstvovanja..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sl-SI" dirty="0" smtClean="0"/>
              <a:t>Portal omogoča primerjave ter povezovanja med vsemi člani ter skavti in delodajalci.</a:t>
            </a:r>
            <a:endParaRPr lang="sl-SI" dirty="0" smtClean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sl-SI" dirty="0" smtClean="0"/>
              <a:t>Promovira in pospešuje vpis v srednje poklicno ter strokovno izobraževanje.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sl-SI" dirty="0" smtClean="0"/>
              <a:t>V</a:t>
            </a:r>
            <a:r>
              <a:rPr lang="sl-SI" dirty="0" smtClean="0"/>
              <a:t>sem zainteresiranim podjetjem omogoča dostop do dijakov in študentov, ne glede na velikost, regijo ter doseg podjetja.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sl-SI" dirty="0" smtClean="0"/>
              <a:t>Promovira pomen dobrih ocen, angažmaja v šoli in izven nje, udejstvovanja na tekmovanjih na podlagi </a:t>
            </a:r>
            <a:r>
              <a:rPr lang="sl-SI" dirty="0" err="1" smtClean="0"/>
              <a:t>t.i</a:t>
            </a:r>
            <a:r>
              <a:rPr lang="sl-SI" dirty="0" smtClean="0"/>
              <a:t>. ''</a:t>
            </a:r>
            <a:r>
              <a:rPr lang="sl-SI" dirty="0" err="1" smtClean="0"/>
              <a:t>peer-pressure</a:t>
            </a:r>
            <a:r>
              <a:rPr lang="sl-SI" dirty="0" smtClean="0"/>
              <a:t>'‚.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sl-SI" b="1" dirty="0" smtClean="0"/>
              <a:t>Ustvarja kritično maso zavedanja; Moj trud nekaj šteje in želim ga pokazati vsem!</a:t>
            </a:r>
            <a:r>
              <a:rPr lang="sl-SI" b="1" dirty="0" smtClean="0"/>
              <a:t> 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40609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807" y="0"/>
            <a:ext cx="914238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5542" y="1122363"/>
            <a:ext cx="8592457" cy="648380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 smtClean="0"/>
              <a:t>Namesto….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						                 </a:t>
            </a:r>
            <a:r>
              <a:rPr lang="sl-SI" b="1" dirty="0" smtClean="0"/>
              <a:t>2374 </a:t>
            </a:r>
            <a:r>
              <a:rPr lang="sl-SI" b="1" dirty="0" err="1" smtClean="0"/>
              <a:t>Likes</a:t>
            </a:r>
            <a:r>
              <a:rPr lang="sl-SI" b="1" dirty="0" smtClean="0"/>
              <a:t>…</a:t>
            </a:r>
            <a:r>
              <a:rPr lang="sl-SI" b="1" dirty="0" smtClean="0">
                <a:sym typeface="Wingdings" panose="05000000000000000000" pitchFamily="2" charset="2"/>
              </a:rPr>
              <a:t></a:t>
            </a:r>
            <a:endParaRPr lang="sl-SI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120" y="2409391"/>
            <a:ext cx="4903109" cy="33809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1452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807" y="0"/>
            <a:ext cx="914238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5542" y="1122363"/>
            <a:ext cx="8592457" cy="648380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 smtClean="0"/>
              <a:t>….raje.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414" y="1704658"/>
            <a:ext cx="5715000" cy="3794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11475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807" y="0"/>
            <a:ext cx="914238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5542" y="1122363"/>
            <a:ext cx="8592457" cy="648380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 smtClean="0"/>
              <a:t>Misija nemogoče?.....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0686" y="1872343"/>
            <a:ext cx="7329714" cy="338545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dirty="0" smtClean="0"/>
              <a:t>Preprostost uporabe v obliki aplikacije.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dirty="0" smtClean="0"/>
              <a:t>Najmodernejši formati.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l-SI" dirty="0"/>
              <a:t>V</a:t>
            </a:r>
            <a:r>
              <a:rPr lang="sl-SI" dirty="0" smtClean="0"/>
              <a:t>ideo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l-SI" dirty="0" smtClean="0"/>
              <a:t>Slike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l-SI" dirty="0" smtClean="0"/>
              <a:t>….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dirty="0" smtClean="0"/>
              <a:t>Povezljivost med uporabniki ter skavti po celem svetu.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dirty="0" smtClean="0"/>
              <a:t>Pozitivna tekmovalnost; ‚‘</a:t>
            </a:r>
            <a:r>
              <a:rPr lang="sl-SI" dirty="0" err="1" smtClean="0"/>
              <a:t>positive</a:t>
            </a:r>
            <a:r>
              <a:rPr lang="sl-SI" dirty="0" smtClean="0"/>
              <a:t> </a:t>
            </a:r>
            <a:r>
              <a:rPr lang="sl-SI" dirty="0" err="1" smtClean="0"/>
              <a:t>peer</a:t>
            </a:r>
            <a:r>
              <a:rPr lang="sl-SI" dirty="0" smtClean="0"/>
              <a:t> </a:t>
            </a:r>
            <a:r>
              <a:rPr lang="sl-SI" dirty="0" err="1" smtClean="0"/>
              <a:t>pressure</a:t>
            </a:r>
            <a:r>
              <a:rPr lang="sl-SI" dirty="0" smtClean="0"/>
              <a:t>‘‘.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dirty="0" smtClean="0"/>
              <a:t>Mednarodna platforma.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4126928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1715" y="267607"/>
            <a:ext cx="8229599" cy="995363"/>
          </a:xfrm>
        </p:spPr>
        <p:txBody>
          <a:bodyPr>
            <a:normAutofit/>
          </a:bodyPr>
          <a:lstStyle/>
          <a:p>
            <a:pPr algn="l"/>
            <a:r>
              <a:rPr lang="sl-SI" sz="4400" dirty="0" smtClean="0"/>
              <a:t>Nekaj malega statistike….</a:t>
            </a:r>
            <a:endParaRPr lang="sl-SI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000" y="2206171"/>
            <a:ext cx="7950200" cy="3051629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dirty="0"/>
              <a:t>Število delovno aktivnih v Sloveniji 2014: </a:t>
            </a:r>
            <a:r>
              <a:rPr lang="sl-SI" b="1" dirty="0"/>
              <a:t>827.400 zaposlenih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dirty="0"/>
              <a:t>Število zaposlenih v velikih podjetjih ( 250+ zaposlenih/podjetje ): </a:t>
            </a:r>
            <a:r>
              <a:rPr lang="sl-SI" b="1" dirty="0"/>
              <a:t>255351 zaposlenih ( 30% 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dirty="0"/>
              <a:t>Število velikih podjetij v Sloveniji 2014 ( 250+ zaposlenih/podjetje ): </a:t>
            </a:r>
            <a:r>
              <a:rPr lang="sl-SI" b="1" dirty="0"/>
              <a:t>330 podjetij ( 0,6% 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dirty="0"/>
              <a:t>Število vseh podjetij v Sloveniji 2014 ( z več kot 1 enim zaposlenim ): </a:t>
            </a:r>
            <a:r>
              <a:rPr lang="sl-SI" b="1" dirty="0"/>
              <a:t>51.312 podjetij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4327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807" y="0"/>
            <a:ext cx="914238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5542" y="1122363"/>
            <a:ext cx="8592457" cy="648380"/>
          </a:xfrm>
        </p:spPr>
        <p:txBody>
          <a:bodyPr>
            <a:normAutofit fontScale="90000"/>
          </a:bodyPr>
          <a:lstStyle/>
          <a:p>
            <a:pPr algn="l"/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427" y="788534"/>
            <a:ext cx="5605256" cy="48728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74088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807" y="0"/>
            <a:ext cx="914238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5542" y="1122363"/>
            <a:ext cx="8592457" cy="648380"/>
          </a:xfrm>
        </p:spPr>
        <p:txBody>
          <a:bodyPr>
            <a:normAutofit fontScale="90000"/>
          </a:bodyPr>
          <a:lstStyle/>
          <a:p>
            <a:pPr algn="l"/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568" y="769291"/>
            <a:ext cx="5885221" cy="51162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91670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379" y="0"/>
            <a:ext cx="914238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5486" y="1451429"/>
            <a:ext cx="7402286" cy="2972934"/>
          </a:xfrm>
        </p:spPr>
        <p:txBody>
          <a:bodyPr>
            <a:normAutofit fontScale="90000"/>
          </a:bodyPr>
          <a:lstStyle/>
          <a:p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/>
              <a:t/>
            </a:r>
            <a:br>
              <a:rPr lang="sl-SI" sz="2000" dirty="0"/>
            </a:b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/>
              <a:t/>
            </a:r>
            <a:br>
              <a:rPr lang="sl-SI" sz="2000" dirty="0"/>
            </a:br>
            <a:r>
              <a:rPr lang="sl-SI" sz="2000" dirty="0"/>
              <a:t/>
            </a:r>
            <a:br>
              <a:rPr lang="sl-SI" sz="2000" dirty="0"/>
            </a:br>
            <a:r>
              <a:rPr lang="sl-SI" sz="1400" dirty="0" smtClean="0"/>
              <a:t/>
            </a:r>
            <a:br>
              <a:rPr lang="sl-SI" sz="1400" dirty="0" smtClean="0"/>
            </a:br>
            <a:r>
              <a:rPr lang="sl-SI" sz="1400" dirty="0"/>
              <a:t/>
            </a:r>
            <a:br>
              <a:rPr lang="sl-SI" sz="1400" dirty="0"/>
            </a:br>
            <a:r>
              <a:rPr lang="sl-SI" sz="1400" dirty="0" smtClean="0"/>
              <a:t/>
            </a:r>
            <a:br>
              <a:rPr lang="sl-SI" sz="1400" dirty="0" smtClean="0"/>
            </a:br>
            <a:r>
              <a:rPr lang="sl-SI" sz="1400" dirty="0"/>
              <a:t/>
            </a:r>
            <a:br>
              <a:rPr lang="sl-SI" sz="1400" dirty="0"/>
            </a:br>
            <a:r>
              <a:rPr lang="sl-SI" sz="1400" dirty="0" smtClean="0"/>
              <a:t/>
            </a:r>
            <a:br>
              <a:rPr lang="sl-SI" sz="1400" dirty="0" smtClean="0"/>
            </a:br>
            <a:r>
              <a:rPr lang="sl-SI" sz="4400" b="1" dirty="0" smtClean="0"/>
              <a:t>Hvala lepa…</a:t>
            </a:r>
            <a:r>
              <a:rPr lang="sl-SI" sz="2200" dirty="0" smtClean="0"/>
              <a:t/>
            </a:r>
            <a:br>
              <a:rPr lang="sl-SI" sz="2200" dirty="0" smtClean="0"/>
            </a:br>
            <a:r>
              <a:rPr lang="sl-SI" sz="2200" dirty="0" smtClean="0"/>
              <a:t/>
            </a:r>
            <a:br>
              <a:rPr lang="sl-SI" sz="2200" dirty="0" smtClean="0"/>
            </a:br>
            <a:r>
              <a:rPr lang="sl-SI" sz="1800" dirty="0" smtClean="0"/>
              <a:t/>
            </a:r>
            <a:br>
              <a:rPr lang="sl-SI" sz="1800" dirty="0" smtClean="0"/>
            </a:br>
            <a:r>
              <a:rPr lang="sl-SI" sz="1800" dirty="0" smtClean="0"/>
              <a:t>Tilen Prah, izvršni direktor, Kariera </a:t>
            </a:r>
            <a:r>
              <a:rPr lang="sl-SI" sz="1800" dirty="0" err="1" smtClean="0"/>
              <a:t>d.o.o</a:t>
            </a:r>
            <a:r>
              <a:rPr lang="sl-SI" sz="1800" dirty="0" smtClean="0"/>
              <a:t>.</a:t>
            </a:r>
            <a:br>
              <a:rPr lang="sl-SI" sz="1800" dirty="0" smtClean="0"/>
            </a:br>
            <a:r>
              <a:rPr lang="sl-SI" sz="1800" dirty="0" smtClean="0">
                <a:hlinkClick r:id="rId3"/>
              </a:rPr>
              <a:t>tilen.prah@kariera.si</a:t>
            </a:r>
            <a:r>
              <a:rPr lang="sl-SI" sz="1800" dirty="0" smtClean="0"/>
              <a:t/>
            </a:r>
            <a:br>
              <a:rPr lang="sl-SI" sz="1800" dirty="0" smtClean="0"/>
            </a:br>
            <a:r>
              <a:rPr lang="sl-SI" sz="1800" dirty="0" smtClean="0"/>
              <a:t/>
            </a:r>
            <a:br>
              <a:rPr lang="sl-SI" sz="1800" dirty="0" smtClean="0"/>
            </a:br>
            <a:r>
              <a:rPr lang="sl-SI" sz="1400" dirty="0"/>
              <a:t/>
            </a:r>
            <a:br>
              <a:rPr lang="sl-SI" sz="1400" dirty="0"/>
            </a:br>
            <a:r>
              <a:rPr lang="sl-SI" sz="1400" dirty="0" smtClean="0"/>
              <a:t/>
            </a:r>
            <a:br>
              <a:rPr lang="sl-SI" sz="1400" dirty="0" smtClean="0"/>
            </a:br>
            <a:r>
              <a:rPr lang="sl-SI" sz="1400" dirty="0"/>
              <a:t/>
            </a:r>
            <a:br>
              <a:rPr lang="sl-SI" sz="1400" dirty="0"/>
            </a:b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290834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1715" y="267607"/>
            <a:ext cx="8229599" cy="995363"/>
          </a:xfrm>
        </p:spPr>
        <p:txBody>
          <a:bodyPr>
            <a:normAutofit/>
          </a:bodyPr>
          <a:lstStyle/>
          <a:p>
            <a:pPr algn="l"/>
            <a:r>
              <a:rPr lang="sl-SI" sz="4400" dirty="0" smtClean="0"/>
              <a:t>Nekaj malega statistike….</a:t>
            </a:r>
            <a:endParaRPr lang="sl-SI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000" y="2960914"/>
            <a:ext cx="7950200" cy="209005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dirty="0" smtClean="0"/>
              <a:t>Delež aktivnega prebivalstva v Sloveniji 2014, do vključno V. stopnje izobrazbe: 548.748 prebivalcev ( 69% 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l-SI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dirty="0" smtClean="0"/>
              <a:t>Delež aktivnega prebivalstva v Sloveniji 2014, VI. stopnja izobrazbe: 251.210 prebivalcev ( 31% 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2774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1715" y="267607"/>
            <a:ext cx="8229599" cy="995363"/>
          </a:xfrm>
        </p:spPr>
        <p:txBody>
          <a:bodyPr>
            <a:normAutofit/>
          </a:bodyPr>
          <a:lstStyle/>
          <a:p>
            <a:pPr algn="l"/>
            <a:r>
              <a:rPr lang="sl-SI" sz="4800" dirty="0" smtClean="0"/>
              <a:t>Nekaj malega statistike….</a:t>
            </a:r>
            <a:endParaRPr lang="sl-SI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000" y="2206171"/>
            <a:ext cx="7950200" cy="3051629"/>
          </a:xfrm>
        </p:spPr>
        <p:txBody>
          <a:bodyPr>
            <a:normAutofit/>
          </a:bodyPr>
          <a:lstStyle/>
          <a:p>
            <a:pPr algn="l"/>
            <a:r>
              <a:rPr lang="sl-SI" dirty="0"/>
              <a:t>Statistika kadrovskih oglasov na treh najbolj frekventnih kanalih dne 25.1.2016</a:t>
            </a:r>
          </a:p>
          <a:p>
            <a:pPr algn="l"/>
            <a:r>
              <a:rPr lang="sl-SI" b="1" dirty="0"/>
              <a:t> </a:t>
            </a:r>
            <a:endParaRPr lang="sl-SI" dirty="0"/>
          </a:p>
          <a:p>
            <a:pPr algn="l"/>
            <a:r>
              <a:rPr lang="sl-SI" b="1" dirty="0"/>
              <a:t>Mojedelo.com:</a:t>
            </a:r>
            <a:endParaRPr lang="sl-SI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dirty="0"/>
              <a:t>1150 </a:t>
            </a:r>
            <a:r>
              <a:rPr lang="sl-SI" dirty="0" smtClean="0"/>
              <a:t>oglasov do vključno V</a:t>
            </a:r>
            <a:r>
              <a:rPr lang="sl-SI" dirty="0"/>
              <a:t>. stopnje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dirty="0"/>
              <a:t>1381 </a:t>
            </a:r>
            <a:r>
              <a:rPr lang="sl-SI" dirty="0" smtClean="0"/>
              <a:t>vseh kadrovskih oglasov</a:t>
            </a:r>
            <a:endParaRPr lang="sl-SI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09671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1715" y="267607"/>
            <a:ext cx="8229599" cy="995363"/>
          </a:xfrm>
        </p:spPr>
        <p:txBody>
          <a:bodyPr>
            <a:normAutofit/>
          </a:bodyPr>
          <a:lstStyle/>
          <a:p>
            <a:pPr algn="l"/>
            <a:r>
              <a:rPr lang="sl-SI" sz="4800" dirty="0" smtClean="0"/>
              <a:t>Nekaj malega statistike….</a:t>
            </a:r>
            <a:endParaRPr lang="sl-SI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000" y="2206171"/>
            <a:ext cx="7950200" cy="3051629"/>
          </a:xfrm>
        </p:spPr>
        <p:txBody>
          <a:bodyPr>
            <a:normAutofit/>
          </a:bodyPr>
          <a:lstStyle/>
          <a:p>
            <a:pPr algn="l"/>
            <a:r>
              <a:rPr lang="sl-SI" dirty="0" smtClean="0"/>
              <a:t>Statistika kadrovskih oglasov na treh najbolj frekventnih kanalih dne 25.1.2016</a:t>
            </a:r>
          </a:p>
          <a:p>
            <a:pPr algn="l"/>
            <a:endParaRPr lang="sl-SI" dirty="0" smtClean="0"/>
          </a:p>
          <a:p>
            <a:pPr algn="l"/>
            <a:r>
              <a:rPr lang="sl-SI" b="1" dirty="0" smtClean="0"/>
              <a:t>ZZRS ( Zavod RS za zaposlovanje ):</a:t>
            </a:r>
            <a:endParaRPr lang="sl-SI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dirty="0"/>
              <a:t>1020 </a:t>
            </a:r>
            <a:r>
              <a:rPr lang="sl-SI" dirty="0" smtClean="0"/>
              <a:t>zaposlitvenih oglasov do vključno V</a:t>
            </a:r>
            <a:r>
              <a:rPr lang="sl-SI" dirty="0"/>
              <a:t>. </a:t>
            </a:r>
            <a:r>
              <a:rPr lang="sl-SI" dirty="0" smtClean="0"/>
              <a:t>stopnje izobrazbe</a:t>
            </a:r>
            <a:endParaRPr lang="sl-SI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dirty="0"/>
              <a:t>1322 </a:t>
            </a:r>
            <a:r>
              <a:rPr lang="sl-SI" dirty="0" smtClean="0"/>
              <a:t>vseh zaposlitvenih oglasov</a:t>
            </a:r>
            <a:endParaRPr lang="sl-SI" dirty="0"/>
          </a:p>
          <a:p>
            <a:pPr algn="l"/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9773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1715" y="267607"/>
            <a:ext cx="8229599" cy="995363"/>
          </a:xfrm>
        </p:spPr>
        <p:txBody>
          <a:bodyPr>
            <a:normAutofit/>
          </a:bodyPr>
          <a:lstStyle/>
          <a:p>
            <a:pPr algn="l"/>
            <a:r>
              <a:rPr lang="sl-SI" sz="4800" dirty="0" smtClean="0"/>
              <a:t>Nekaj malega statistike….</a:t>
            </a:r>
            <a:endParaRPr lang="sl-SI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000" y="2206171"/>
            <a:ext cx="7950200" cy="3051629"/>
          </a:xfrm>
        </p:spPr>
        <p:txBody>
          <a:bodyPr>
            <a:normAutofit/>
          </a:bodyPr>
          <a:lstStyle/>
          <a:p>
            <a:pPr algn="l"/>
            <a:r>
              <a:rPr lang="sl-SI" dirty="0" smtClean="0"/>
              <a:t>Statistika kadrovskih oglasov na treh najbolj frekventnih kanalih dne 25.1.2016</a:t>
            </a:r>
          </a:p>
          <a:p>
            <a:pPr algn="l"/>
            <a:endParaRPr lang="sl-SI" dirty="0" smtClean="0"/>
          </a:p>
          <a:p>
            <a:pPr algn="l"/>
            <a:r>
              <a:rPr lang="sl-SI" b="1" dirty="0"/>
              <a:t>Mojazaposlitev.si</a:t>
            </a:r>
            <a:endParaRPr lang="sl-SI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dirty="0"/>
              <a:t>620 </a:t>
            </a:r>
            <a:r>
              <a:rPr lang="sl-SI" dirty="0" smtClean="0"/>
              <a:t>zaposlitvenih oglasov do vključno </a:t>
            </a:r>
            <a:r>
              <a:rPr lang="sl-SI" dirty="0"/>
              <a:t>V. </a:t>
            </a:r>
            <a:r>
              <a:rPr lang="sl-SI" dirty="0" smtClean="0"/>
              <a:t>stopnje izobrazbe</a:t>
            </a:r>
            <a:endParaRPr lang="sl-SI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dirty="0"/>
              <a:t>743 </a:t>
            </a:r>
            <a:r>
              <a:rPr lang="sl-SI" dirty="0" smtClean="0"/>
              <a:t>vseh zaposlitvenih oglasov</a:t>
            </a:r>
            <a:endParaRPr lang="sl-SI" dirty="0"/>
          </a:p>
          <a:p>
            <a:pPr algn="l"/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83724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1715" y="267607"/>
            <a:ext cx="8635999" cy="995363"/>
          </a:xfrm>
        </p:spPr>
        <p:txBody>
          <a:bodyPr>
            <a:normAutofit/>
          </a:bodyPr>
          <a:lstStyle/>
          <a:p>
            <a:pPr algn="l"/>
            <a:r>
              <a:rPr lang="sl-SI" sz="4800" dirty="0" smtClean="0"/>
              <a:t>…in nekaj malega razbijanja mitov.</a:t>
            </a:r>
            <a:endParaRPr lang="sl-SI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000" y="2206171"/>
            <a:ext cx="7950200" cy="305162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sl-SI" dirty="0" smtClean="0"/>
              <a:t>Statistika kadrovskih oglasov na treh najbolj frekventnih kanalih dne 25.1.2016</a:t>
            </a:r>
          </a:p>
          <a:p>
            <a:pPr algn="l"/>
            <a:endParaRPr lang="sl-SI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b="1" dirty="0"/>
              <a:t>81% </a:t>
            </a:r>
            <a:r>
              <a:rPr lang="sl-SI" dirty="0"/>
              <a:t>delovnih mest do vključno V. stopnje izobrazbe je trenutno objavljenih na največjih slovenskih kanalih za oglaševanje prostih del ( Zavod RS za zaposlovanje, portal Mojedelo.com ter portal Mojazaposlitev.si 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b="1" dirty="0"/>
              <a:t>8 od </a:t>
            </a:r>
            <a:r>
              <a:rPr lang="sl-SI" b="1" dirty="0" smtClean="0"/>
              <a:t>10-ih </a:t>
            </a:r>
            <a:r>
              <a:rPr lang="sl-SI" dirty="0"/>
              <a:t>novih potreb po kadrih, se ustvari za kader z vključno V. oziroma nižjo stopnjo izobrazbe.</a:t>
            </a:r>
          </a:p>
          <a:p>
            <a:pPr algn="l"/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53242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1715" y="267607"/>
            <a:ext cx="8229599" cy="995363"/>
          </a:xfrm>
        </p:spPr>
        <p:txBody>
          <a:bodyPr>
            <a:normAutofit/>
          </a:bodyPr>
          <a:lstStyle/>
          <a:p>
            <a:pPr algn="l"/>
            <a:r>
              <a:rPr lang="sl-SI" sz="4400" dirty="0" smtClean="0"/>
              <a:t>Nekaj malega statistike….</a:t>
            </a:r>
            <a:endParaRPr lang="sl-SI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000" y="2206171"/>
            <a:ext cx="7950200" cy="3051629"/>
          </a:xfrm>
        </p:spPr>
        <p:txBody>
          <a:bodyPr>
            <a:normAutofit/>
          </a:bodyPr>
          <a:lstStyle/>
          <a:p>
            <a:r>
              <a:rPr lang="sl-SI" dirty="0"/>
              <a:t> </a:t>
            </a:r>
          </a:p>
          <a:p>
            <a:r>
              <a:rPr lang="sl-SI" dirty="0"/>
              <a:t>Delež mladih (v starosti 19–24 let), vključenih v višješolsko in visokošolsko izobraževanje :</a:t>
            </a:r>
          </a:p>
          <a:p>
            <a:r>
              <a:rPr lang="sl-SI" sz="4400" b="1" dirty="0"/>
              <a:t>47,7%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01485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1715" y="267607"/>
            <a:ext cx="8229599" cy="995363"/>
          </a:xfrm>
        </p:spPr>
        <p:txBody>
          <a:bodyPr>
            <a:normAutofit fontScale="90000"/>
          </a:bodyPr>
          <a:lstStyle/>
          <a:p>
            <a:pPr algn="l"/>
            <a:r>
              <a:rPr lang="sl-SI" sz="4800" dirty="0" smtClean="0"/>
              <a:t>…in nekaj malega razbijanja mitov.</a:t>
            </a:r>
            <a:endParaRPr lang="sl-SI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000" y="2206171"/>
            <a:ext cx="7950200" cy="3051629"/>
          </a:xfrm>
        </p:spPr>
        <p:txBody>
          <a:bodyPr>
            <a:normAutofit/>
          </a:bodyPr>
          <a:lstStyle/>
          <a:p>
            <a:pPr algn="l"/>
            <a:endParaRPr lang="sl-SI" dirty="0"/>
          </a:p>
          <a:p>
            <a:pPr algn="l"/>
            <a:r>
              <a:rPr lang="sl-SI" dirty="0" smtClean="0"/>
              <a:t>Slovenija je po </a:t>
            </a:r>
            <a:r>
              <a:rPr lang="sl-SI" dirty="0" err="1" smtClean="0"/>
              <a:t>t.i</a:t>
            </a:r>
            <a:r>
              <a:rPr lang="sl-SI" dirty="0" smtClean="0"/>
              <a:t>. ‚‘</a:t>
            </a:r>
            <a:r>
              <a:rPr lang="sl-SI" dirty="0" err="1" smtClean="0"/>
              <a:t>Ginijevem</a:t>
            </a:r>
            <a:r>
              <a:rPr lang="sl-SI" dirty="0" smtClean="0"/>
              <a:t> koeficientu‘‘ med 5-imi državami z najnižjimi razlikami med najnižjo in najvišjo povprečno plačo v državi v letu 2014.*</a:t>
            </a:r>
          </a:p>
          <a:p>
            <a:pPr algn="l"/>
            <a:r>
              <a:rPr lang="sl-SI" sz="1600" dirty="0" smtClean="0"/>
              <a:t>Vir.: OECD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55021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799</Words>
  <Application>Microsoft Office PowerPoint</Application>
  <PresentationFormat>Widescreen</PresentationFormat>
  <Paragraphs>99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Office Theme</vt:lpstr>
      <vt:lpstr>          STROKOVNI FACEBOOK , ali nekaj malega o statistiki, rušenju mitov ter rešitvah za mlade…in njihove starše.   Tilen Prah, izvršni direktor, Kariera d.o.o.    </vt:lpstr>
      <vt:lpstr>Nekaj malega statistike….</vt:lpstr>
      <vt:lpstr>Nekaj malega statistike….</vt:lpstr>
      <vt:lpstr>Nekaj malega statistike….</vt:lpstr>
      <vt:lpstr>Nekaj malega statistike….</vt:lpstr>
      <vt:lpstr>Nekaj malega statistike….</vt:lpstr>
      <vt:lpstr>…in nekaj malega razbijanja mitov.</vt:lpstr>
      <vt:lpstr>Nekaj malega statistike….</vt:lpstr>
      <vt:lpstr>…in nekaj malega razbijanja mitov.</vt:lpstr>
      <vt:lpstr>…in nekaj malega razbijanja mitov.</vt:lpstr>
      <vt:lpstr>…in nekaj malega razbijanja mitov.</vt:lpstr>
      <vt:lpstr>…in nekaj malega razbijanja mitov.</vt:lpstr>
      <vt:lpstr>…in nekaj malega razbijanja mitov.</vt:lpstr>
      <vt:lpstr>Izzivi…..</vt:lpstr>
      <vt:lpstr>   Projekt: ''MojTalent'' </vt:lpstr>
      <vt:lpstr>   Projekt: ''MojTalent'' </vt:lpstr>
      <vt:lpstr>Namesto….</vt:lpstr>
      <vt:lpstr>….raje.</vt:lpstr>
      <vt:lpstr>Misija nemogoče?.....</vt:lpstr>
      <vt:lpstr>PowerPoint Presentation</vt:lpstr>
      <vt:lpstr>PowerPoint Presentation</vt:lpstr>
      <vt:lpstr>          Hvala lepa…   Tilen Prah, izvršni direktor, Kariera d.o.o. tilen.prah@kariera.si 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Tilen Prah</dc:creator>
  <cp:lastModifiedBy>Tilen Prah</cp:lastModifiedBy>
  <cp:revision>25</cp:revision>
  <dcterms:created xsi:type="dcterms:W3CDTF">2016-01-27T12:48:01Z</dcterms:created>
  <dcterms:modified xsi:type="dcterms:W3CDTF">2016-01-28T07:39:38Z</dcterms:modified>
</cp:coreProperties>
</file>