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sldIdLst>
    <p:sldId id="256" r:id="rId4"/>
    <p:sldId id="291" r:id="rId5"/>
    <p:sldId id="263" r:id="rId6"/>
    <p:sldId id="294" r:id="rId7"/>
    <p:sldId id="290" r:id="rId8"/>
    <p:sldId id="293" r:id="rId9"/>
    <p:sldId id="264" r:id="rId10"/>
    <p:sldId id="265" r:id="rId11"/>
    <p:sldId id="302" r:id="rId12"/>
    <p:sldId id="266" r:id="rId13"/>
    <p:sldId id="300" r:id="rId14"/>
    <p:sldId id="289" r:id="rId15"/>
    <p:sldId id="288" r:id="rId16"/>
    <p:sldId id="267" r:id="rId17"/>
    <p:sldId id="303" r:id="rId18"/>
    <p:sldId id="271" r:id="rId19"/>
    <p:sldId id="272" r:id="rId20"/>
    <p:sldId id="273" r:id="rId21"/>
    <p:sldId id="275" r:id="rId22"/>
    <p:sldId id="304" r:id="rId23"/>
    <p:sldId id="276" r:id="rId24"/>
    <p:sldId id="305" r:id="rId25"/>
    <p:sldId id="277" r:id="rId26"/>
    <p:sldId id="278" r:id="rId27"/>
    <p:sldId id="280" r:id="rId28"/>
    <p:sldId id="279" r:id="rId29"/>
    <p:sldId id="306" r:id="rId30"/>
    <p:sldId id="259" r:id="rId31"/>
    <p:sldId id="312" r:id="rId32"/>
    <p:sldId id="295" r:id="rId33"/>
    <p:sldId id="260" r:id="rId34"/>
    <p:sldId id="296" r:id="rId35"/>
    <p:sldId id="261" r:id="rId36"/>
    <p:sldId id="298" r:id="rId37"/>
    <p:sldId id="262" r:id="rId38"/>
    <p:sldId id="299" r:id="rId39"/>
    <p:sldId id="257" r:id="rId40"/>
    <p:sldId id="270" r:id="rId41"/>
    <p:sldId id="269" r:id="rId42"/>
    <p:sldId id="308" r:id="rId43"/>
    <p:sldId id="292" r:id="rId44"/>
    <p:sldId id="309" r:id="rId45"/>
    <p:sldId id="310" r:id="rId46"/>
    <p:sldId id="311" r:id="rId47"/>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sl-SI" smtClean="0"/>
              <a:t>Uredite slog naslova matrice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788E4BA-9B68-4C1C-81E9-D4AF48DE0415}" type="datetimeFigureOut">
              <a:rPr lang="sl-SI" smtClean="0"/>
              <a:t>30. 06. 2016</a:t>
            </a:fld>
            <a:endParaRPr lang="sl-SI"/>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sl-SI"/>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CF54C01-F0AE-47F0-8387-9652A15729B3}" type="slidenum">
              <a:rPr lang="sl-SI" smtClean="0"/>
              <a:t>‹#›</a:t>
            </a:fld>
            <a:endParaRPr lang="sl-SI"/>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sl-SI" smtClean="0"/>
              <a:t>Uredite slog naslova matrice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sl-SI" smtClean="0"/>
              <a:t>Uredite slog naslova matrice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sl-SI" smtClean="0"/>
              <a:t>Uredite slog naslova matrice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Date Placeholder 4"/>
          <p:cNvSpPr>
            <a:spLocks noGrp="1"/>
          </p:cNvSpPr>
          <p:nvPr>
            <p:ph type="dt" sz="half" idx="10"/>
          </p:nvPr>
        </p:nvSpPr>
        <p:spPr/>
        <p:txBody>
          <a:bodyPr/>
          <a:lstStyle/>
          <a:p>
            <a:fld id="{8788E4BA-9B68-4C1C-81E9-D4AF48DE0415}" type="datetimeFigureOut">
              <a:rPr lang="sl-SI" smtClean="0"/>
              <a:t>30. 06. 2016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7" name="Date Placeholder 6"/>
          <p:cNvSpPr>
            <a:spLocks noGrp="1"/>
          </p:cNvSpPr>
          <p:nvPr>
            <p:ph type="dt" sz="half" idx="10"/>
          </p:nvPr>
        </p:nvSpPr>
        <p:spPr/>
        <p:txBody>
          <a:bodyPr/>
          <a:lstStyle/>
          <a:p>
            <a:fld id="{8788E4BA-9B68-4C1C-81E9-D4AF48DE0415}" type="datetimeFigureOut">
              <a:rPr lang="sl-SI" smtClean="0"/>
              <a:t>30. 06. 2016</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1CF54C01-F0AE-47F0-8387-9652A15729B3}" type="slidenum">
              <a:rPr lang="sl-SI" smtClean="0"/>
              <a:t>‹#›</a:t>
            </a:fld>
            <a:endParaRPr lang="sl-SI"/>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8788E4BA-9B68-4C1C-81E9-D4AF48DE0415}" type="datetimeFigureOut">
              <a:rPr lang="sl-SI" smtClean="0"/>
              <a:t>30. 06. 2016</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88E4BA-9B68-4C1C-81E9-D4AF48DE0415}" type="datetimeFigureOut">
              <a:rPr lang="sl-SI" smtClean="0"/>
              <a:t>30. 06. 2016</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sl-SI" smtClean="0"/>
              <a:t>Uredite slog naslova matrice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8788E4BA-9B68-4C1C-81E9-D4AF48DE0415}" type="datetimeFigureOut">
              <a:rPr lang="sl-SI" smtClean="0"/>
              <a:t>30. 06. 2016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1CF54C01-F0AE-47F0-8387-9652A15729B3}" type="slidenum">
              <a:rPr lang="sl-SI" smtClean="0"/>
              <a:t>‹#›</a:t>
            </a:fld>
            <a:endParaRPr lang="sl-SI"/>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sl-SI" smtClean="0"/>
              <a:t>Uredite slog naslova matrice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8788E4BA-9B68-4C1C-81E9-D4AF48DE0415}" type="datetimeFigureOut">
              <a:rPr lang="sl-SI" smtClean="0"/>
              <a:t>30. 06. 2016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1">
        <a:schemeClr val="bg1"/>
      </p:bgRef>
    </p:bg>
    <p:spTree>
      <p:nvGrpSpPr>
        <p:cNvPr id="1" name=""/>
        <p:cNvGrpSpPr/>
        <p:nvPr/>
      </p:nvGrpSpPr>
      <p:grpSpPr>
        <a:xfrm>
          <a:off x="0" y="0"/>
          <a:ext cx="0" cy="0"/>
          <a:chOff x="0" y="0"/>
          <a:chExt cx="0" cy="0"/>
        </a:xfrm>
      </p:grpSpPr>
      <p:sp>
        <p:nvSpPr>
          <p:cNvPr id="8" name="Naslov 7"/>
          <p:cNvSpPr>
            <a:spLocks noGrp="1"/>
          </p:cNvSpPr>
          <p:nvPr>
            <p:ph type="ctrTitle"/>
          </p:nvPr>
        </p:nvSpPr>
        <p:spPr>
          <a:xfrm>
            <a:off x="2286000" y="3124200"/>
            <a:ext cx="6172200" cy="1894362"/>
          </a:xfrm>
        </p:spPr>
        <p:txBody>
          <a:bodyPr/>
          <a:lstStyle>
            <a:lvl1pPr>
              <a:defRPr b="1"/>
            </a:lvl1pPr>
          </a:lstStyle>
          <a:p>
            <a:r>
              <a:rPr kumimoji="0" lang="sl-SI" smtClean="0"/>
              <a:t>Uredite slog naslova matrice</a:t>
            </a:r>
            <a:endParaRPr kumimoji="0" lang="en-US"/>
          </a:p>
        </p:txBody>
      </p:sp>
      <p:sp>
        <p:nvSpPr>
          <p:cNvPr id="9" name="Podnaslov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smtClean="0"/>
              <a:t>Uredite slog podnaslova matrice</a:t>
            </a:r>
            <a:endParaRPr kumimoji="0" lang="en-US"/>
          </a:p>
        </p:txBody>
      </p:sp>
      <p:sp>
        <p:nvSpPr>
          <p:cNvPr id="28" name="Ograda datuma 27"/>
          <p:cNvSpPr>
            <a:spLocks noGrp="1"/>
          </p:cNvSpPr>
          <p:nvPr>
            <p:ph type="dt" sz="half" idx="10"/>
          </p:nvPr>
        </p:nvSpPr>
        <p:spPr bwMode="auto">
          <a:xfrm rot="5400000">
            <a:off x="7764621" y="1174097"/>
            <a:ext cx="2286000" cy="381000"/>
          </a:xfrm>
        </p:spPr>
        <p:txBody>
          <a:bodyPr/>
          <a:lstStyle/>
          <a:p>
            <a:fld id="{8788E4BA-9B68-4C1C-81E9-D4AF48DE0415}" type="datetimeFigureOut">
              <a:rPr lang="sl-SI" smtClean="0"/>
              <a:t>30. 06. 2016</a:t>
            </a:fld>
            <a:endParaRPr lang="sl-SI"/>
          </a:p>
        </p:txBody>
      </p:sp>
      <p:sp>
        <p:nvSpPr>
          <p:cNvPr id="17" name="Ograda noge 16"/>
          <p:cNvSpPr>
            <a:spLocks noGrp="1"/>
          </p:cNvSpPr>
          <p:nvPr>
            <p:ph type="ftr" sz="quarter" idx="11"/>
          </p:nvPr>
        </p:nvSpPr>
        <p:spPr bwMode="auto">
          <a:xfrm rot="5400000">
            <a:off x="7077269" y="4181669"/>
            <a:ext cx="3657600" cy="384048"/>
          </a:xfrm>
        </p:spPr>
        <p:txBody>
          <a:bodyPr/>
          <a:lstStyle/>
          <a:p>
            <a:endParaRPr lang="sl-SI"/>
          </a:p>
        </p:txBody>
      </p:sp>
      <p:sp>
        <p:nvSpPr>
          <p:cNvPr id="10" name="Pravokot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avokot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avokot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povezovalnik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aven povezovalnik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aven povezovalnik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povezoval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povezovalnik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aven povezovalnik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avokot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Ograda številke diapozitiva 28"/>
          <p:cNvSpPr>
            <a:spLocks noGrp="1"/>
          </p:cNvSpPr>
          <p:nvPr>
            <p:ph type="sldNum" sz="quarter" idx="12"/>
          </p:nvPr>
        </p:nvSpPr>
        <p:spPr bwMode="auto">
          <a:xfrm>
            <a:off x="1325544" y="4928702"/>
            <a:ext cx="609600" cy="517524"/>
          </a:xfrm>
        </p:spPr>
        <p:txBody>
          <a:bodyPr/>
          <a:lstStyle/>
          <a:p>
            <a:fld id="{1CF54C01-F0AE-47F0-8387-9652A15729B3}"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8" name="Ograda vsebine 7"/>
          <p:cNvSpPr>
            <a:spLocks noGrp="1"/>
          </p:cNvSpPr>
          <p:nvPr>
            <p:ph sz="quarter" idx="1"/>
          </p:nvPr>
        </p:nvSpPr>
        <p:spPr>
          <a:xfrm>
            <a:off x="457200" y="1600200"/>
            <a:ext cx="7467600" cy="4873752"/>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4"/>
          </p:nvPr>
        </p:nvSpPr>
        <p:spPr/>
        <p:txBody>
          <a:bodyPr rtlCol="0"/>
          <a:lstStyle/>
          <a:p>
            <a:fld id="{8788E4BA-9B68-4C1C-81E9-D4AF48DE0415}" type="datetimeFigureOut">
              <a:rPr lang="sl-SI" smtClean="0"/>
              <a:t>30. 06. 2016</a:t>
            </a:fld>
            <a:endParaRPr lang="sl-SI"/>
          </a:p>
        </p:txBody>
      </p:sp>
      <p:sp>
        <p:nvSpPr>
          <p:cNvPr id="9" name="Ograda številke diapozitiva 8"/>
          <p:cNvSpPr>
            <a:spLocks noGrp="1"/>
          </p:cNvSpPr>
          <p:nvPr>
            <p:ph type="sldNum" sz="quarter" idx="15"/>
          </p:nvPr>
        </p:nvSpPr>
        <p:spPr/>
        <p:txBody>
          <a:bodyPr rtlCol="0"/>
          <a:lstStyle/>
          <a:p>
            <a:fld id="{1CF54C01-F0AE-47F0-8387-9652A15729B3}" type="slidenum">
              <a:rPr lang="sl-SI" smtClean="0"/>
              <a:t>‹#›</a:t>
            </a:fld>
            <a:endParaRPr lang="sl-SI"/>
          </a:p>
        </p:txBody>
      </p:sp>
      <p:sp>
        <p:nvSpPr>
          <p:cNvPr id="10" name="Ograda noge 9"/>
          <p:cNvSpPr>
            <a:spLocks noGrp="1"/>
          </p:cNvSpPr>
          <p:nvPr>
            <p:ph type="ftr" sz="quarter" idx="16"/>
          </p:nvPr>
        </p:nvSpPr>
        <p:spPr/>
        <p:txBody>
          <a:bodyPr rtlCol="0"/>
          <a:lstStyle/>
          <a:p>
            <a:endParaRPr lang="sl-SI"/>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2286000" y="2895600"/>
            <a:ext cx="6172200" cy="2053590"/>
          </a:xfrm>
        </p:spPr>
        <p:txBody>
          <a:bodyPr/>
          <a:lstStyle>
            <a:lvl1pPr algn="l">
              <a:buNone/>
              <a:defRPr sz="3000" b="1" cap="small" baseline="0"/>
            </a:lvl1pPr>
          </a:lstStyle>
          <a:p>
            <a:r>
              <a:rPr kumimoji="0" lang="sl-SI" smtClean="0"/>
              <a:t>Uredite slog naslova matrice</a:t>
            </a:r>
            <a:endParaRPr kumimoji="0" lang="en-US"/>
          </a:p>
        </p:txBody>
      </p:sp>
      <p:sp>
        <p:nvSpPr>
          <p:cNvPr id="3" name="Ograda besedila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smtClean="0"/>
              <a:t>Uredite sloge besedila matrice</a:t>
            </a:r>
          </a:p>
        </p:txBody>
      </p:sp>
      <p:sp>
        <p:nvSpPr>
          <p:cNvPr id="4" name="Ograda datuma 3"/>
          <p:cNvSpPr>
            <a:spLocks noGrp="1"/>
          </p:cNvSpPr>
          <p:nvPr>
            <p:ph type="dt" sz="half" idx="10"/>
          </p:nvPr>
        </p:nvSpPr>
        <p:spPr bwMode="auto">
          <a:xfrm rot="5400000">
            <a:off x="7763256" y="1170432"/>
            <a:ext cx="2286000" cy="381000"/>
          </a:xfrm>
        </p:spPr>
        <p:txBody>
          <a:bodyPr/>
          <a:lstStyle/>
          <a:p>
            <a:fld id="{8788E4BA-9B68-4C1C-81E9-D4AF48DE0415}" type="datetimeFigureOut">
              <a:rPr lang="sl-SI" smtClean="0"/>
              <a:t>30. 06. 2016</a:t>
            </a:fld>
            <a:endParaRPr lang="sl-SI"/>
          </a:p>
        </p:txBody>
      </p:sp>
      <p:sp>
        <p:nvSpPr>
          <p:cNvPr id="5" name="Ograda noge 4"/>
          <p:cNvSpPr>
            <a:spLocks noGrp="1"/>
          </p:cNvSpPr>
          <p:nvPr>
            <p:ph type="ftr" sz="quarter" idx="11"/>
          </p:nvPr>
        </p:nvSpPr>
        <p:spPr bwMode="auto">
          <a:xfrm rot="5400000">
            <a:off x="7077456" y="4178808"/>
            <a:ext cx="3657600" cy="384048"/>
          </a:xfrm>
        </p:spPr>
        <p:txBody>
          <a:bodyPr/>
          <a:lstStyle/>
          <a:p>
            <a:endParaRPr lang="sl-SI"/>
          </a:p>
        </p:txBody>
      </p:sp>
      <p:sp>
        <p:nvSpPr>
          <p:cNvPr id="9" name="Pravokot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avokot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avokot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povezovalnik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aven povezovalnik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povezovalnik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povezoval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aven povezovalnik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avokot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aven povezovalnik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Ograda številke diapozitiva 5"/>
          <p:cNvSpPr>
            <a:spLocks noGrp="1"/>
          </p:cNvSpPr>
          <p:nvPr>
            <p:ph type="sldNum" sz="quarter" idx="12"/>
          </p:nvPr>
        </p:nvSpPr>
        <p:spPr bwMode="auto">
          <a:xfrm>
            <a:off x="1340616" y="4928702"/>
            <a:ext cx="609600" cy="517524"/>
          </a:xfrm>
        </p:spPr>
        <p:txBody>
          <a:bodyPr/>
          <a:lstStyle/>
          <a:p>
            <a:fld id="{1CF54C01-F0AE-47F0-8387-9652A15729B3}" type="slidenum">
              <a:rPr lang="sl-SI" smtClean="0"/>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5" name="Ograda datuma 4"/>
          <p:cNvSpPr>
            <a:spLocks noGrp="1"/>
          </p:cNvSpPr>
          <p:nvPr>
            <p:ph type="dt" sz="half" idx="10"/>
          </p:nvPr>
        </p:nvSpPr>
        <p:spPr/>
        <p:txBody>
          <a:bodyPr/>
          <a:lstStyle/>
          <a:p>
            <a:fld id="{8788E4BA-9B68-4C1C-81E9-D4AF48DE0415}" type="datetimeFigureOut">
              <a:rPr lang="sl-SI" smtClean="0"/>
              <a:t>30. 06. 2016</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1CF54C01-F0AE-47F0-8387-9652A15729B3}" type="slidenum">
              <a:rPr lang="sl-SI" smtClean="0"/>
              <a:t>‹#›</a:t>
            </a:fld>
            <a:endParaRPr lang="sl-SI"/>
          </a:p>
        </p:txBody>
      </p:sp>
      <p:sp>
        <p:nvSpPr>
          <p:cNvPr id="9" name="Ograda vsebine 8"/>
          <p:cNvSpPr>
            <a:spLocks noGrp="1"/>
          </p:cNvSpPr>
          <p:nvPr>
            <p:ph sz="quarter" idx="1"/>
          </p:nvPr>
        </p:nvSpPr>
        <p:spPr>
          <a:xfrm>
            <a:off x="457200" y="1600200"/>
            <a:ext cx="3657600"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1" name="Ograda vsebine 10"/>
          <p:cNvSpPr>
            <a:spLocks noGrp="1"/>
          </p:cNvSpPr>
          <p:nvPr>
            <p:ph sz="quarter" idx="2"/>
          </p:nvPr>
        </p:nvSpPr>
        <p:spPr>
          <a:xfrm>
            <a:off x="4270248" y="1600200"/>
            <a:ext cx="3657600"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7543800" cy="1143000"/>
          </a:xfrm>
        </p:spPr>
        <p:txBody>
          <a:bodyPr anchor="b"/>
          <a:lstStyle>
            <a:lvl1pPr>
              <a:defRPr/>
            </a:lvl1pPr>
          </a:lstStyle>
          <a:p>
            <a:r>
              <a:rPr kumimoji="0" lang="sl-SI" smtClean="0"/>
              <a:t>Uredite slog naslova matrice</a:t>
            </a:r>
            <a:endParaRPr kumimoji="0" lang="en-US"/>
          </a:p>
        </p:txBody>
      </p:sp>
      <p:sp>
        <p:nvSpPr>
          <p:cNvPr id="7" name="Ograda datuma 6"/>
          <p:cNvSpPr>
            <a:spLocks noGrp="1"/>
          </p:cNvSpPr>
          <p:nvPr>
            <p:ph type="dt" sz="half" idx="10"/>
          </p:nvPr>
        </p:nvSpPr>
        <p:spPr/>
        <p:txBody>
          <a:bodyPr/>
          <a:lstStyle/>
          <a:p>
            <a:fld id="{8788E4BA-9B68-4C1C-81E9-D4AF48DE0415}" type="datetimeFigureOut">
              <a:rPr lang="sl-SI" smtClean="0"/>
              <a:t>30. 06. 2016</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1CF54C01-F0AE-47F0-8387-9652A15729B3}" type="slidenum">
              <a:rPr lang="sl-SI" smtClean="0"/>
              <a:t>‹#›</a:t>
            </a:fld>
            <a:endParaRPr lang="sl-SI"/>
          </a:p>
        </p:txBody>
      </p:sp>
      <p:sp>
        <p:nvSpPr>
          <p:cNvPr id="11" name="Ograda vsebine 10"/>
          <p:cNvSpPr>
            <a:spLocks noGrp="1"/>
          </p:cNvSpPr>
          <p:nvPr>
            <p:ph sz="quarter" idx="2"/>
          </p:nvPr>
        </p:nvSpPr>
        <p:spPr>
          <a:xfrm>
            <a:off x="457200" y="2362200"/>
            <a:ext cx="3657600" cy="38862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3" name="Ograda vsebine 12"/>
          <p:cNvSpPr>
            <a:spLocks noGrp="1"/>
          </p:cNvSpPr>
          <p:nvPr>
            <p:ph sz="quarter" idx="4"/>
          </p:nvPr>
        </p:nvSpPr>
        <p:spPr>
          <a:xfrm>
            <a:off x="4371975" y="2362200"/>
            <a:ext cx="3657600" cy="38862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2" name="Ograda besedila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smtClean="0"/>
              <a:t>Uredite sloge besedila matrice</a:t>
            </a:r>
          </a:p>
        </p:txBody>
      </p:sp>
      <p:sp>
        <p:nvSpPr>
          <p:cNvPr id="14" name="Ograda besedila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smtClean="0"/>
              <a:t>Uredite sloge besedila matrice</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6" name="Ograda datuma 5"/>
          <p:cNvSpPr>
            <a:spLocks noGrp="1"/>
          </p:cNvSpPr>
          <p:nvPr>
            <p:ph type="dt" sz="half" idx="10"/>
          </p:nvPr>
        </p:nvSpPr>
        <p:spPr/>
        <p:txBody>
          <a:bodyPr rtlCol="0"/>
          <a:lstStyle/>
          <a:p>
            <a:fld id="{8788E4BA-9B68-4C1C-81E9-D4AF48DE0415}" type="datetimeFigureOut">
              <a:rPr lang="sl-SI" smtClean="0"/>
              <a:t>30. 06. 2016</a:t>
            </a:fld>
            <a:endParaRPr lang="sl-SI"/>
          </a:p>
        </p:txBody>
      </p:sp>
      <p:sp>
        <p:nvSpPr>
          <p:cNvPr id="7" name="Ograda številke diapozitiva 6"/>
          <p:cNvSpPr>
            <a:spLocks noGrp="1"/>
          </p:cNvSpPr>
          <p:nvPr>
            <p:ph type="sldNum" sz="quarter" idx="11"/>
          </p:nvPr>
        </p:nvSpPr>
        <p:spPr/>
        <p:txBody>
          <a:bodyPr rtlCol="0"/>
          <a:lstStyle/>
          <a:p>
            <a:fld id="{1CF54C01-F0AE-47F0-8387-9652A15729B3}" type="slidenum">
              <a:rPr lang="sl-SI" smtClean="0"/>
              <a:t>‹#›</a:t>
            </a:fld>
            <a:endParaRPr lang="sl-SI"/>
          </a:p>
        </p:txBody>
      </p:sp>
      <p:sp>
        <p:nvSpPr>
          <p:cNvPr id="8" name="Ograda noge 7"/>
          <p:cNvSpPr>
            <a:spLocks noGrp="1"/>
          </p:cNvSpPr>
          <p:nvPr>
            <p:ph type="ftr" sz="quarter" idx="12"/>
          </p:nvPr>
        </p:nvSpPr>
        <p:spPr/>
        <p:txBody>
          <a:bodyPr rtlCol="0"/>
          <a:lstStyle/>
          <a:p>
            <a:endParaRPr lang="sl-SI"/>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8788E4BA-9B68-4C1C-81E9-D4AF48DE0415}" type="datetimeFigureOut">
              <a:rPr lang="sl-SI" smtClean="0"/>
              <a:t>30. 06. 2016</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sl-SI" smtClean="0"/>
              <a:t>Uredite slog naslova matrice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1">
        <a:schemeClr val="bg1"/>
      </p:bgRef>
    </p:bg>
    <p:spTree>
      <p:nvGrpSpPr>
        <p:cNvPr id="1" name=""/>
        <p:cNvGrpSpPr/>
        <p:nvPr/>
      </p:nvGrpSpPr>
      <p:grpSpPr>
        <a:xfrm>
          <a:off x="0" y="0"/>
          <a:ext cx="0" cy="0"/>
          <a:chOff x="0" y="0"/>
          <a:chExt cx="0" cy="0"/>
        </a:xfrm>
      </p:grpSpPr>
      <p:sp>
        <p:nvSpPr>
          <p:cNvPr id="10" name="Raven povezovalnik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slov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l-SI" smtClean="0"/>
              <a:t>Uredite slog naslova matrice</a:t>
            </a:r>
            <a:endParaRPr kumimoji="0" lang="en-US"/>
          </a:p>
        </p:txBody>
      </p:sp>
      <p:sp>
        <p:nvSpPr>
          <p:cNvPr id="3" name="Ograda besedila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l-SI" smtClean="0"/>
              <a:t>Uredite sloge besedila matrice</a:t>
            </a:r>
          </a:p>
        </p:txBody>
      </p:sp>
      <p:sp>
        <p:nvSpPr>
          <p:cNvPr id="8" name="Raven povezovalnik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aven povezovalnik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aven povezovalnik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avokot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povezovalnik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Ograda vsebine 17"/>
          <p:cNvSpPr>
            <a:spLocks noGrp="1"/>
          </p:cNvSpPr>
          <p:nvPr>
            <p:ph sz="quarter" idx="1"/>
          </p:nvPr>
        </p:nvSpPr>
        <p:spPr>
          <a:xfrm>
            <a:off x="304800" y="274320"/>
            <a:ext cx="5638800" cy="6327648"/>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21" name="Ograda datuma 20"/>
          <p:cNvSpPr>
            <a:spLocks noGrp="1"/>
          </p:cNvSpPr>
          <p:nvPr>
            <p:ph type="dt" sz="half" idx="14"/>
          </p:nvPr>
        </p:nvSpPr>
        <p:spPr/>
        <p:txBody>
          <a:bodyPr rtlCol="0"/>
          <a:lstStyle/>
          <a:p>
            <a:fld id="{8788E4BA-9B68-4C1C-81E9-D4AF48DE0415}" type="datetimeFigureOut">
              <a:rPr lang="sl-SI" smtClean="0"/>
              <a:t>30. 06. 2016</a:t>
            </a:fld>
            <a:endParaRPr lang="sl-SI"/>
          </a:p>
        </p:txBody>
      </p:sp>
      <p:sp>
        <p:nvSpPr>
          <p:cNvPr id="22" name="Ograda številke diapozitiva 21"/>
          <p:cNvSpPr>
            <a:spLocks noGrp="1"/>
          </p:cNvSpPr>
          <p:nvPr>
            <p:ph type="sldNum" sz="quarter" idx="15"/>
          </p:nvPr>
        </p:nvSpPr>
        <p:spPr/>
        <p:txBody>
          <a:bodyPr rtlCol="0"/>
          <a:lstStyle/>
          <a:p>
            <a:fld id="{1CF54C01-F0AE-47F0-8387-9652A15729B3}" type="slidenum">
              <a:rPr lang="sl-SI" smtClean="0"/>
              <a:t>‹#›</a:t>
            </a:fld>
            <a:endParaRPr lang="sl-SI"/>
          </a:p>
        </p:txBody>
      </p:sp>
      <p:sp>
        <p:nvSpPr>
          <p:cNvPr id="23" name="Ograda noge 22"/>
          <p:cNvSpPr>
            <a:spLocks noGrp="1"/>
          </p:cNvSpPr>
          <p:nvPr>
            <p:ph type="ftr" sz="quarter" idx="16"/>
          </p:nvPr>
        </p:nvSpPr>
        <p:spPr/>
        <p:txBody>
          <a:bodyPr rtlCol="0"/>
          <a:lstStyle/>
          <a:p>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9" name="Raven povezovalnik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slov 1"/>
          <p:cNvSpPr>
            <a:spLocks noGrp="1"/>
          </p:cNvSpPr>
          <p:nvPr>
            <p:ph type="title"/>
          </p:nvPr>
        </p:nvSpPr>
        <p:spPr>
          <a:xfrm rot="5400000">
            <a:off x="3350133" y="3200400"/>
            <a:ext cx="6309360" cy="457200"/>
          </a:xfrm>
        </p:spPr>
        <p:txBody>
          <a:bodyPr anchor="b"/>
          <a:lstStyle>
            <a:lvl1pPr algn="l">
              <a:buNone/>
              <a:defRPr sz="2000" b="1"/>
            </a:lvl1pPr>
          </a:lstStyle>
          <a:p>
            <a:r>
              <a:rPr kumimoji="0" lang="sl-SI" smtClean="0"/>
              <a:t>Uredite slog naslova matrice</a:t>
            </a:r>
            <a:endParaRPr kumimoji="0" lang="en-US"/>
          </a:p>
        </p:txBody>
      </p:sp>
      <p:sp>
        <p:nvSpPr>
          <p:cNvPr id="3" name="Ograda slik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l-SI" smtClean="0"/>
              <a:t>Uredite sloge besedila matrice</a:t>
            </a:r>
          </a:p>
        </p:txBody>
      </p:sp>
      <p:sp>
        <p:nvSpPr>
          <p:cNvPr id="10" name="Raven povezovalnik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avokot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aven povezovalnik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aven povezovalnik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aven povezovalnik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Ograda datuma 16"/>
          <p:cNvSpPr>
            <a:spLocks noGrp="1"/>
          </p:cNvSpPr>
          <p:nvPr>
            <p:ph type="dt" sz="half" idx="10"/>
          </p:nvPr>
        </p:nvSpPr>
        <p:spPr/>
        <p:txBody>
          <a:bodyPr rtlCol="0"/>
          <a:lstStyle/>
          <a:p>
            <a:fld id="{8788E4BA-9B68-4C1C-81E9-D4AF48DE0415}" type="datetimeFigureOut">
              <a:rPr lang="sl-SI" smtClean="0"/>
              <a:t>30. 06. 2016</a:t>
            </a:fld>
            <a:endParaRPr lang="sl-SI"/>
          </a:p>
        </p:txBody>
      </p:sp>
      <p:sp>
        <p:nvSpPr>
          <p:cNvPr id="18" name="Ograda številke diapozitiva 17"/>
          <p:cNvSpPr>
            <a:spLocks noGrp="1"/>
          </p:cNvSpPr>
          <p:nvPr>
            <p:ph type="sldNum" sz="quarter" idx="11"/>
          </p:nvPr>
        </p:nvSpPr>
        <p:spPr/>
        <p:txBody>
          <a:bodyPr rtlCol="0"/>
          <a:lstStyle/>
          <a:p>
            <a:fld id="{1CF54C01-F0AE-47F0-8387-9652A15729B3}" type="slidenum">
              <a:rPr lang="sl-SI" smtClean="0"/>
              <a:t>‹#›</a:t>
            </a:fld>
            <a:endParaRPr lang="sl-SI"/>
          </a:p>
        </p:txBody>
      </p:sp>
      <p:sp>
        <p:nvSpPr>
          <p:cNvPr id="21" name="Ograda noge 20"/>
          <p:cNvSpPr>
            <a:spLocks noGrp="1"/>
          </p:cNvSpPr>
          <p:nvPr>
            <p:ph type="ftr" sz="quarter" idx="12"/>
          </p:nvPr>
        </p:nvSpPr>
        <p:spPr/>
        <p:txBody>
          <a:bodyPr rtlCol="0"/>
          <a:lstStyle/>
          <a:p>
            <a:endParaRPr lang="sl-SI"/>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9"/>
            <a:ext cx="1676400" cy="5851525"/>
          </a:xfrm>
        </p:spPr>
        <p:txBody>
          <a:bodyPr vert="eaVert"/>
          <a:lstStyle/>
          <a:p>
            <a:r>
              <a:rPr kumimoji="0" lang="sl-SI" smtClean="0"/>
              <a:t>Uredite slog naslova matrice</a:t>
            </a:r>
            <a:endParaRPr kumimoji="0" lang="en-US"/>
          </a:p>
        </p:txBody>
      </p:sp>
      <p:sp>
        <p:nvSpPr>
          <p:cNvPr id="3" name="Ograda navpičnega besedila 2"/>
          <p:cNvSpPr>
            <a:spLocks noGrp="1"/>
          </p:cNvSpPr>
          <p:nvPr>
            <p:ph type="body" orient="vert" idx="1"/>
          </p:nvPr>
        </p:nvSpPr>
        <p:spPr>
          <a:xfrm>
            <a:off x="457200" y="274638"/>
            <a:ext cx="6019800" cy="5851525"/>
          </a:xfrm>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8788E4BA-9B68-4C1C-81E9-D4AF48DE0415}" type="datetimeFigureOut">
              <a:rPr lang="sl-SI" smtClean="0"/>
              <a:t>30. 06. 2016</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5" name="Date Placeholder 4"/>
          <p:cNvSpPr>
            <a:spLocks noGrp="1"/>
          </p:cNvSpPr>
          <p:nvPr>
            <p:ph type="dt" sz="half" idx="10"/>
          </p:nvPr>
        </p:nvSpPr>
        <p:spPr/>
        <p:txBody>
          <a:bodyPr/>
          <a:lstStyle/>
          <a:p>
            <a:fld id="{8788E4BA-9B68-4C1C-81E9-D4AF48DE0415}" type="datetimeFigureOut">
              <a:rPr lang="sl-SI" smtClean="0"/>
              <a:t>30. 06. 2016</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1CF54C01-F0AE-47F0-8387-9652A15729B3}" type="slidenum">
              <a:rPr lang="sl-SI" smtClean="0"/>
              <a:t>‹#›</a:t>
            </a:fld>
            <a:endParaRPr lang="sl-SI"/>
          </a:p>
        </p:txBody>
      </p:sp>
      <p:sp>
        <p:nvSpPr>
          <p:cNvPr id="9" name="Content Placeholder 8"/>
          <p:cNvSpPr>
            <a:spLocks noGrp="1"/>
          </p:cNvSpPr>
          <p:nvPr>
            <p:ph sz="quarter" idx="13"/>
          </p:nvPr>
        </p:nvSpPr>
        <p:spPr>
          <a:xfrm>
            <a:off x="1042416" y="2313432"/>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8788E4BA-9B68-4C1C-81E9-D4AF48DE0415}" type="datetimeFigureOut">
              <a:rPr lang="sl-SI" smtClean="0"/>
              <a:t>30. 06. 2016</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2"/>
          <p:cNvSpPr>
            <a:spLocks noGrp="1"/>
          </p:cNvSpPr>
          <p:nvPr>
            <p:ph type="dt" sz="half" idx="10"/>
          </p:nvPr>
        </p:nvSpPr>
        <p:spPr/>
        <p:txBody>
          <a:bodyPr/>
          <a:lstStyle/>
          <a:p>
            <a:fld id="{8788E4BA-9B68-4C1C-81E9-D4AF48DE0415}" type="datetimeFigureOut">
              <a:rPr lang="sl-SI" smtClean="0"/>
              <a:t>30. 06. 2016</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88E4BA-9B68-4C1C-81E9-D4AF48DE0415}" type="datetimeFigureOut">
              <a:rPr lang="sl-SI" smtClean="0"/>
              <a:t>30. 06. 2016</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788E4BA-9B68-4C1C-81E9-D4AF48DE0415}" type="datetimeFigureOut">
              <a:rPr lang="sl-SI" smtClean="0"/>
              <a:t>30. 06. 2016</a:t>
            </a:fld>
            <a:endParaRPr lang="sl-SI"/>
          </a:p>
        </p:txBody>
      </p:sp>
      <p:sp>
        <p:nvSpPr>
          <p:cNvPr id="7" name="Slide Number Placeholder 6"/>
          <p:cNvSpPr>
            <a:spLocks noGrp="1"/>
          </p:cNvSpPr>
          <p:nvPr>
            <p:ph type="sldNum" sz="quarter" idx="12"/>
          </p:nvPr>
        </p:nvSpPr>
        <p:spPr/>
        <p:txBody>
          <a:bodyPr/>
          <a:lstStyle/>
          <a:p>
            <a:fld id="{1CF54C01-F0AE-47F0-8387-9652A15729B3}" type="slidenum">
              <a:rPr lang="sl-SI" smtClean="0"/>
              <a:t>‹#›</a:t>
            </a:fld>
            <a:endParaRPr lang="sl-SI"/>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sl-SI"/>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sl-SI" smtClean="0"/>
              <a:t>Uredite slog naslova matrice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sl-SI" smtClean="0"/>
              <a:t>Uredite slog naslova matrice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8788E4BA-9B68-4C1C-81E9-D4AF48DE0415}" type="datetimeFigureOut">
              <a:rPr lang="sl-SI" smtClean="0"/>
              <a:t>30. 06. 2016</a:t>
            </a:fld>
            <a:endParaRPr lang="sl-SI"/>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sl-SI"/>
          </a:p>
        </p:txBody>
      </p:sp>
      <p:sp>
        <p:nvSpPr>
          <p:cNvPr id="7" name="Slide Number Placeholder 6"/>
          <p:cNvSpPr>
            <a:spLocks noGrp="1"/>
          </p:cNvSpPr>
          <p:nvPr>
            <p:ph type="sldNum" sz="quarter" idx="12"/>
          </p:nvPr>
        </p:nvSpPr>
        <p:spPr/>
        <p:txBody>
          <a:bodyPr/>
          <a:lstStyle/>
          <a:p>
            <a:fld id="{1CF54C01-F0AE-47F0-8387-9652A15729B3}" type="slidenum">
              <a:rPr lang="sl-SI" smtClean="0"/>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sl-SI" smtClean="0"/>
              <a:t>Uredite slog naslova matrice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788E4BA-9B68-4C1C-81E9-D4AF48DE0415}" type="datetimeFigureOut">
              <a:rPr lang="sl-SI" smtClean="0"/>
              <a:t>30. 06. 2016</a:t>
            </a:fld>
            <a:endParaRPr lang="sl-SI"/>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sl-SI"/>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CF54C01-F0AE-47F0-8387-9652A15729B3}"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sl-SI" smtClean="0"/>
              <a:t>Uredite slog naslova matrice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788E4BA-9B68-4C1C-81E9-D4AF48DE0415}" type="datetimeFigureOut">
              <a:rPr lang="sl-SI" smtClean="0"/>
              <a:t>30. 06. 2016</a:t>
            </a:fld>
            <a:endParaRPr lang="sl-SI"/>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sl-SI"/>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1CF54C01-F0AE-47F0-8387-9652A15729B3}" type="slidenum">
              <a:rPr lang="sl-SI" smtClean="0"/>
              <a:t>‹#›</a:t>
            </a:fld>
            <a:endParaRPr lang="sl-SI"/>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aven povezovalnik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Ograda naslova 21"/>
          <p:cNvSpPr>
            <a:spLocks noGrp="1"/>
          </p:cNvSpPr>
          <p:nvPr>
            <p:ph type="title"/>
          </p:nvPr>
        </p:nvSpPr>
        <p:spPr>
          <a:xfrm>
            <a:off x="457200" y="274638"/>
            <a:ext cx="7467600" cy="1143000"/>
          </a:xfrm>
          <a:prstGeom prst="rect">
            <a:avLst/>
          </a:prstGeom>
        </p:spPr>
        <p:txBody>
          <a:bodyPr vert="horz" anchor="b">
            <a:normAutofit/>
          </a:bodyPr>
          <a:lstStyle/>
          <a:p>
            <a:r>
              <a:rPr kumimoji="0" lang="sl-SI" smtClean="0"/>
              <a:t>Uredite slog naslova matrice</a:t>
            </a:r>
            <a:endParaRPr kumimoji="0" lang="en-US"/>
          </a:p>
        </p:txBody>
      </p:sp>
      <p:sp>
        <p:nvSpPr>
          <p:cNvPr id="13" name="Ograda besedila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l-SI" smtClean="0"/>
              <a:t>Uredite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14" name="Ograda datum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788E4BA-9B68-4C1C-81E9-D4AF48DE0415}" type="datetimeFigureOut">
              <a:rPr lang="sl-SI" smtClean="0"/>
              <a:t>30. 06. 2016</a:t>
            </a:fld>
            <a:endParaRPr lang="sl-SI"/>
          </a:p>
        </p:txBody>
      </p:sp>
      <p:sp>
        <p:nvSpPr>
          <p:cNvPr id="3" name="Ograda no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l-SI"/>
          </a:p>
        </p:txBody>
      </p:sp>
      <p:sp>
        <p:nvSpPr>
          <p:cNvPr id="7" name="Raven povezovalnik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aven povezovalnik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kot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povezovalnik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grada številke diapoz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F54C01-F0AE-47F0-8387-9652A15729B3}"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sl-SI" dirty="0" smtClean="0"/>
              <a:t>Novosti na področju zakonodaje</a:t>
            </a:r>
            <a:endParaRPr lang="sl-SI" dirty="0"/>
          </a:p>
        </p:txBody>
      </p:sp>
      <p:sp>
        <p:nvSpPr>
          <p:cNvPr id="3" name="Podnaslov 2"/>
          <p:cNvSpPr>
            <a:spLocks noGrp="1"/>
          </p:cNvSpPr>
          <p:nvPr>
            <p:ph type="subTitle" idx="1"/>
          </p:nvPr>
        </p:nvSpPr>
        <p:spPr/>
        <p:txBody>
          <a:bodyPr/>
          <a:lstStyle/>
          <a:p>
            <a:r>
              <a:rPr lang="sl-SI" dirty="0" smtClean="0"/>
              <a:t>Nives Počkar</a:t>
            </a:r>
          </a:p>
          <a:p>
            <a:r>
              <a:rPr lang="sl-SI" dirty="0" smtClean="0"/>
              <a:t>Bled, 30.6.2016</a:t>
            </a:r>
            <a:endParaRPr lang="sl-SI" dirty="0"/>
          </a:p>
        </p:txBody>
      </p:sp>
    </p:spTree>
    <p:extLst>
      <p:ext uri="{BB962C8B-B14F-4D97-AF65-F5344CB8AC3E}">
        <p14:creationId xmlns:p14="http://schemas.microsoft.com/office/powerpoint/2010/main" val="1550204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2400" b="1" u="sng" dirty="0">
                <a:solidFill>
                  <a:srgbClr val="FF0000"/>
                </a:solidFill>
              </a:rPr>
              <a:t>Zakona o varstvu pred diskriminacijo Ur. l. RS. Št. 33/2016 </a:t>
            </a:r>
            <a:r>
              <a:rPr lang="sl-SI" sz="2400" b="1" u="sng" dirty="0" smtClean="0">
                <a:solidFill>
                  <a:srgbClr val="FF0000"/>
                </a:solidFill>
              </a:rPr>
              <a:t>( 2)</a:t>
            </a:r>
            <a:r>
              <a:rPr lang="sl-SI" sz="2400" dirty="0"/>
              <a:t/>
            </a:r>
            <a:br>
              <a:rPr lang="sl-SI" sz="2400" dirty="0"/>
            </a:br>
            <a:endParaRPr lang="sl-SI" sz="2400" dirty="0"/>
          </a:p>
        </p:txBody>
      </p:sp>
      <p:sp>
        <p:nvSpPr>
          <p:cNvPr id="3" name="Ograda vsebine 2"/>
          <p:cNvSpPr>
            <a:spLocks noGrp="1"/>
          </p:cNvSpPr>
          <p:nvPr>
            <p:ph idx="1"/>
          </p:nvPr>
        </p:nvSpPr>
        <p:spPr>
          <a:xfrm>
            <a:off x="1043492" y="1916832"/>
            <a:ext cx="6777317" cy="3915797"/>
          </a:xfrm>
        </p:spPr>
        <p:txBody>
          <a:bodyPr>
            <a:normAutofit fontScale="85000" lnSpcReduction="20000"/>
          </a:bodyPr>
          <a:lstStyle/>
          <a:p>
            <a:pPr marL="68580" indent="0">
              <a:buNone/>
            </a:pPr>
            <a:r>
              <a:rPr lang="sl-SI" dirty="0"/>
              <a:t> </a:t>
            </a:r>
          </a:p>
          <a:p>
            <a:pPr marL="68580" indent="0">
              <a:buNone/>
            </a:pPr>
            <a:r>
              <a:rPr lang="sl-SI" dirty="0" smtClean="0"/>
              <a:t>Zavezuje  </a:t>
            </a:r>
            <a:r>
              <a:rPr lang="sl-SI" dirty="0"/>
              <a:t>državne organe, lokalne skupnosti, </a:t>
            </a:r>
            <a:r>
              <a:rPr lang="sl-SI" b="1" dirty="0"/>
              <a:t>nosilce javnih pooblastila (tudi VIZ)</a:t>
            </a:r>
            <a:r>
              <a:rPr lang="sl-SI" dirty="0"/>
              <a:t> ter pravne in fizične osebe – na vseh področjih oblastnega odločanja, delovanja v pravnem prometu in pri drugem svoje  ravnanju .. v razmerju do tretjih oseb zagotavljati </a:t>
            </a:r>
            <a:r>
              <a:rPr lang="sl-SI" b="1" dirty="0"/>
              <a:t>varstvo pred diskriminacijo</a:t>
            </a:r>
            <a:r>
              <a:rPr lang="sl-SI" dirty="0"/>
              <a:t> oz. </a:t>
            </a:r>
            <a:r>
              <a:rPr lang="sl-SI" b="1" dirty="0"/>
              <a:t>enako obravnavo vseh</a:t>
            </a:r>
            <a:r>
              <a:rPr lang="sl-SI" dirty="0"/>
              <a:t> oseb (zlasti pri zaposlitvi  - vključno z izbirnimi merili in pogoji zaposlovanja, poklicih, napredovanja). Ustvarjati morajo pogoje za enako obravnavo  vseh oseb z ozaveščanjem, spremljanjem položaja na tem področju ter z ukrepi normativne in politične narave.</a:t>
            </a:r>
          </a:p>
          <a:p>
            <a:pPr marL="68580" indent="0">
              <a:buNone/>
            </a:pPr>
            <a:r>
              <a:rPr lang="sl-SI" b="1" dirty="0"/>
              <a:t> </a:t>
            </a:r>
            <a:endParaRPr lang="sl-SI" dirty="0"/>
          </a:p>
        </p:txBody>
      </p:sp>
    </p:spTree>
    <p:extLst>
      <p:ext uri="{BB962C8B-B14F-4D97-AF65-F5344CB8AC3E}">
        <p14:creationId xmlns:p14="http://schemas.microsoft.com/office/powerpoint/2010/main" val="3733217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400" b="1" u="sng" dirty="0">
                <a:solidFill>
                  <a:srgbClr val="FF0000"/>
                </a:solidFill>
              </a:rPr>
              <a:t>Zakona o varstvu pred diskriminacijo Ur. l. RS. Št. 33/2016 ( </a:t>
            </a:r>
            <a:r>
              <a:rPr lang="sl-SI" sz="2400" b="1" u="sng" dirty="0" smtClean="0">
                <a:solidFill>
                  <a:srgbClr val="FF0000"/>
                </a:solidFill>
              </a:rPr>
              <a:t>3)</a:t>
            </a:r>
            <a:endParaRPr lang="sl-SI" sz="2400" b="1" u="sng" dirty="0">
              <a:solidFill>
                <a:srgbClr val="FF0000"/>
              </a:solidFill>
            </a:endParaRPr>
          </a:p>
        </p:txBody>
      </p:sp>
      <p:sp>
        <p:nvSpPr>
          <p:cNvPr id="3" name="Ograda vsebine 2"/>
          <p:cNvSpPr>
            <a:spLocks noGrp="1"/>
          </p:cNvSpPr>
          <p:nvPr>
            <p:ph idx="1"/>
          </p:nvPr>
        </p:nvSpPr>
        <p:spPr/>
        <p:txBody>
          <a:bodyPr>
            <a:normAutofit/>
          </a:bodyPr>
          <a:lstStyle/>
          <a:p>
            <a:pPr marL="68580" indent="0">
              <a:buNone/>
            </a:pPr>
            <a:r>
              <a:rPr lang="sl-SI" b="1" dirty="0" smtClean="0"/>
              <a:t>V šolah  </a:t>
            </a:r>
            <a:r>
              <a:rPr lang="sl-SI" b="1" dirty="0"/>
              <a:t>izvesti </a:t>
            </a:r>
            <a:r>
              <a:rPr lang="sl-SI" b="1" dirty="0" smtClean="0"/>
              <a:t>moramo narediti določene </a:t>
            </a:r>
            <a:r>
              <a:rPr lang="sl-SI" b="1" dirty="0"/>
              <a:t>aktivnosti </a:t>
            </a:r>
            <a:r>
              <a:rPr lang="sl-SI" b="1" dirty="0" smtClean="0"/>
              <a:t>:</a:t>
            </a:r>
            <a:endParaRPr lang="sl-SI" b="1" dirty="0"/>
          </a:p>
          <a:p>
            <a:r>
              <a:rPr lang="sl-SI" dirty="0" smtClean="0"/>
              <a:t>sprejeti </a:t>
            </a:r>
            <a:r>
              <a:rPr lang="sl-SI" dirty="0"/>
              <a:t>določena navodila  za zaposlene;</a:t>
            </a:r>
          </a:p>
          <a:p>
            <a:r>
              <a:rPr lang="sl-SI" dirty="0" smtClean="0"/>
              <a:t>izvesti </a:t>
            </a:r>
            <a:r>
              <a:rPr lang="sl-SI" dirty="0"/>
              <a:t>in obdobno izvajati  seznanjanje, izobraževanja </a:t>
            </a:r>
            <a:r>
              <a:rPr lang="sl-SI" dirty="0" smtClean="0"/>
              <a:t>…</a:t>
            </a:r>
            <a:endParaRPr lang="sl-SI" dirty="0"/>
          </a:p>
          <a:p>
            <a:r>
              <a:rPr lang="sl-SI" dirty="0" smtClean="0"/>
              <a:t> </a:t>
            </a:r>
            <a:r>
              <a:rPr lang="sl-SI" dirty="0"/>
              <a:t>spremljati, beležiti zaznave in </a:t>
            </a:r>
            <a:r>
              <a:rPr lang="sl-SI" dirty="0" smtClean="0"/>
              <a:t>naše </a:t>
            </a:r>
            <a:r>
              <a:rPr lang="sl-SI" dirty="0"/>
              <a:t>ukrepanje .. </a:t>
            </a:r>
            <a:r>
              <a:rPr lang="sl-SI" dirty="0" smtClean="0"/>
              <a:t>.</a:t>
            </a:r>
            <a:endParaRPr lang="sl-SI" dirty="0"/>
          </a:p>
        </p:txBody>
      </p:sp>
    </p:spTree>
    <p:extLst>
      <p:ext uri="{BB962C8B-B14F-4D97-AF65-F5344CB8AC3E}">
        <p14:creationId xmlns:p14="http://schemas.microsoft.com/office/powerpoint/2010/main" val="778993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400" b="1" u="sng" dirty="0">
                <a:solidFill>
                  <a:srgbClr val="FF0000"/>
                </a:solidFill>
              </a:rPr>
              <a:t>Zakona o varstvu pred diskriminacijo Ur. l. RS. Št. 33/2016 ( </a:t>
            </a:r>
            <a:r>
              <a:rPr lang="sl-SI" sz="2400" b="1" u="sng" dirty="0" smtClean="0">
                <a:solidFill>
                  <a:srgbClr val="FF0000"/>
                </a:solidFill>
              </a:rPr>
              <a:t>4)</a:t>
            </a:r>
            <a:endParaRPr lang="sl-SI" sz="2400" b="1" u="sng" dirty="0">
              <a:solidFill>
                <a:srgbClr val="FF0000"/>
              </a:solidFill>
            </a:endParaRPr>
          </a:p>
        </p:txBody>
      </p:sp>
      <p:sp>
        <p:nvSpPr>
          <p:cNvPr id="3" name="Ograda vsebine 2"/>
          <p:cNvSpPr>
            <a:spLocks noGrp="1"/>
          </p:cNvSpPr>
          <p:nvPr>
            <p:ph idx="1"/>
          </p:nvPr>
        </p:nvSpPr>
        <p:spPr>
          <a:xfrm>
            <a:off x="1043492" y="2276872"/>
            <a:ext cx="6777317" cy="3555757"/>
          </a:xfrm>
        </p:spPr>
        <p:txBody>
          <a:bodyPr>
            <a:normAutofit/>
          </a:bodyPr>
          <a:lstStyle/>
          <a:p>
            <a:endParaRPr lang="sl-SI" dirty="0"/>
          </a:p>
          <a:p>
            <a:pPr marL="114300" indent="0">
              <a:buNone/>
            </a:pPr>
            <a:r>
              <a:rPr lang="sl-SI" dirty="0"/>
              <a:t>Zakon nadalje opredeljuje kaj pomeni </a:t>
            </a:r>
            <a:r>
              <a:rPr lang="sl-SI" b="1" dirty="0"/>
              <a:t>diskriminacijo </a:t>
            </a:r>
            <a:r>
              <a:rPr lang="sl-SI" dirty="0"/>
              <a:t>(neposredno, posredno)  in kaj </a:t>
            </a:r>
            <a:r>
              <a:rPr lang="sl-SI" b="1" dirty="0"/>
              <a:t>neenako obravnavo</a:t>
            </a:r>
            <a:r>
              <a:rPr lang="sl-SI" dirty="0"/>
              <a:t> ter določa katera dejanja oziroma ravnanja se štejejo kot nadlegovanje (tudi spolno) ter druge oblike </a:t>
            </a:r>
            <a:r>
              <a:rPr lang="sl-SI" dirty="0" smtClean="0"/>
              <a:t>diskriminacije.</a:t>
            </a:r>
            <a:endParaRPr lang="sl-SI" dirty="0"/>
          </a:p>
        </p:txBody>
      </p:sp>
    </p:spTree>
    <p:extLst>
      <p:ext uri="{BB962C8B-B14F-4D97-AF65-F5344CB8AC3E}">
        <p14:creationId xmlns:p14="http://schemas.microsoft.com/office/powerpoint/2010/main" val="2364903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400" b="1" u="sng" dirty="0">
                <a:solidFill>
                  <a:srgbClr val="FF0000"/>
                </a:solidFill>
              </a:rPr>
              <a:t>Zakona o varstvu pred diskriminacijo Ur. l. RS. Št. 33/2016 </a:t>
            </a:r>
            <a:r>
              <a:rPr lang="sl-SI" sz="2400" b="1" u="sng" dirty="0" smtClean="0">
                <a:solidFill>
                  <a:srgbClr val="FF0000"/>
                </a:solidFill>
              </a:rPr>
              <a:t>(5)</a:t>
            </a:r>
            <a:endParaRPr lang="sl-SI" sz="2400" b="1" u="sng" dirty="0">
              <a:solidFill>
                <a:srgbClr val="FF0000"/>
              </a:solidFill>
            </a:endParaRPr>
          </a:p>
        </p:txBody>
      </p:sp>
      <p:sp>
        <p:nvSpPr>
          <p:cNvPr id="3" name="Ograda vsebine 2"/>
          <p:cNvSpPr>
            <a:spLocks noGrp="1"/>
          </p:cNvSpPr>
          <p:nvPr>
            <p:ph idx="1"/>
          </p:nvPr>
        </p:nvSpPr>
        <p:spPr/>
        <p:txBody>
          <a:bodyPr>
            <a:normAutofit fontScale="62500" lnSpcReduction="20000"/>
          </a:bodyPr>
          <a:lstStyle/>
          <a:p>
            <a:endParaRPr lang="sl-SI" dirty="0"/>
          </a:p>
          <a:p>
            <a:r>
              <a:rPr lang="sl-SI" b="1" dirty="0" smtClean="0"/>
              <a:t>Šole bomo sprejemale ukrepe </a:t>
            </a:r>
            <a:r>
              <a:rPr lang="sl-SI" dirty="0" smtClean="0"/>
              <a:t> </a:t>
            </a:r>
            <a:r>
              <a:rPr lang="sl-SI" dirty="0"/>
              <a:t>za zagotavljanje enakosti (17., 18. člen) – gre za odpravo manj ugodnega položaja oseb z določeno osebno okoliščino.</a:t>
            </a:r>
          </a:p>
          <a:p>
            <a:endParaRPr lang="sl-SI" dirty="0"/>
          </a:p>
          <a:p>
            <a:r>
              <a:rPr lang="sl-SI" dirty="0"/>
              <a:t>Za uresničevanja ukrepov v zakonu skrbi ZAGOVORNIK, kot samostojni državni organ. Ta bo lahko  </a:t>
            </a:r>
            <a:r>
              <a:rPr lang="sl-SI" b="1" dirty="0"/>
              <a:t>tudi </a:t>
            </a:r>
            <a:r>
              <a:rPr lang="sl-SI" b="1" dirty="0" smtClean="0"/>
              <a:t>šolam dajal </a:t>
            </a:r>
            <a:r>
              <a:rPr lang="sl-SI" b="1" dirty="0"/>
              <a:t>priporočila</a:t>
            </a:r>
            <a:r>
              <a:rPr lang="sl-SI" dirty="0"/>
              <a:t>. </a:t>
            </a:r>
            <a:endParaRPr lang="sl-SI" dirty="0" smtClean="0"/>
          </a:p>
          <a:p>
            <a:r>
              <a:rPr lang="sl-SI" dirty="0" smtClean="0"/>
              <a:t>Obravnaval </a:t>
            </a:r>
            <a:r>
              <a:rPr lang="sl-SI" dirty="0"/>
              <a:t>bo tudi predloge diskriminiranih oseb, tudi anonimnih predlogov (te pop uradni dolžnosti).</a:t>
            </a:r>
          </a:p>
          <a:p>
            <a:pPr marL="68580" indent="0">
              <a:buNone/>
            </a:pPr>
            <a:r>
              <a:rPr lang="sl-SI" dirty="0"/>
              <a:t> </a:t>
            </a:r>
          </a:p>
          <a:p>
            <a:r>
              <a:rPr lang="sl-SI" b="1" dirty="0"/>
              <a:t>Tudi </a:t>
            </a:r>
            <a:r>
              <a:rPr lang="sl-SI" b="1" dirty="0" smtClean="0"/>
              <a:t>šole bomo  </a:t>
            </a:r>
            <a:r>
              <a:rPr lang="sl-SI" b="1" dirty="0"/>
              <a:t>lahko </a:t>
            </a:r>
            <a:r>
              <a:rPr lang="sl-SI" b="1" dirty="0" smtClean="0"/>
              <a:t>zahtevale </a:t>
            </a:r>
            <a:r>
              <a:rPr lang="sl-SI" b="1" dirty="0"/>
              <a:t>določeno dokumentacijo</a:t>
            </a:r>
            <a:r>
              <a:rPr lang="sl-SI" dirty="0"/>
              <a:t> in osebne podatke – vse brezplačno.</a:t>
            </a:r>
          </a:p>
          <a:p>
            <a:endParaRPr lang="sl-SI" dirty="0"/>
          </a:p>
          <a:p>
            <a:r>
              <a:rPr lang="sl-SI" dirty="0"/>
              <a:t>Nadzor nad izvajanjem zakona bo izvajal zagovornik in inšpekcijske službe.</a:t>
            </a:r>
          </a:p>
          <a:p>
            <a:endParaRPr lang="sl-SI" dirty="0"/>
          </a:p>
        </p:txBody>
      </p:sp>
    </p:spTree>
    <p:extLst>
      <p:ext uri="{BB962C8B-B14F-4D97-AF65-F5344CB8AC3E}">
        <p14:creationId xmlns:p14="http://schemas.microsoft.com/office/powerpoint/2010/main" val="2675455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lvl="0" hangingPunct="0"/>
            <a:r>
              <a:rPr lang="sl-SI" b="1" u="sng" dirty="0"/>
              <a:t> Mediji</a:t>
            </a:r>
            <a:r>
              <a:rPr lang="sl-SI" dirty="0"/>
              <a:t/>
            </a:r>
            <a:br>
              <a:rPr lang="sl-SI" dirty="0"/>
            </a:br>
            <a:r>
              <a:rPr lang="sl-SI" sz="1400" dirty="0" smtClean="0"/>
              <a:t> </a:t>
            </a:r>
            <a:r>
              <a:rPr lang="sl-SI" sz="1400" dirty="0"/>
              <a:t>Zakona o medijih – ZMed-C (Ur. l. RS, št. 22/2016)</a:t>
            </a:r>
            <a:br>
              <a:rPr lang="sl-SI" sz="1400" dirty="0"/>
            </a:br>
            <a:endParaRPr lang="sl-SI" sz="1400" dirty="0"/>
          </a:p>
        </p:txBody>
      </p:sp>
      <p:sp>
        <p:nvSpPr>
          <p:cNvPr id="3" name="Ograda vsebine 2"/>
          <p:cNvSpPr>
            <a:spLocks noGrp="1"/>
          </p:cNvSpPr>
          <p:nvPr>
            <p:ph idx="1"/>
          </p:nvPr>
        </p:nvSpPr>
        <p:spPr/>
        <p:txBody>
          <a:bodyPr>
            <a:normAutofit/>
          </a:bodyPr>
          <a:lstStyle/>
          <a:p>
            <a:pPr marL="68580" indent="0" hangingPunct="0">
              <a:buNone/>
            </a:pPr>
            <a:r>
              <a:rPr lang="sl-SI" dirty="0" smtClean="0"/>
              <a:t>S </a:t>
            </a:r>
            <a:r>
              <a:rPr lang="sl-SI" dirty="0"/>
              <a:t>spremembo navedenega zakona je določeno, da mora izdajatelj, ki v </a:t>
            </a:r>
            <a:r>
              <a:rPr lang="sl-SI" dirty="0" smtClean="0"/>
              <a:t>okviru </a:t>
            </a:r>
            <a:r>
              <a:rPr lang="sl-SI" dirty="0"/>
              <a:t>medija </a:t>
            </a:r>
            <a:r>
              <a:rPr lang="sl-SI" b="1" dirty="0"/>
              <a:t>dovoljuje komentiranje javnosti, oblikovati pravila za komentiranje ter jih javno objaviti na primernem mestu v mediju</a:t>
            </a:r>
            <a:r>
              <a:rPr lang="sl-SI" dirty="0"/>
              <a:t>. Komentar, ki ni v skladu z objavljenimi pravili, mora biti umaknjen v najkrajšem možnem času po prijavi oz. najpozneje v 1 delovnem dnevu po prijavi. </a:t>
            </a:r>
          </a:p>
        </p:txBody>
      </p:sp>
    </p:spTree>
    <p:extLst>
      <p:ext uri="{BB962C8B-B14F-4D97-AF65-F5344CB8AC3E}">
        <p14:creationId xmlns:p14="http://schemas.microsoft.com/office/powerpoint/2010/main" val="2681732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fontScale="92500"/>
          </a:bodyPr>
          <a:lstStyle/>
          <a:p>
            <a:r>
              <a:rPr lang="sl-SI" dirty="0"/>
              <a:t>Pravila za komentiranje morajo biti oblikovana in objavljena javno na primernem mestu v mediju v šestih mesecih od uveljavitve navedenega zakona (to je do 09.10.2016).  Spremenjena je tudi </a:t>
            </a:r>
            <a:r>
              <a:rPr lang="sl-SI" b="1" dirty="0"/>
              <a:t>ureditev roka za uveljavitev pravice do popravka</a:t>
            </a:r>
            <a:r>
              <a:rPr lang="sl-SI" dirty="0"/>
              <a:t>, in sicer se lahko objava popravka zahteva </a:t>
            </a:r>
            <a:r>
              <a:rPr lang="sl-SI" b="1" dirty="0"/>
              <a:t>v 30 dneh od dneva</a:t>
            </a:r>
            <a:r>
              <a:rPr lang="sl-SI" dirty="0"/>
              <a:t>, ko je zainteresirana oseba </a:t>
            </a:r>
            <a:r>
              <a:rPr lang="sl-SI" b="1" dirty="0"/>
              <a:t>izvedela </a:t>
            </a:r>
            <a:r>
              <a:rPr lang="sl-SI" dirty="0"/>
              <a:t>za objavo obvestila, vendar najpozneje v treh mesecih od objave obvestila (absolutni rok). </a:t>
            </a:r>
          </a:p>
        </p:txBody>
      </p:sp>
    </p:spTree>
    <p:extLst>
      <p:ext uri="{BB962C8B-B14F-4D97-AF65-F5344CB8AC3E}">
        <p14:creationId xmlns:p14="http://schemas.microsoft.com/office/powerpoint/2010/main" val="4085287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u="sng" dirty="0"/>
              <a:t>Nacionalni plan zdravstvenega varstva</a:t>
            </a:r>
            <a:r>
              <a:rPr lang="sl-SI" dirty="0"/>
              <a:t/>
            </a:r>
            <a:br>
              <a:rPr lang="sl-SI" dirty="0"/>
            </a:br>
            <a:endParaRPr lang="sl-SI" dirty="0"/>
          </a:p>
        </p:txBody>
      </p:sp>
      <p:sp>
        <p:nvSpPr>
          <p:cNvPr id="3" name="Ograda vsebine 2"/>
          <p:cNvSpPr>
            <a:spLocks noGrp="1"/>
          </p:cNvSpPr>
          <p:nvPr>
            <p:ph idx="1"/>
          </p:nvPr>
        </p:nvSpPr>
        <p:spPr/>
        <p:txBody>
          <a:bodyPr>
            <a:normAutofit lnSpcReduction="10000"/>
          </a:bodyPr>
          <a:lstStyle/>
          <a:p>
            <a:pPr hangingPunct="0"/>
            <a:r>
              <a:rPr lang="sl-SI" b="1" dirty="0"/>
              <a:t> </a:t>
            </a:r>
            <a:r>
              <a:rPr lang="sl-SI" dirty="0" smtClean="0"/>
              <a:t>Resolucija </a:t>
            </a:r>
            <a:r>
              <a:rPr lang="sl-SI" dirty="0"/>
              <a:t>o nacionalnem planu zdravstvenega varstva 2016-2025 »Skupaj za družbo zdravja« -  ReNPZV16-25 (Ur. l. RS, št. 25/2016)</a:t>
            </a:r>
          </a:p>
          <a:p>
            <a:pPr hangingPunct="0"/>
            <a:endParaRPr lang="sl-SI" dirty="0"/>
          </a:p>
          <a:p>
            <a:pPr hangingPunct="0"/>
            <a:r>
              <a:rPr lang="sl-SI" b="1" i="1" dirty="0" smtClean="0"/>
              <a:t>ŠOLE:</a:t>
            </a:r>
            <a:r>
              <a:rPr lang="sl-SI" i="1" dirty="0" smtClean="0"/>
              <a:t> </a:t>
            </a:r>
            <a:r>
              <a:rPr lang="sl-SI" i="1" dirty="0"/>
              <a:t>V točki navedene resolucije 6.1.6 je opisan </a:t>
            </a:r>
            <a:r>
              <a:rPr lang="sl-SI" i="1" u="sng" dirty="0"/>
              <a:t>program krepitve zdravja v vzgojno-izobraževalnih ustanovah, na delovnem mestu,</a:t>
            </a:r>
            <a:r>
              <a:rPr lang="sl-SI" i="1" dirty="0"/>
              <a:t> v lokalnih okoljih.</a:t>
            </a:r>
            <a:endParaRPr lang="sl-SI" dirty="0"/>
          </a:p>
        </p:txBody>
      </p:sp>
    </p:spTree>
    <p:extLst>
      <p:ext uri="{BB962C8B-B14F-4D97-AF65-F5344CB8AC3E}">
        <p14:creationId xmlns:p14="http://schemas.microsoft.com/office/powerpoint/2010/main" val="2746250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pPr hangingPunct="0"/>
            <a:r>
              <a:rPr lang="sl-SI" dirty="0"/>
              <a:t/>
            </a:r>
            <a:br>
              <a:rPr lang="sl-SI" dirty="0"/>
            </a:br>
            <a:r>
              <a:rPr lang="sl-SI" b="1" dirty="0"/>
              <a:t> </a:t>
            </a:r>
            <a:r>
              <a:rPr lang="sl-SI" sz="4800" b="1" u="sng" dirty="0"/>
              <a:t>Civilna zaščita</a:t>
            </a:r>
            <a:r>
              <a:rPr lang="sl-SI" dirty="0"/>
              <a:t/>
            </a:r>
            <a:br>
              <a:rPr lang="sl-SI" dirty="0"/>
            </a:br>
            <a:r>
              <a:rPr lang="sl-SI" sz="2000" dirty="0"/>
              <a:t>Uredba o spremembah in dopolnitvah Uredbe o organiziranju, opremljanju in usposabljanju sil za zaščito, reševanje in pomoč (Ur. l. RS, št. 27/2016)</a:t>
            </a:r>
            <a:br>
              <a:rPr lang="sl-SI" sz="2000" dirty="0"/>
            </a:br>
            <a:endParaRPr lang="sl-SI" sz="2000" dirty="0"/>
          </a:p>
        </p:txBody>
      </p:sp>
      <p:sp>
        <p:nvSpPr>
          <p:cNvPr id="3" name="Ograda vsebine 2"/>
          <p:cNvSpPr>
            <a:spLocks noGrp="1"/>
          </p:cNvSpPr>
          <p:nvPr>
            <p:ph idx="1"/>
          </p:nvPr>
        </p:nvSpPr>
        <p:spPr>
          <a:xfrm>
            <a:off x="457200" y="2060848"/>
            <a:ext cx="7620000" cy="4032448"/>
          </a:xfrm>
        </p:spPr>
        <p:txBody>
          <a:bodyPr>
            <a:normAutofit/>
          </a:bodyPr>
          <a:lstStyle/>
          <a:p>
            <a:endParaRPr lang="sl-SI" sz="1400" u="sng" dirty="0" smtClean="0"/>
          </a:p>
          <a:p>
            <a:pPr marL="68580" indent="0">
              <a:buNone/>
            </a:pPr>
            <a:r>
              <a:rPr lang="sl-SI" sz="2000" u="sng" dirty="0" smtClean="0"/>
              <a:t>Šole </a:t>
            </a:r>
            <a:r>
              <a:rPr lang="sl-SI" sz="2000" u="sng" dirty="0"/>
              <a:t>in drugi javni zavodi, ki opravljajo dejavnost vzgoje in izobraževanja, otroškega,</a:t>
            </a:r>
            <a:r>
              <a:rPr lang="sl-SI" sz="2000" dirty="0"/>
              <a:t> invalidskega in socialnega </a:t>
            </a:r>
            <a:r>
              <a:rPr lang="sl-SI" sz="2000" u="sng" dirty="0"/>
              <a:t>varstva</a:t>
            </a:r>
            <a:r>
              <a:rPr lang="sl-SI" sz="2000" dirty="0"/>
              <a:t> ter nege starejših občanov, v skladu z uredbo </a:t>
            </a:r>
            <a:r>
              <a:rPr lang="sl-SI" sz="2000" b="1" dirty="0"/>
              <a:t>organizirajo enoto za prvo pomoč</a:t>
            </a:r>
            <a:r>
              <a:rPr lang="sl-SI" sz="2000" dirty="0"/>
              <a:t>, če imajo </a:t>
            </a:r>
            <a:r>
              <a:rPr lang="sl-SI" sz="2000" b="1" u="sng" dirty="0"/>
              <a:t>več kot</a:t>
            </a:r>
            <a:r>
              <a:rPr lang="sl-SI" sz="2000" u="sng" dirty="0"/>
              <a:t> 300 otrok, učencev, študentov</a:t>
            </a:r>
            <a:r>
              <a:rPr lang="sl-SI" sz="2000" dirty="0"/>
              <a:t> ali oskrbovanih oseb </a:t>
            </a:r>
            <a:r>
              <a:rPr lang="sl-SI" sz="2000" u="sng" dirty="0"/>
              <a:t>na istem kraju</a:t>
            </a:r>
            <a:r>
              <a:rPr lang="sl-SI" sz="2000" dirty="0"/>
              <a:t> (prej je uredba določala, da je potrebno enoto za prvo pomoč organizirati, če imajo zavodi </a:t>
            </a:r>
            <a:r>
              <a:rPr lang="sl-SI" sz="2000" b="1" dirty="0"/>
              <a:t>do</a:t>
            </a:r>
            <a:r>
              <a:rPr lang="sl-SI" sz="2000" dirty="0"/>
              <a:t> 300 otrok, učencev, … in na vsakih nadaljnjih 300 otrok, učencev, … še eno ekipo). Organiziranost, opremljenost in usposobljenost sil civilne zaščite je potrebno uskladiti </a:t>
            </a:r>
            <a:r>
              <a:rPr lang="sl-SI" sz="2000" b="1" dirty="0"/>
              <a:t>v 1 letu </a:t>
            </a:r>
            <a:r>
              <a:rPr lang="sl-SI" sz="2000" dirty="0"/>
              <a:t>od uveljavitve uredbe.</a:t>
            </a:r>
          </a:p>
          <a:p>
            <a:endParaRPr lang="sl-SI" sz="1400" dirty="0"/>
          </a:p>
        </p:txBody>
      </p:sp>
    </p:spTree>
    <p:extLst>
      <p:ext uri="{BB962C8B-B14F-4D97-AF65-F5344CB8AC3E}">
        <p14:creationId xmlns:p14="http://schemas.microsoft.com/office/powerpoint/2010/main" val="1240065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u="sng" dirty="0"/>
              <a:t>Prostovoljstvo</a:t>
            </a:r>
            <a:r>
              <a:rPr lang="sl-SI" dirty="0"/>
              <a:t/>
            </a:r>
            <a:br>
              <a:rPr lang="sl-SI" dirty="0"/>
            </a:br>
            <a:endParaRPr lang="sl-SI" dirty="0"/>
          </a:p>
        </p:txBody>
      </p:sp>
      <p:sp>
        <p:nvSpPr>
          <p:cNvPr id="3" name="Ograda vsebine 2"/>
          <p:cNvSpPr>
            <a:spLocks noGrp="1"/>
          </p:cNvSpPr>
          <p:nvPr>
            <p:ph idx="1"/>
          </p:nvPr>
        </p:nvSpPr>
        <p:spPr>
          <a:xfrm>
            <a:off x="1043492" y="1772817"/>
            <a:ext cx="6777317" cy="3816424"/>
          </a:xfrm>
        </p:spPr>
        <p:txBody>
          <a:bodyPr>
            <a:normAutofit fontScale="85000" lnSpcReduction="10000"/>
          </a:bodyPr>
          <a:lstStyle/>
          <a:p>
            <a:pPr marL="114300" indent="0" hangingPunct="0">
              <a:buNone/>
            </a:pPr>
            <a:endParaRPr lang="sl-SI" dirty="0"/>
          </a:p>
          <a:p>
            <a:pPr lvl="0"/>
            <a:r>
              <a:rPr lang="sl-SI" dirty="0"/>
              <a:t>Uredba o spremembah Uredbe o nagradi in priznanjih za prostovoljstvo (Ur. l. RS, št. 29/2016)</a:t>
            </a:r>
          </a:p>
          <a:p>
            <a:endParaRPr lang="sl-SI" dirty="0"/>
          </a:p>
          <a:p>
            <a:r>
              <a:rPr lang="sl-SI" dirty="0"/>
              <a:t>Novost je ta, da se bodo nagrada in priznanja podelila na slavnostni podelitvi v prvi polovici leta za preteklo leto in ne več ob mednarodnem dnevu prostovoljstva v mesecu decembru. Poleg tega bo javni poziv za predlaganje kandidatov za nagrado oz. priznanja objavljen najprej 1. decembra tekočega leta in najpozneje 1. marca za preteklo leto.</a:t>
            </a:r>
          </a:p>
          <a:p>
            <a:endParaRPr lang="sl-SI" dirty="0"/>
          </a:p>
          <a:p>
            <a:endParaRPr lang="sl-SI" dirty="0"/>
          </a:p>
        </p:txBody>
      </p:sp>
    </p:spTree>
    <p:extLst>
      <p:ext uri="{BB962C8B-B14F-4D97-AF65-F5344CB8AC3E}">
        <p14:creationId xmlns:p14="http://schemas.microsoft.com/office/powerpoint/2010/main" val="23644724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673144"/>
          </a:xfrm>
        </p:spPr>
        <p:txBody>
          <a:bodyPr>
            <a:normAutofit fontScale="90000"/>
          </a:bodyPr>
          <a:lstStyle/>
          <a:p>
            <a:r>
              <a:rPr lang="sl-SI" sz="1600" b="1" u="sng" dirty="0" smtClean="0"/>
              <a:t/>
            </a:r>
            <a:br>
              <a:rPr lang="sl-SI" sz="1600" b="1" u="sng" dirty="0" smtClean="0"/>
            </a:br>
            <a:r>
              <a:rPr lang="sl-SI" sz="1600" b="1" u="sng" dirty="0"/>
              <a:t/>
            </a:r>
            <a:br>
              <a:rPr lang="sl-SI" sz="1600" b="1" u="sng" dirty="0"/>
            </a:br>
            <a:r>
              <a:rPr lang="sl-SI" sz="1600" dirty="0"/>
              <a:t/>
            </a:r>
            <a:br>
              <a:rPr lang="sl-SI" sz="1600" dirty="0"/>
            </a:br>
            <a:r>
              <a:rPr lang="sl-SI" sz="2700" b="1" u="sng" dirty="0"/>
              <a:t>Prekrški </a:t>
            </a:r>
            <a:r>
              <a:rPr lang="sl-SI" sz="2700" b="1" u="sng" dirty="0" smtClean="0"/>
              <a:t/>
            </a:r>
            <a:br>
              <a:rPr lang="sl-SI" sz="2700" b="1" u="sng" dirty="0" smtClean="0"/>
            </a:br>
            <a:r>
              <a:rPr lang="sl-SI" sz="2700" dirty="0" smtClean="0"/>
              <a:t>Zakon </a:t>
            </a:r>
            <a:r>
              <a:rPr lang="sl-SI" sz="2700" dirty="0"/>
              <a:t>o spremembah in dopolnitvah Zakona o prekrških – ZP-1J (Ur. l. RS, št. 32/2016)</a:t>
            </a:r>
            <a:r>
              <a:rPr lang="sl-SI" dirty="0"/>
              <a:t/>
            </a:r>
            <a:br>
              <a:rPr lang="sl-SI" dirty="0"/>
            </a:br>
            <a:endParaRPr lang="sl-SI" dirty="0"/>
          </a:p>
        </p:txBody>
      </p:sp>
      <p:sp>
        <p:nvSpPr>
          <p:cNvPr id="3" name="Ograda vsebine 2"/>
          <p:cNvSpPr>
            <a:spLocks noGrp="1"/>
          </p:cNvSpPr>
          <p:nvPr>
            <p:ph idx="1"/>
          </p:nvPr>
        </p:nvSpPr>
        <p:spPr>
          <a:xfrm>
            <a:off x="1043492" y="1412776"/>
            <a:ext cx="6777317" cy="4419853"/>
          </a:xfrm>
        </p:spPr>
        <p:txBody>
          <a:bodyPr>
            <a:normAutofit fontScale="85000" lnSpcReduction="10000"/>
          </a:bodyPr>
          <a:lstStyle/>
          <a:p>
            <a:pPr marL="114300" indent="0" hangingPunct="0">
              <a:buNone/>
            </a:pPr>
            <a:endParaRPr lang="sl-SI" dirty="0"/>
          </a:p>
          <a:p>
            <a:r>
              <a:rPr lang="sl-SI" dirty="0"/>
              <a:t> </a:t>
            </a:r>
            <a:r>
              <a:rPr lang="sl-SI" dirty="0" smtClean="0"/>
              <a:t>Po </a:t>
            </a:r>
            <a:r>
              <a:rPr lang="sl-SI" dirty="0"/>
              <a:t>spremembi </a:t>
            </a:r>
            <a:r>
              <a:rPr lang="sl-SI" u="sng" dirty="0"/>
              <a:t>ni več določenega pogoja</a:t>
            </a:r>
            <a:r>
              <a:rPr lang="sl-SI" dirty="0"/>
              <a:t>, pod katerim lahko storilec </a:t>
            </a:r>
            <a:r>
              <a:rPr lang="sl-SI" u="sng" dirty="0"/>
              <a:t>predlaga plačilo globe v obrokih</a:t>
            </a:r>
            <a:r>
              <a:rPr lang="sl-SI" dirty="0"/>
              <a:t> – storilec </a:t>
            </a:r>
            <a:r>
              <a:rPr lang="sl-SI" b="1" dirty="0"/>
              <a:t>vedno lahko</a:t>
            </a:r>
            <a:r>
              <a:rPr lang="sl-SI" dirty="0"/>
              <a:t> </a:t>
            </a:r>
            <a:r>
              <a:rPr lang="sl-SI" u="sng" dirty="0"/>
              <a:t>po poteku roka za plačilo globe zaprosi za obročno plačilo </a:t>
            </a:r>
            <a:r>
              <a:rPr lang="sl-SI" dirty="0"/>
              <a:t>(najmanjši obrok </a:t>
            </a:r>
            <a:r>
              <a:rPr lang="sl-SI" b="1" dirty="0"/>
              <a:t>znaša 20 EUR </a:t>
            </a:r>
            <a:r>
              <a:rPr lang="sl-SI" dirty="0"/>
              <a:t>za fizične osebe in 200 EUR za pravne osebe). </a:t>
            </a:r>
            <a:endParaRPr lang="sl-SI" dirty="0" smtClean="0"/>
          </a:p>
          <a:p>
            <a:r>
              <a:rPr lang="sl-SI" dirty="0" smtClean="0"/>
              <a:t>Določba </a:t>
            </a:r>
            <a:r>
              <a:rPr lang="sl-SI" dirty="0"/>
              <a:t>o uklonilnem zaporu je črtana in dodana nova določba, ki ureja </a:t>
            </a:r>
            <a:r>
              <a:rPr lang="sl-SI" u="sng" dirty="0"/>
              <a:t>delo v splošno korist</a:t>
            </a:r>
            <a:r>
              <a:rPr lang="sl-SI" dirty="0"/>
              <a:t> ter določba, ki ureja </a:t>
            </a:r>
            <a:r>
              <a:rPr lang="sl-SI" b="1" u="sng" dirty="0"/>
              <a:t>nadomestni zapor</a:t>
            </a:r>
            <a:r>
              <a:rPr lang="sl-SI" dirty="0"/>
              <a:t>. </a:t>
            </a:r>
            <a:endParaRPr lang="sl-SI" dirty="0" smtClean="0"/>
          </a:p>
          <a:p>
            <a:r>
              <a:rPr lang="sl-SI" dirty="0" smtClean="0">
                <a:solidFill>
                  <a:srgbClr val="FF0000"/>
                </a:solidFill>
              </a:rPr>
              <a:t>Spremenjene </a:t>
            </a:r>
            <a:r>
              <a:rPr lang="sl-SI" dirty="0">
                <a:solidFill>
                  <a:srgbClr val="FF0000"/>
                </a:solidFill>
              </a:rPr>
              <a:t>so tudi navodila in prepovedi, ki jih sodišče lahko izreče mladoletniku. Sodišče </a:t>
            </a:r>
            <a:r>
              <a:rPr lang="sl-SI" b="1" dirty="0">
                <a:solidFill>
                  <a:srgbClr val="FF0000"/>
                </a:solidFill>
              </a:rPr>
              <a:t>mladoletniku tudi izreče nadzorstvo organa socialnega varstva </a:t>
            </a:r>
            <a:r>
              <a:rPr lang="sl-SI" dirty="0">
                <a:solidFill>
                  <a:srgbClr val="FF0000"/>
                </a:solidFill>
              </a:rPr>
              <a:t>in ne več nadzorstva staršev, posvojiteljev, rejnikov ali skrbnikov. </a:t>
            </a:r>
          </a:p>
        </p:txBody>
      </p:sp>
    </p:spTree>
    <p:extLst>
      <p:ext uri="{BB962C8B-B14F-4D97-AF65-F5344CB8AC3E}">
        <p14:creationId xmlns:p14="http://schemas.microsoft.com/office/powerpoint/2010/main" val="331813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u="sng" dirty="0"/>
              <a:t>Srednješolsko izobraževanje</a:t>
            </a:r>
            <a:r>
              <a:rPr lang="sl-SI" dirty="0"/>
              <a:t/>
            </a:r>
            <a:br>
              <a:rPr lang="sl-SI" dirty="0"/>
            </a:br>
            <a:endParaRPr lang="sl-SI" dirty="0"/>
          </a:p>
        </p:txBody>
      </p:sp>
      <p:sp>
        <p:nvSpPr>
          <p:cNvPr id="3" name="Ograda vsebine 2"/>
          <p:cNvSpPr>
            <a:spLocks noGrp="1"/>
          </p:cNvSpPr>
          <p:nvPr>
            <p:ph idx="1"/>
          </p:nvPr>
        </p:nvSpPr>
        <p:spPr/>
        <p:txBody>
          <a:bodyPr>
            <a:normAutofit fontScale="92500" lnSpcReduction="20000"/>
          </a:bodyPr>
          <a:lstStyle/>
          <a:p>
            <a:pPr marL="114300" indent="0" hangingPunct="0">
              <a:buNone/>
            </a:pPr>
            <a:r>
              <a:rPr lang="sl-SI" dirty="0" smtClean="0"/>
              <a:t>Pravilnik </a:t>
            </a:r>
            <a:r>
              <a:rPr lang="sl-SI" dirty="0"/>
              <a:t>o spremembah Pravilnika o obrazcih javnih listin v srednješolskem izobraževanju (Ur. l. RS, št. 28/2016)</a:t>
            </a:r>
          </a:p>
          <a:p>
            <a:pPr marL="68580" indent="0">
              <a:buNone/>
            </a:pPr>
            <a:r>
              <a:rPr lang="sl-SI" dirty="0"/>
              <a:t> </a:t>
            </a:r>
          </a:p>
          <a:p>
            <a:r>
              <a:rPr lang="sl-SI" dirty="0"/>
              <a:t>Navedeni pravilnik </a:t>
            </a:r>
            <a:r>
              <a:rPr lang="sl-SI" b="1" dirty="0"/>
              <a:t>spreminja vsebino in obliko </a:t>
            </a:r>
            <a:r>
              <a:rPr lang="sl-SI" dirty="0"/>
              <a:t>nekaterih </a:t>
            </a:r>
            <a:r>
              <a:rPr lang="sl-SI" b="1" dirty="0"/>
              <a:t>obrazcev</a:t>
            </a:r>
            <a:r>
              <a:rPr lang="sl-SI" dirty="0"/>
              <a:t> (Izpis iz evidence za spričevalo o zaključku izobraževanja, Spričevalo o poklicni </a:t>
            </a:r>
            <a:r>
              <a:rPr lang="sl-SI" dirty="0" smtClean="0"/>
              <a:t> maturi </a:t>
            </a:r>
            <a:r>
              <a:rPr lang="sl-SI" dirty="0"/>
              <a:t>in o poklicni maturi s pohvalo, Spričevalo o splošni maturi in o splošni maturi s pohvalo, Spričevalo o zaključnem izpitu in o zaključnem izpitu s pohvalo). </a:t>
            </a:r>
          </a:p>
          <a:p>
            <a:endParaRPr lang="sl-SI" dirty="0"/>
          </a:p>
        </p:txBody>
      </p:sp>
    </p:spTree>
    <p:extLst>
      <p:ext uri="{BB962C8B-B14F-4D97-AF65-F5344CB8AC3E}">
        <p14:creationId xmlns:p14="http://schemas.microsoft.com/office/powerpoint/2010/main" val="924175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r>
              <a:rPr lang="sl-SI" dirty="0"/>
              <a:t>Za VIZ – pomembno, če bo tak mladostnik vključen v vzgojo in izobraževanje !</a:t>
            </a:r>
          </a:p>
          <a:p>
            <a:r>
              <a:rPr lang="sl-SI" dirty="0"/>
              <a:t>Odločba o prekršku mora po novem vsebovati tudi obrazložitev, kadar je zoper njo napovedana vložitev zahteve za sodno varstvo (tudi napoved zahteve za sodno varstvo je novost).</a:t>
            </a:r>
          </a:p>
          <a:p>
            <a:endParaRPr lang="sl-SI" dirty="0"/>
          </a:p>
        </p:txBody>
      </p:sp>
    </p:spTree>
    <p:extLst>
      <p:ext uri="{BB962C8B-B14F-4D97-AF65-F5344CB8AC3E}">
        <p14:creationId xmlns:p14="http://schemas.microsoft.com/office/powerpoint/2010/main" val="41828873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u="sng" dirty="0"/>
              <a:t>Upravne </a:t>
            </a:r>
            <a:r>
              <a:rPr lang="sl-SI" b="1" u="sng" dirty="0" smtClean="0"/>
              <a:t>takse</a:t>
            </a:r>
            <a:br>
              <a:rPr lang="sl-SI" b="1" u="sng" dirty="0" smtClean="0"/>
            </a:br>
            <a:r>
              <a:rPr lang="sl-SI" sz="2700" b="1" u="sng" dirty="0" smtClean="0"/>
              <a:t>Zakon </a:t>
            </a:r>
            <a:r>
              <a:rPr lang="sl-SI" sz="2700" b="1" u="sng" dirty="0"/>
              <a:t>o spremembah in dopolnitvah Zakona o upravnih taksah – ZUT-I (Ur. l. RS, št. 32/2016</a:t>
            </a:r>
            <a:r>
              <a:rPr lang="sl-SI" dirty="0"/>
              <a:t/>
            </a:r>
            <a:br>
              <a:rPr lang="sl-SI" dirty="0"/>
            </a:br>
            <a:endParaRPr lang="sl-SI" dirty="0"/>
          </a:p>
        </p:txBody>
      </p:sp>
      <p:sp>
        <p:nvSpPr>
          <p:cNvPr id="3" name="Ograda vsebine 2"/>
          <p:cNvSpPr>
            <a:spLocks noGrp="1"/>
          </p:cNvSpPr>
          <p:nvPr>
            <p:ph idx="1"/>
          </p:nvPr>
        </p:nvSpPr>
        <p:spPr>
          <a:xfrm>
            <a:off x="1043492" y="1772816"/>
            <a:ext cx="6777317" cy="4059813"/>
          </a:xfrm>
        </p:spPr>
        <p:txBody>
          <a:bodyPr>
            <a:normAutofit fontScale="92500" lnSpcReduction="10000"/>
          </a:bodyPr>
          <a:lstStyle/>
          <a:p>
            <a:pPr hangingPunct="0"/>
            <a:endParaRPr lang="sl-SI" dirty="0"/>
          </a:p>
          <a:p>
            <a:pPr marL="68580" indent="0">
              <a:buNone/>
            </a:pPr>
            <a:endParaRPr lang="sl-SI" dirty="0"/>
          </a:p>
          <a:p>
            <a:r>
              <a:rPr lang="sl-SI" b="1" dirty="0"/>
              <a:t>Navedeni zakon npr. določa, da se po uradni dolžnosti </a:t>
            </a:r>
            <a:r>
              <a:rPr lang="sl-SI" b="1" u="sng" dirty="0"/>
              <a:t>vrne preveč plačana taksa</a:t>
            </a:r>
            <a:r>
              <a:rPr lang="sl-SI" b="1" dirty="0"/>
              <a:t> – vendar le taksa, </a:t>
            </a:r>
            <a:r>
              <a:rPr lang="sl-SI" b="1" u="sng" dirty="0"/>
              <a:t>višja od 18 EUR.</a:t>
            </a:r>
            <a:r>
              <a:rPr lang="sl-SI" b="1" dirty="0"/>
              <a:t> </a:t>
            </a:r>
            <a:endParaRPr lang="sl-SI" b="1" dirty="0" smtClean="0"/>
          </a:p>
          <a:p>
            <a:r>
              <a:rPr lang="sl-SI" dirty="0" smtClean="0"/>
              <a:t>Glede </a:t>
            </a:r>
            <a:r>
              <a:rPr lang="sl-SI" dirty="0"/>
              <a:t>zastaranja je določeno, da pravica izterjave takse zastara v 2 letih od dneva zapadlosti takse v plačilo (in ne več v 2 letih po preteku leta, v katerem bi morala biti plačana), absolutni zastaralni rok pa je 10 let (in ne več 4 leta). Priloga – taksna tarifa je nadomeščena z </a:t>
            </a:r>
            <a:r>
              <a:rPr lang="sl-SI" b="1" dirty="0"/>
              <a:t>novo taksno tarifo</a:t>
            </a:r>
            <a:r>
              <a:rPr lang="sl-SI" dirty="0"/>
              <a:t>. </a:t>
            </a:r>
          </a:p>
          <a:p>
            <a:endParaRPr lang="sl-SI" dirty="0"/>
          </a:p>
        </p:txBody>
      </p:sp>
    </p:spTree>
    <p:extLst>
      <p:ext uri="{BB962C8B-B14F-4D97-AF65-F5344CB8AC3E}">
        <p14:creationId xmlns:p14="http://schemas.microsoft.com/office/powerpoint/2010/main" val="38176331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r>
              <a:rPr lang="sl-SI" dirty="0" smtClean="0"/>
              <a:t>ŠOLA:  </a:t>
            </a:r>
            <a:r>
              <a:rPr lang="sl-SI" b="1" dirty="0"/>
              <a:t>upravna taksa </a:t>
            </a:r>
            <a:r>
              <a:rPr lang="sl-SI" dirty="0"/>
              <a:t>za dvojnike spričeval (nadomestno spričevalo .. ) in drugih listin o uspešno končanem izobraževanju. Tarifna št. 6 </a:t>
            </a:r>
          </a:p>
        </p:txBody>
      </p:sp>
    </p:spTree>
    <p:extLst>
      <p:ext uri="{BB962C8B-B14F-4D97-AF65-F5344CB8AC3E}">
        <p14:creationId xmlns:p14="http://schemas.microsoft.com/office/powerpoint/2010/main" val="4293453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817160"/>
          </a:xfrm>
        </p:spPr>
        <p:txBody>
          <a:bodyPr>
            <a:normAutofit fontScale="90000"/>
          </a:bodyPr>
          <a:lstStyle/>
          <a:p>
            <a:r>
              <a:rPr lang="sl-SI" sz="2700" dirty="0"/>
              <a:t/>
            </a:r>
            <a:br>
              <a:rPr lang="sl-SI" sz="2700" dirty="0"/>
            </a:br>
            <a:r>
              <a:rPr lang="sl-SI" dirty="0"/>
              <a:t/>
            </a:r>
            <a:br>
              <a:rPr lang="sl-SI" dirty="0"/>
            </a:br>
            <a:r>
              <a:rPr lang="sl-SI" sz="2700" b="1" u="sng" dirty="0"/>
              <a:t>Partnerska </a:t>
            </a:r>
            <a:r>
              <a:rPr lang="sl-SI" sz="2700" b="1" u="sng" dirty="0" smtClean="0"/>
              <a:t>zveza  </a:t>
            </a:r>
            <a:r>
              <a:rPr lang="sl-SI" sz="2700" dirty="0" smtClean="0"/>
              <a:t>Zakon </a:t>
            </a:r>
            <a:r>
              <a:rPr lang="sl-SI" sz="2700" dirty="0"/>
              <a:t>o partnerski zvezi – ZPZ (Ur. l. RS, št. 33/2016)</a:t>
            </a:r>
          </a:p>
        </p:txBody>
      </p:sp>
      <p:sp>
        <p:nvSpPr>
          <p:cNvPr id="3" name="Ograda vsebine 2"/>
          <p:cNvSpPr>
            <a:spLocks noGrp="1"/>
          </p:cNvSpPr>
          <p:nvPr>
            <p:ph idx="1"/>
          </p:nvPr>
        </p:nvSpPr>
        <p:spPr>
          <a:xfrm>
            <a:off x="1043492" y="1844824"/>
            <a:ext cx="6777317" cy="3987805"/>
          </a:xfrm>
        </p:spPr>
        <p:txBody>
          <a:bodyPr>
            <a:normAutofit/>
          </a:bodyPr>
          <a:lstStyle/>
          <a:p>
            <a:pPr hangingPunct="0"/>
            <a:endParaRPr lang="sl-SI" dirty="0"/>
          </a:p>
          <a:p>
            <a:pPr marL="68580" indent="0">
              <a:buNone/>
            </a:pPr>
            <a:r>
              <a:rPr lang="sl-SI" dirty="0" smtClean="0"/>
              <a:t>Šole </a:t>
            </a:r>
            <a:r>
              <a:rPr lang="sl-SI" b="1" dirty="0" smtClean="0"/>
              <a:t>le </a:t>
            </a:r>
            <a:r>
              <a:rPr lang="sl-SI" b="1" dirty="0"/>
              <a:t>iz</a:t>
            </a:r>
            <a:r>
              <a:rPr lang="sl-SI" dirty="0"/>
              <a:t> vidika pooblastil staršev otrok do šole. Zakon </a:t>
            </a:r>
            <a:r>
              <a:rPr lang="sl-SI" b="1" dirty="0"/>
              <a:t>enači zvezi dveh žensk </a:t>
            </a:r>
            <a:r>
              <a:rPr lang="sl-SI" dirty="0"/>
              <a:t>ali </a:t>
            </a:r>
            <a:r>
              <a:rPr lang="sl-SI" b="1" dirty="0"/>
              <a:t>dveh moških glede pravic z zakonsko zvezo</a:t>
            </a:r>
            <a:r>
              <a:rPr lang="sl-SI" dirty="0"/>
              <a:t>, ne omogoča pa skupne posvojitve  otroka. Zakoniti zastopnik  otroka je tudi v tako zvezi torej biološki starš oziroma drugi z ustreznimi odločbami določeni skrbniki.</a:t>
            </a:r>
          </a:p>
          <a:p>
            <a:endParaRPr lang="sl-SI" dirty="0"/>
          </a:p>
        </p:txBody>
      </p:sp>
    </p:spTree>
    <p:extLst>
      <p:ext uri="{BB962C8B-B14F-4D97-AF65-F5344CB8AC3E}">
        <p14:creationId xmlns:p14="http://schemas.microsoft.com/office/powerpoint/2010/main" val="11784350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608" y="692696"/>
            <a:ext cx="7024744" cy="1143000"/>
          </a:xfrm>
        </p:spPr>
        <p:txBody>
          <a:bodyPr>
            <a:normAutofit fontScale="90000"/>
          </a:bodyPr>
          <a:lstStyle/>
          <a:p>
            <a:r>
              <a:rPr lang="sl-SI" dirty="0"/>
              <a:t/>
            </a:r>
            <a:br>
              <a:rPr lang="sl-SI" dirty="0"/>
            </a:br>
            <a:r>
              <a:rPr lang="sl-SI" b="1" u="sng" dirty="0"/>
              <a:t>Osnovnošolsko izobraževanje</a:t>
            </a:r>
            <a:endParaRPr lang="sl-SI" dirty="0"/>
          </a:p>
        </p:txBody>
      </p:sp>
      <p:sp>
        <p:nvSpPr>
          <p:cNvPr id="3" name="Ograda vsebine 2"/>
          <p:cNvSpPr>
            <a:spLocks noGrp="1"/>
          </p:cNvSpPr>
          <p:nvPr>
            <p:ph idx="1"/>
          </p:nvPr>
        </p:nvSpPr>
        <p:spPr/>
        <p:txBody>
          <a:bodyPr>
            <a:normAutofit fontScale="92500" lnSpcReduction="20000"/>
          </a:bodyPr>
          <a:lstStyle/>
          <a:p>
            <a:pPr marL="114300" indent="0" hangingPunct="0">
              <a:buNone/>
            </a:pPr>
            <a:r>
              <a:rPr lang="sl-SI" dirty="0" smtClean="0"/>
              <a:t>Pravilnik </a:t>
            </a:r>
            <a:r>
              <a:rPr lang="sl-SI" dirty="0"/>
              <a:t>o osnovnošolskem izobraževanju učencev s posebnimi potrebami na domu (Ur. l. RS, št. 22/2016)</a:t>
            </a:r>
          </a:p>
          <a:p>
            <a:pPr marL="114300" indent="0">
              <a:buNone/>
            </a:pPr>
            <a:r>
              <a:rPr lang="sl-SI" dirty="0"/>
              <a:t>  </a:t>
            </a:r>
          </a:p>
          <a:p>
            <a:r>
              <a:rPr lang="sl-SI" dirty="0" smtClean="0"/>
              <a:t>Novost </a:t>
            </a:r>
            <a:r>
              <a:rPr lang="sl-SI" dirty="0"/>
              <a:t>je npr. ta, da mora </a:t>
            </a:r>
            <a:r>
              <a:rPr lang="sl-SI" b="1" dirty="0"/>
              <a:t>šola oz. zavod, v katerega je učenec vpisan</a:t>
            </a:r>
            <a:r>
              <a:rPr lang="sl-SI" u="sng" dirty="0"/>
              <a:t>, staršem pomagati </a:t>
            </a:r>
            <a:r>
              <a:rPr lang="sl-SI" u="sng" dirty="0" smtClean="0"/>
              <a:t>zagotoviti  </a:t>
            </a:r>
            <a:r>
              <a:rPr lang="sl-SI" u="sng" dirty="0"/>
              <a:t>izvajalca</a:t>
            </a:r>
            <a:r>
              <a:rPr lang="sl-SI" dirty="0"/>
              <a:t>, če zaradi primanjkljajev, ovir oz. motenj ali nenadnega poslabšanja zdravstvenega stanja učenec ne more več obiskovati pouka, starši pa izvajalca ne morejo zagotoviti sami. </a:t>
            </a:r>
          </a:p>
          <a:p>
            <a:endParaRPr lang="sl-SI" dirty="0"/>
          </a:p>
        </p:txBody>
      </p:sp>
    </p:spTree>
    <p:extLst>
      <p:ext uri="{BB962C8B-B14F-4D97-AF65-F5344CB8AC3E}">
        <p14:creationId xmlns:p14="http://schemas.microsoft.com/office/powerpoint/2010/main" val="2807491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DAVČNE BLAGAJNE</a:t>
            </a:r>
            <a:endParaRPr lang="sl-SI" dirty="0"/>
          </a:p>
        </p:txBody>
      </p:sp>
      <p:sp>
        <p:nvSpPr>
          <p:cNvPr id="3" name="Ograda vsebine 2"/>
          <p:cNvSpPr>
            <a:spLocks noGrp="1"/>
          </p:cNvSpPr>
          <p:nvPr>
            <p:ph idx="1"/>
          </p:nvPr>
        </p:nvSpPr>
        <p:spPr/>
        <p:txBody>
          <a:bodyPr/>
          <a:lstStyle/>
          <a:p>
            <a:r>
              <a:rPr lang="sl-SI" dirty="0" smtClean="0"/>
              <a:t>UKINITEV ZA  MANJŠE NEVLADNE ORGANIZACIJE – PRAVILNIK O IZVAJANJU Zakona o davku na dodano vrednost</a:t>
            </a:r>
          </a:p>
          <a:p>
            <a:r>
              <a:rPr lang="sl-SI" dirty="0" smtClean="0"/>
              <a:t>Dobava blaga</a:t>
            </a:r>
          </a:p>
          <a:p>
            <a:r>
              <a:rPr lang="sl-SI" dirty="0" smtClean="0"/>
              <a:t>Storitve zavezancem, ki niso davčni zavezanci, če vrednost dobav ne bo presegla 5 000 EUR v enem letu</a:t>
            </a:r>
            <a:endParaRPr lang="sl-SI" dirty="0"/>
          </a:p>
        </p:txBody>
      </p:sp>
    </p:spTree>
    <p:extLst>
      <p:ext uri="{BB962C8B-B14F-4D97-AF65-F5344CB8AC3E}">
        <p14:creationId xmlns:p14="http://schemas.microsoft.com/office/powerpoint/2010/main" val="21309614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608" y="764704"/>
            <a:ext cx="7024744" cy="1143000"/>
          </a:xfrm>
        </p:spPr>
        <p:txBody>
          <a:bodyPr/>
          <a:lstStyle/>
          <a:p>
            <a:r>
              <a:rPr lang="sl-SI" dirty="0"/>
              <a:t>PRI  PLAČILU ODŠKODNINE </a:t>
            </a:r>
          </a:p>
        </p:txBody>
      </p:sp>
      <p:sp>
        <p:nvSpPr>
          <p:cNvPr id="3" name="Ograda vsebine 2"/>
          <p:cNvSpPr>
            <a:spLocks noGrp="1"/>
          </p:cNvSpPr>
          <p:nvPr>
            <p:ph idx="1"/>
          </p:nvPr>
        </p:nvSpPr>
        <p:spPr>
          <a:xfrm>
            <a:off x="1043492" y="1916832"/>
            <a:ext cx="6777317" cy="4464496"/>
          </a:xfrm>
        </p:spPr>
        <p:txBody>
          <a:bodyPr>
            <a:normAutofit fontScale="25000" lnSpcReduction="20000"/>
          </a:bodyPr>
          <a:lstStyle/>
          <a:p>
            <a:r>
              <a:rPr lang="sl-SI" sz="6200" dirty="0" smtClean="0"/>
              <a:t> SPREMENJENA  PRAKSA (sodna in MIZŠ)   ZA NEIZRABLJEN LETNI DOPUST OB PRENEHANJU POGODBE O ZAPOSLITVI - po 164. členu ZDR-1. </a:t>
            </a:r>
            <a:endParaRPr lang="sl-SI" sz="6200" dirty="0"/>
          </a:p>
          <a:p>
            <a:endParaRPr lang="sl-SI" dirty="0" smtClean="0"/>
          </a:p>
          <a:p>
            <a:pPr marL="68580" indent="0">
              <a:buNone/>
            </a:pPr>
            <a:r>
              <a:rPr lang="sl-SI" sz="9600" dirty="0" smtClean="0"/>
              <a:t>Sodna </a:t>
            </a:r>
            <a:r>
              <a:rPr lang="sl-SI" sz="9600" dirty="0"/>
              <a:t>praksa je določila, da pripada delavcu »odškodnina« po 164. členu ZDR-1 oziroma očitno bolj pravilno nadomestilo  za neizrabljen LD kadar   iz objektivnih razlogov ni mogle izrabiti letnega dopusta do prenehanja delovnega razmerja. Med te razloge je uvrstila tako razlog na strani delodajalca, ki delavcu ni zagotovil izrabe zaradi potreb dela, kakor tudi  razloge na stranic delavca, ki ni mogel izrabiti LD zaradi odsotnosti iz dela zaradi bolezni, starševskega varstva ipd.</a:t>
            </a:r>
          </a:p>
          <a:p>
            <a:pPr marL="68580" indent="0">
              <a:buNone/>
            </a:pPr>
            <a:r>
              <a:rPr lang="sl-SI" dirty="0"/>
              <a:t> </a:t>
            </a:r>
          </a:p>
          <a:p>
            <a:pPr marL="68580" indent="0">
              <a:buNone/>
            </a:pPr>
            <a:r>
              <a:rPr lang="sl-SI" dirty="0"/>
              <a:t> </a:t>
            </a:r>
          </a:p>
          <a:p>
            <a:pPr marL="68580" indent="0">
              <a:buNone/>
            </a:pPr>
            <a:r>
              <a:rPr lang="sl-SI" dirty="0"/>
              <a:t> </a:t>
            </a:r>
          </a:p>
          <a:p>
            <a:endParaRPr lang="sl-SI" dirty="0"/>
          </a:p>
        </p:txBody>
      </p:sp>
    </p:spTree>
    <p:extLst>
      <p:ext uri="{BB962C8B-B14F-4D97-AF65-F5344CB8AC3E}">
        <p14:creationId xmlns:p14="http://schemas.microsoft.com/office/powerpoint/2010/main" val="3736602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Izplačilo dopusta</a:t>
            </a:r>
            <a:endParaRPr lang="sl-SI" dirty="0"/>
          </a:p>
        </p:txBody>
      </p:sp>
      <p:sp>
        <p:nvSpPr>
          <p:cNvPr id="3" name="Ograda vsebine 2"/>
          <p:cNvSpPr>
            <a:spLocks noGrp="1"/>
          </p:cNvSpPr>
          <p:nvPr>
            <p:ph idx="1"/>
          </p:nvPr>
        </p:nvSpPr>
        <p:spPr>
          <a:xfrm>
            <a:off x="899592" y="2276872"/>
            <a:ext cx="6777317" cy="3508977"/>
          </a:xfrm>
        </p:spPr>
        <p:txBody>
          <a:bodyPr>
            <a:normAutofit fontScale="92500" lnSpcReduction="20000"/>
          </a:bodyPr>
          <a:lstStyle/>
          <a:p>
            <a:endParaRPr lang="sl-SI" dirty="0" smtClean="0"/>
          </a:p>
          <a:p>
            <a:r>
              <a:rPr lang="sl-SI" dirty="0" smtClean="0"/>
              <a:t>MIZŠ izplačujejo </a:t>
            </a:r>
            <a:r>
              <a:rPr lang="sl-SI" dirty="0"/>
              <a:t>nadomestilo za </a:t>
            </a:r>
            <a:r>
              <a:rPr lang="sl-SI" b="1" dirty="0"/>
              <a:t>neizrabljen letni dopust, </a:t>
            </a:r>
            <a:r>
              <a:rPr lang="sl-SI" dirty="0"/>
              <a:t>kadar je le ta posledica daljše bolniške in invalidske upokojitve. </a:t>
            </a:r>
            <a:endParaRPr lang="sl-SI" dirty="0" smtClean="0"/>
          </a:p>
          <a:p>
            <a:r>
              <a:rPr lang="sl-SI" dirty="0" smtClean="0"/>
              <a:t>Starševski </a:t>
            </a:r>
            <a:r>
              <a:rPr lang="sl-SI" dirty="0"/>
              <a:t>dopust sam po sebi ne nosi neizrabljenega dopusta, saj ga delno lahko izrabijo pred nastopom  in po njem. Če pa gre iz bolniške na starševski, se pa primer presoja individualno. </a:t>
            </a:r>
          </a:p>
          <a:p>
            <a:r>
              <a:rPr lang="sl-SI" dirty="0"/>
              <a:t>ŠOLA POŠLJE MIZŠ OBRAZLOŽENO VLOGO.</a:t>
            </a:r>
            <a:br>
              <a:rPr lang="sl-SI" dirty="0"/>
            </a:br>
            <a:endParaRPr lang="sl-SI" dirty="0"/>
          </a:p>
        </p:txBody>
      </p:sp>
    </p:spTree>
    <p:extLst>
      <p:ext uri="{BB962C8B-B14F-4D97-AF65-F5344CB8AC3E}">
        <p14:creationId xmlns:p14="http://schemas.microsoft.com/office/powerpoint/2010/main" val="1273911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71600" y="332656"/>
            <a:ext cx="6781800" cy="1600200"/>
          </a:xfrm>
        </p:spPr>
        <p:txBody>
          <a:bodyPr>
            <a:normAutofit/>
          </a:bodyPr>
          <a:lstStyle/>
          <a:p>
            <a:r>
              <a:rPr lang="sl-SI" sz="2800" u="sng" dirty="0"/>
              <a:t>Uredba o posredovanju in ponovni uporabi informacij javnega značaja (Ur. l. RS, št. 24/26) </a:t>
            </a:r>
            <a:endParaRPr lang="sl-SI" sz="2800" dirty="0"/>
          </a:p>
        </p:txBody>
      </p:sp>
      <p:sp>
        <p:nvSpPr>
          <p:cNvPr id="3" name="Ograda vsebine 2"/>
          <p:cNvSpPr>
            <a:spLocks noGrp="1"/>
          </p:cNvSpPr>
          <p:nvPr>
            <p:ph idx="1"/>
          </p:nvPr>
        </p:nvSpPr>
        <p:spPr>
          <a:xfrm>
            <a:off x="1043492" y="2132856"/>
            <a:ext cx="6777317" cy="3699773"/>
          </a:xfrm>
        </p:spPr>
        <p:txBody>
          <a:bodyPr>
            <a:normAutofit fontScale="85000" lnSpcReduction="20000"/>
          </a:bodyPr>
          <a:lstStyle/>
          <a:p>
            <a:endParaRPr lang="sl-SI" dirty="0"/>
          </a:p>
          <a:p>
            <a:r>
              <a:rPr lang="sl-SI" dirty="0" smtClean="0"/>
              <a:t>U</a:t>
            </a:r>
            <a:r>
              <a:rPr lang="fr-FR" dirty="0" smtClean="0"/>
              <a:t>porabljati se </a:t>
            </a:r>
            <a:r>
              <a:rPr lang="fr-FR" dirty="0"/>
              <a:t>je pričela 8. 5. 2016</a:t>
            </a:r>
            <a:endParaRPr lang="sl-SI" dirty="0" smtClean="0"/>
          </a:p>
          <a:p>
            <a:r>
              <a:rPr lang="sl-SI" dirty="0" smtClean="0"/>
              <a:t>OBJAVLJANJE </a:t>
            </a:r>
            <a:r>
              <a:rPr lang="sl-SI" b="1" dirty="0" smtClean="0"/>
              <a:t>IJZ </a:t>
            </a:r>
            <a:r>
              <a:rPr lang="sl-SI" dirty="0" smtClean="0"/>
              <a:t> po novem.</a:t>
            </a:r>
            <a:endParaRPr lang="sl-SI" dirty="0"/>
          </a:p>
          <a:p>
            <a:r>
              <a:rPr lang="sl-SI" dirty="0" smtClean="0"/>
              <a:t>Nova </a:t>
            </a:r>
            <a:r>
              <a:rPr lang="sl-SI" dirty="0"/>
              <a:t>uredba </a:t>
            </a:r>
            <a:r>
              <a:rPr lang="sl-SI" u="sng" dirty="0"/>
              <a:t>ne določa več centralnega kataloga IJZ</a:t>
            </a:r>
            <a:r>
              <a:rPr lang="sl-SI" dirty="0"/>
              <a:t>, v sklopu katerega je bil organ prej dolžan vzdrževati katalog IJZ. </a:t>
            </a:r>
            <a:endParaRPr lang="sl-SI" dirty="0" smtClean="0"/>
          </a:p>
          <a:p>
            <a:r>
              <a:rPr lang="sl-SI" dirty="0" smtClean="0"/>
              <a:t>Centralni </a:t>
            </a:r>
            <a:r>
              <a:rPr lang="sl-SI" dirty="0"/>
              <a:t>katalog je vodil MJU. </a:t>
            </a:r>
            <a:endParaRPr lang="sl-SI" dirty="0" smtClean="0"/>
          </a:p>
          <a:p>
            <a:r>
              <a:rPr lang="sl-SI" dirty="0" smtClean="0"/>
              <a:t>Nova </a:t>
            </a:r>
            <a:r>
              <a:rPr lang="sl-SI" dirty="0"/>
              <a:t>uredba določa, </a:t>
            </a:r>
            <a:r>
              <a:rPr lang="sl-SI" b="1" dirty="0"/>
              <a:t>da mora VSAK ZAVEZANEC ZA PODAJO - OBJAVO INFORMACIJ JAVNEGA ZNAČAJA </a:t>
            </a:r>
            <a:r>
              <a:rPr lang="sl-SI" dirty="0"/>
              <a:t> </a:t>
            </a:r>
            <a:r>
              <a:rPr lang="sl-SI" b="1" u="sng" dirty="0"/>
              <a:t>katalog IJZ</a:t>
            </a:r>
            <a:r>
              <a:rPr lang="sl-SI" dirty="0"/>
              <a:t> </a:t>
            </a:r>
            <a:r>
              <a:rPr lang="sl-SI" b="1" dirty="0"/>
              <a:t>redno vzdrževati in </a:t>
            </a:r>
            <a:r>
              <a:rPr lang="sl-SI" b="1" u="sng" dirty="0"/>
              <a:t>javno objaviti</a:t>
            </a:r>
            <a:r>
              <a:rPr lang="sl-SI" dirty="0"/>
              <a:t> </a:t>
            </a:r>
            <a:r>
              <a:rPr lang="sl-SI" u="sng" dirty="0"/>
              <a:t>ter posodobiti</a:t>
            </a:r>
            <a:r>
              <a:rPr lang="sl-SI" dirty="0"/>
              <a:t> vsebino kataloga ob vsakokratni spremembi – </a:t>
            </a:r>
            <a:r>
              <a:rPr lang="sl-SI" b="1" dirty="0"/>
              <a:t>najpozneje </a:t>
            </a:r>
            <a:r>
              <a:rPr lang="sl-SI" dirty="0"/>
              <a:t>do 15. dne meseca, ki sledi mesecu spremembe</a:t>
            </a:r>
            <a:r>
              <a:rPr lang="sl-SI" dirty="0" smtClean="0"/>
              <a:t>.</a:t>
            </a:r>
          </a:p>
          <a:p>
            <a:r>
              <a:rPr lang="sl-SI" dirty="0" smtClean="0"/>
              <a:t>Najbolj </a:t>
            </a:r>
            <a:r>
              <a:rPr lang="sl-SI" dirty="0"/>
              <a:t>primerna </a:t>
            </a:r>
            <a:r>
              <a:rPr lang="sl-SI" dirty="0" smtClean="0"/>
              <a:t>je javna objava, objava </a:t>
            </a:r>
            <a:r>
              <a:rPr lang="sl-SI" dirty="0"/>
              <a:t>na spletu </a:t>
            </a:r>
            <a:r>
              <a:rPr lang="sl-SI" dirty="0" smtClean="0"/>
              <a:t>–</a:t>
            </a:r>
            <a:r>
              <a:rPr lang="sl-SI" b="1" dirty="0" smtClean="0"/>
              <a:t>na </a:t>
            </a:r>
            <a:r>
              <a:rPr lang="sl-SI" b="1" dirty="0"/>
              <a:t>n</a:t>
            </a:r>
            <a:r>
              <a:rPr lang="sl-SI" b="1" dirty="0" smtClean="0"/>
              <a:t>aši </a:t>
            </a:r>
            <a:r>
              <a:rPr lang="sl-SI" b="1" dirty="0"/>
              <a:t>spletni strani.</a:t>
            </a:r>
            <a:endParaRPr lang="sl-SI" dirty="0"/>
          </a:p>
          <a:p>
            <a:endParaRPr lang="sl-SI" dirty="0"/>
          </a:p>
          <a:p>
            <a:pPr marL="68580" indent="0">
              <a:buNone/>
            </a:pPr>
            <a:endParaRPr lang="sl-SI" dirty="0"/>
          </a:p>
          <a:p>
            <a:endParaRPr lang="sl-SI" dirty="0"/>
          </a:p>
        </p:txBody>
      </p:sp>
    </p:spTree>
    <p:extLst>
      <p:ext uri="{BB962C8B-B14F-4D97-AF65-F5344CB8AC3E}">
        <p14:creationId xmlns:p14="http://schemas.microsoft.com/office/powerpoint/2010/main" val="1693196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fontScale="92500"/>
          </a:bodyPr>
          <a:lstStyle/>
          <a:p>
            <a:r>
              <a:rPr lang="sl-SI" dirty="0"/>
              <a:t>organ mora posodobiti vsebino kataloga informacij javnega značaja najpozneje do 15. dne meseca, ki sledi mesecu spremembe (prej: najpozneje do zadnjega dne meseca);</a:t>
            </a:r>
          </a:p>
          <a:p>
            <a:r>
              <a:rPr lang="sl-SI" dirty="0"/>
              <a:t>poleg povezav na vsebino posameznega predpisa, mora katalog vsebovati še seznam glavnih predpisov z delovnega področja organa;</a:t>
            </a:r>
          </a:p>
          <a:p>
            <a:r>
              <a:rPr lang="sl-SI" dirty="0"/>
              <a:t>seznam najpogosteje zahtevanih informacij mora vključevati tudi zbirke podatkov;</a:t>
            </a:r>
          </a:p>
          <a:p>
            <a:r>
              <a:rPr lang="sl-SI" dirty="0"/>
              <a:t>nekateri podatki so lahko objavljeni tudi izven kataloga na spletnih straneh organa;</a:t>
            </a:r>
          </a:p>
          <a:p>
            <a:endParaRPr lang="sl-SI" dirty="0"/>
          </a:p>
        </p:txBody>
      </p:sp>
    </p:spTree>
    <p:extLst>
      <p:ext uri="{BB962C8B-B14F-4D97-AF65-F5344CB8AC3E}">
        <p14:creationId xmlns:p14="http://schemas.microsoft.com/office/powerpoint/2010/main" val="3630658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u="sng" dirty="0"/>
              <a:t>Javno naročanje</a:t>
            </a:r>
            <a:r>
              <a:rPr lang="sl-SI" dirty="0"/>
              <a:t/>
            </a:r>
            <a:br>
              <a:rPr lang="sl-SI" dirty="0"/>
            </a:br>
            <a:endParaRPr lang="sl-SI" dirty="0"/>
          </a:p>
        </p:txBody>
      </p:sp>
      <p:sp>
        <p:nvSpPr>
          <p:cNvPr id="3" name="Ograda vsebine 2"/>
          <p:cNvSpPr>
            <a:spLocks noGrp="1"/>
          </p:cNvSpPr>
          <p:nvPr>
            <p:ph idx="1"/>
          </p:nvPr>
        </p:nvSpPr>
        <p:spPr>
          <a:xfrm>
            <a:off x="1043492" y="1628800"/>
            <a:ext cx="6777317" cy="4203829"/>
          </a:xfrm>
        </p:spPr>
        <p:txBody>
          <a:bodyPr>
            <a:normAutofit fontScale="77500" lnSpcReduction="20000"/>
          </a:bodyPr>
          <a:lstStyle/>
          <a:p>
            <a:pPr marL="114300" indent="0" hangingPunct="0">
              <a:buNone/>
            </a:pPr>
            <a:endParaRPr lang="sl-SI" dirty="0"/>
          </a:p>
          <a:p>
            <a:pPr marL="114300" indent="0" hangingPunct="0">
              <a:buNone/>
            </a:pPr>
            <a:endParaRPr lang="sl-SI" dirty="0"/>
          </a:p>
          <a:p>
            <a:pPr lvl="0" fontAlgn="auto" hangingPunct="0"/>
            <a:r>
              <a:rPr lang="sl-SI" dirty="0"/>
              <a:t>Uredba o informativnem seznamu naročnikov in obveznih informacijah v obvestilih za postopek naročila male </a:t>
            </a:r>
            <a:r>
              <a:rPr lang="sl-SI" dirty="0" smtClean="0"/>
              <a:t>vrednosti  </a:t>
            </a:r>
            <a:r>
              <a:rPr lang="sl-SI" dirty="0" smtClean="0">
                <a:solidFill>
                  <a:srgbClr val="FF0000"/>
                </a:solidFill>
              </a:rPr>
              <a:t>ej če ne </a:t>
            </a:r>
            <a:r>
              <a:rPr lang="sl-SI" dirty="0">
                <a:solidFill>
                  <a:srgbClr val="FF0000"/>
                </a:solidFill>
              </a:rPr>
              <a:t>priloge, i </a:t>
            </a:r>
            <a:r>
              <a:rPr lang="sl-SI" dirty="0" err="1">
                <a:solidFill>
                  <a:srgbClr val="FF0000"/>
                </a:solidFill>
              </a:rPr>
              <a:t>čbe</a:t>
            </a:r>
            <a:r>
              <a:rPr lang="sl-SI" dirty="0">
                <a:solidFill>
                  <a:srgbClr val="FF0000"/>
                </a:solidFill>
              </a:rPr>
              <a:t> je podaljšan in oskrbo v RS. </a:t>
            </a:r>
          </a:p>
          <a:p>
            <a:pPr marL="68580" lvl="0" indent="0" fontAlgn="auto" hangingPunct="0">
              <a:buNone/>
            </a:pPr>
            <a:r>
              <a:rPr lang="sl-SI" dirty="0"/>
              <a:t>ega delovnega časa)</a:t>
            </a:r>
            <a:r>
              <a:rPr lang="sl-SI" dirty="0" err="1"/>
              <a:t>nec</a:t>
            </a:r>
            <a:r>
              <a:rPr lang="sl-SI" dirty="0"/>
              <a:t> prebiva in (Ur. l. RS, št. 37/2016)</a:t>
            </a:r>
          </a:p>
          <a:p>
            <a:pPr hangingPunct="0"/>
            <a:r>
              <a:rPr lang="sl-SI" b="1" i="1" dirty="0"/>
              <a:t> </a:t>
            </a:r>
            <a:r>
              <a:rPr lang="sl-SI" dirty="0" smtClean="0"/>
              <a:t>Navedena </a:t>
            </a:r>
            <a:r>
              <a:rPr lang="sl-SI" dirty="0"/>
              <a:t>uredba določa </a:t>
            </a:r>
            <a:r>
              <a:rPr lang="sl-SI" b="1" u="sng" dirty="0"/>
              <a:t>nabor podatkov, ki jih morajo vsebovati obvestila za postopek naročila male vrednost</a:t>
            </a:r>
            <a:r>
              <a:rPr lang="sl-SI" u="sng" dirty="0"/>
              <a:t>i</a:t>
            </a:r>
            <a:r>
              <a:rPr lang="sl-SI" dirty="0"/>
              <a:t> in informativni seznam naročnikov po Zakonu o javnem naročanju – ZJN-3(Ur. l. RS, št. 91/15). Obveznost, da nabor podatkov, ki jih morajo vsebovati obvestila za postopek naročila male vrednosti, določi vlada z uredbo, je določeno v tretjem odstavku 52. člena ZJN-3.</a:t>
            </a:r>
          </a:p>
          <a:p>
            <a:endParaRPr lang="sl-SI" dirty="0"/>
          </a:p>
        </p:txBody>
      </p:sp>
    </p:spTree>
    <p:extLst>
      <p:ext uri="{BB962C8B-B14F-4D97-AF65-F5344CB8AC3E}">
        <p14:creationId xmlns:p14="http://schemas.microsoft.com/office/powerpoint/2010/main" val="27367527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62000" y="4572000"/>
            <a:ext cx="6781800" cy="45719"/>
          </a:xfrm>
        </p:spPr>
        <p:txBody>
          <a:bodyPr>
            <a:normAutofit fontScale="90000"/>
          </a:bodyPr>
          <a:lstStyle/>
          <a:p>
            <a:endParaRPr lang="sl-SI" dirty="0"/>
          </a:p>
        </p:txBody>
      </p:sp>
      <p:sp>
        <p:nvSpPr>
          <p:cNvPr id="3" name="Ograda vsebine 2"/>
          <p:cNvSpPr>
            <a:spLocks noGrp="1"/>
          </p:cNvSpPr>
          <p:nvPr>
            <p:ph idx="1"/>
          </p:nvPr>
        </p:nvSpPr>
        <p:spPr/>
        <p:txBody>
          <a:bodyPr/>
          <a:lstStyle/>
          <a:p>
            <a:r>
              <a:rPr lang="sl-SI" b="1" dirty="0"/>
              <a:t>Podatkov o dostopnosti </a:t>
            </a:r>
            <a:r>
              <a:rPr lang="sl-SI" dirty="0"/>
              <a:t>kataloga </a:t>
            </a:r>
            <a:r>
              <a:rPr lang="sl-SI" dirty="0" smtClean="0"/>
              <a:t>nismo </a:t>
            </a:r>
            <a:r>
              <a:rPr lang="sl-SI" dirty="0"/>
              <a:t>več dolžni objaviti v elektronski in fizični obliki, kar pomeni, da tudi </a:t>
            </a:r>
            <a:r>
              <a:rPr lang="sl-SI" dirty="0" smtClean="0"/>
              <a:t>nimamo </a:t>
            </a:r>
            <a:r>
              <a:rPr lang="sl-SI" dirty="0"/>
              <a:t>več obveznosti vzdrževati kataloga v elektronski in fizični obliki – poskrbeti </a:t>
            </a:r>
            <a:r>
              <a:rPr lang="sl-SI" dirty="0" smtClean="0"/>
              <a:t>moramo </a:t>
            </a:r>
            <a:r>
              <a:rPr lang="sl-SI" dirty="0"/>
              <a:t>le za </a:t>
            </a:r>
            <a:r>
              <a:rPr lang="sl-SI" b="1" dirty="0"/>
              <a:t>njegovo javno objavo in vzdrževanje ter posodabljanje.</a:t>
            </a:r>
          </a:p>
          <a:p>
            <a:pPr marL="68580" indent="0">
              <a:buNone/>
            </a:pPr>
            <a:endParaRPr lang="sl-SI" dirty="0"/>
          </a:p>
        </p:txBody>
      </p:sp>
    </p:spTree>
    <p:extLst>
      <p:ext uri="{BB962C8B-B14F-4D97-AF65-F5344CB8AC3E}">
        <p14:creationId xmlns:p14="http://schemas.microsoft.com/office/powerpoint/2010/main" val="1966177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1560" y="1124744"/>
            <a:ext cx="7024744" cy="350912"/>
          </a:xfrm>
        </p:spPr>
        <p:txBody>
          <a:bodyPr>
            <a:normAutofit fontScale="90000"/>
          </a:bodyPr>
          <a:lstStyle/>
          <a:p>
            <a:endParaRPr lang="sl-SI" dirty="0"/>
          </a:p>
        </p:txBody>
      </p:sp>
      <p:sp>
        <p:nvSpPr>
          <p:cNvPr id="3" name="Ograda vsebine 2"/>
          <p:cNvSpPr>
            <a:spLocks noGrp="1"/>
          </p:cNvSpPr>
          <p:nvPr>
            <p:ph idx="1"/>
          </p:nvPr>
        </p:nvSpPr>
        <p:spPr>
          <a:xfrm>
            <a:off x="1043492" y="1484784"/>
            <a:ext cx="6777317" cy="4347845"/>
          </a:xfrm>
        </p:spPr>
        <p:txBody>
          <a:bodyPr>
            <a:normAutofit fontScale="92500" lnSpcReduction="10000"/>
          </a:bodyPr>
          <a:lstStyle/>
          <a:p>
            <a:r>
              <a:rPr lang="sl-SI" b="1" dirty="0"/>
              <a:t>Vsebino kataloga</a:t>
            </a:r>
            <a:r>
              <a:rPr lang="sl-SI" dirty="0"/>
              <a:t> določa 2. člen Uredbe. </a:t>
            </a:r>
            <a:endParaRPr lang="sl-SI" dirty="0" smtClean="0"/>
          </a:p>
          <a:p>
            <a:r>
              <a:rPr lang="sl-SI" dirty="0" smtClean="0"/>
              <a:t>V </a:t>
            </a:r>
            <a:r>
              <a:rPr lang="sl-SI" dirty="0"/>
              <a:t>kolikor z določeno informacijo ne razpolagate, to navedete v katalogu</a:t>
            </a:r>
            <a:r>
              <a:rPr lang="sl-SI" dirty="0" smtClean="0"/>
              <a:t>.</a:t>
            </a:r>
          </a:p>
          <a:p>
            <a:r>
              <a:rPr lang="sl-SI" dirty="0" smtClean="0"/>
              <a:t> </a:t>
            </a:r>
            <a:r>
              <a:rPr lang="sl-SI" dirty="0"/>
              <a:t>V drugem odstavku 2. člena Uredbe je določeno, da so določeni podatki lahko objavljeni tudi izven kataloga pod zavihkom »veljavni predpisi«, »predpisi v pripravi« in »pomembni dokumenti«, pri čemer pa mora biti v katalogu navedena povezava na ustrezne spletne strani organa. </a:t>
            </a:r>
            <a:endParaRPr lang="sl-SI" dirty="0" smtClean="0"/>
          </a:p>
          <a:p>
            <a:r>
              <a:rPr lang="sl-SI" dirty="0" smtClean="0"/>
              <a:t>Javne </a:t>
            </a:r>
            <a:r>
              <a:rPr lang="sl-SI" dirty="0"/>
              <a:t>evidence in druge informatizirane zbirke iz </a:t>
            </a:r>
            <a:r>
              <a:rPr lang="sl-SI" dirty="0" err="1"/>
              <a:t>2.f</a:t>
            </a:r>
            <a:r>
              <a:rPr lang="sl-SI" dirty="0"/>
              <a:t> in </a:t>
            </a:r>
            <a:r>
              <a:rPr lang="sl-SI" dirty="0" err="1"/>
              <a:t>2.g</a:t>
            </a:r>
            <a:r>
              <a:rPr lang="sl-SI" dirty="0"/>
              <a:t> točke prvega dostavka 2. člena Uredbe morajo biti opisane z metapodatki; podrobnejši opis teh metapodatkov je določen v Prilogi Uredbe. </a:t>
            </a:r>
          </a:p>
        </p:txBody>
      </p:sp>
    </p:spTree>
    <p:extLst>
      <p:ext uri="{BB962C8B-B14F-4D97-AF65-F5344CB8AC3E}">
        <p14:creationId xmlns:p14="http://schemas.microsoft.com/office/powerpoint/2010/main" val="1528943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457120"/>
          </a:xfrm>
        </p:spPr>
        <p:txBody>
          <a:bodyPr>
            <a:normAutofit fontScale="90000"/>
          </a:bodyPr>
          <a:lstStyle/>
          <a:p>
            <a:endParaRPr lang="sl-SI" dirty="0"/>
          </a:p>
        </p:txBody>
      </p:sp>
      <p:sp>
        <p:nvSpPr>
          <p:cNvPr id="3" name="Ograda vsebine 2"/>
          <p:cNvSpPr>
            <a:spLocks noGrp="1"/>
          </p:cNvSpPr>
          <p:nvPr>
            <p:ph idx="1"/>
          </p:nvPr>
        </p:nvSpPr>
        <p:spPr>
          <a:xfrm>
            <a:off x="1043492" y="1700808"/>
            <a:ext cx="6777317" cy="4131821"/>
          </a:xfrm>
        </p:spPr>
        <p:txBody>
          <a:bodyPr>
            <a:normAutofit fontScale="92500" lnSpcReduction="10000"/>
          </a:bodyPr>
          <a:lstStyle/>
          <a:p>
            <a:r>
              <a:rPr lang="sl-SI" dirty="0"/>
              <a:t>Metapodatki so podatki o podatkih in so posebna vrsta podatkov – takšna je </a:t>
            </a:r>
            <a:r>
              <a:rPr lang="sl-SI" dirty="0" smtClean="0"/>
              <a:t>definicija.</a:t>
            </a:r>
          </a:p>
          <a:p>
            <a:r>
              <a:rPr lang="sl-SI" dirty="0" smtClean="0"/>
              <a:t> </a:t>
            </a:r>
            <a:r>
              <a:rPr lang="sl-SI" dirty="0"/>
              <a:t>MJU pa </a:t>
            </a:r>
            <a:r>
              <a:rPr lang="sl-SI" dirty="0" smtClean="0"/>
              <a:t>je </a:t>
            </a:r>
            <a:r>
              <a:rPr lang="sl-SI" dirty="0"/>
              <a:t>na svojih spletnih straneh objavilo vzorčni primer </a:t>
            </a:r>
            <a:r>
              <a:rPr lang="sl-SI" dirty="0" err="1"/>
              <a:t>metapodatkovnega</a:t>
            </a:r>
            <a:r>
              <a:rPr lang="sl-SI" dirty="0"/>
              <a:t> opisa zbirke in vzorčno datoteko za vnos metapodatkov. </a:t>
            </a:r>
            <a:r>
              <a:rPr lang="sl-SI" b="1" dirty="0"/>
              <a:t>http://www.mju.gov.si/si/delovna_podrocja/transparentnost_in_dostop_do_informacij_javnega_znacaja/aktualno/</a:t>
            </a:r>
          </a:p>
          <a:p>
            <a:r>
              <a:rPr lang="sl-SI" dirty="0" smtClean="0"/>
              <a:t>Uredba </a:t>
            </a:r>
            <a:r>
              <a:rPr lang="sl-SI" dirty="0"/>
              <a:t>tudi določa, da če obstaja nacionalni portal, namenjen objavi navedenih metapodatkov, se metapodatki objavljajo na tem portalu, v katalogu pa se navede spletna povezava na ta portal. </a:t>
            </a:r>
            <a:r>
              <a:rPr lang="sl-SI" dirty="0" smtClean="0"/>
              <a:t>??</a:t>
            </a:r>
          </a:p>
          <a:p>
            <a:endParaRPr lang="sl-SI" dirty="0"/>
          </a:p>
        </p:txBody>
      </p:sp>
    </p:spTree>
    <p:extLst>
      <p:ext uri="{BB962C8B-B14F-4D97-AF65-F5344CB8AC3E}">
        <p14:creationId xmlns:p14="http://schemas.microsoft.com/office/powerpoint/2010/main" val="3612912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fontScale="85000" lnSpcReduction="10000"/>
          </a:bodyPr>
          <a:lstStyle/>
          <a:p>
            <a:endParaRPr lang="sl-SI" dirty="0"/>
          </a:p>
          <a:p>
            <a:r>
              <a:rPr lang="sl-SI" dirty="0"/>
              <a:t>9. člen Uredbe določa še </a:t>
            </a:r>
            <a:r>
              <a:rPr lang="sl-SI" b="1" u="sng" dirty="0"/>
              <a:t>druge informacije javnega značaja, ki jih morate posredovati v splet</a:t>
            </a:r>
            <a:r>
              <a:rPr lang="sl-SI" dirty="0"/>
              <a:t> – npr. </a:t>
            </a:r>
            <a:r>
              <a:rPr lang="sl-SI" dirty="0" smtClean="0"/>
              <a:t>novice</a:t>
            </a:r>
          </a:p>
          <a:p>
            <a:r>
              <a:rPr lang="sl-SI" dirty="0" smtClean="0"/>
              <a:t>V </a:t>
            </a:r>
            <a:r>
              <a:rPr lang="sl-SI" dirty="0"/>
              <a:t>svetovni splet pa morate </a:t>
            </a:r>
            <a:r>
              <a:rPr lang="sl-SI" u="sng" dirty="0"/>
              <a:t>po novem posredovati tudi dokumentacijo v zvezi s postopki javnih razpisov</a:t>
            </a:r>
            <a:r>
              <a:rPr lang="sl-SI" dirty="0"/>
              <a:t>, ki jih vodite (10. člen Uredbe): </a:t>
            </a:r>
          </a:p>
          <a:p>
            <a:r>
              <a:rPr lang="sl-SI" dirty="0" smtClean="0"/>
              <a:t> </a:t>
            </a:r>
            <a:r>
              <a:rPr lang="sl-SI" dirty="0"/>
              <a:t>javni razpis in razpisno dokumentacijo (rok za objavo: z dnem objave javnega razpisa), </a:t>
            </a:r>
          </a:p>
          <a:p>
            <a:r>
              <a:rPr lang="sl-SI" dirty="0" smtClean="0"/>
              <a:t>člane </a:t>
            </a:r>
            <a:r>
              <a:rPr lang="sl-SI" dirty="0"/>
              <a:t>komisij za izvedbo postopkov javnih razpisov ter prejemnike in višino prejetih sredstev (rok za objavo: 7 dni po izdaji sklepov o izbiri prejemnikov sredstev), </a:t>
            </a:r>
          </a:p>
          <a:p>
            <a:r>
              <a:rPr lang="sl-SI" dirty="0" smtClean="0"/>
              <a:t>-zaključno </a:t>
            </a:r>
            <a:r>
              <a:rPr lang="sl-SI" dirty="0"/>
              <a:t>poročilo ali povzetek o poteku in rezultatih porabljenih sredstev (rok za objavo: 14 dni od potrditve oz. sprejetja poročila). </a:t>
            </a:r>
          </a:p>
          <a:p>
            <a:endParaRPr lang="sl-SI" dirty="0"/>
          </a:p>
        </p:txBody>
      </p:sp>
    </p:spTree>
    <p:extLst>
      <p:ext uri="{BB962C8B-B14F-4D97-AF65-F5344CB8AC3E}">
        <p14:creationId xmlns:p14="http://schemas.microsoft.com/office/powerpoint/2010/main" val="39336464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fontScale="92500" lnSpcReduction="10000"/>
          </a:bodyPr>
          <a:lstStyle/>
          <a:p>
            <a:r>
              <a:rPr lang="sl-SI" dirty="0"/>
              <a:t>Če so bile sklenjene neposredne pogodbe o  sofinanciranju oz. dodelitvi javnih sredstev brez razpisa, kot jih opredeljuje zakon, ki ureja javne finance, se javno dostopne IJZ iz pogodbe objavijo najpozneje v 14 dneh od sklenitve pogodbe. Poleg navedenega morate zagotavljati objavo o javnih razpisih tako, da je omogočen enostaven dostop in praviloma na enem mestu.</a:t>
            </a:r>
          </a:p>
          <a:p>
            <a:r>
              <a:rPr lang="sl-SI" dirty="0"/>
              <a:t> </a:t>
            </a:r>
            <a:r>
              <a:rPr lang="sl-SI" dirty="0" smtClean="0"/>
              <a:t>Zagotoviti </a:t>
            </a:r>
            <a:r>
              <a:rPr lang="sl-SI" dirty="0"/>
              <a:t>morate povezljivost informacij javnega značaja na spletu z nacionalnim namenskim portalom za objavo informacij z določenega področja (prej ste morali navedeno zagotoviti z enotnim državnim portalom e-uprava preko centralnega kataloga IJZ in državnega registra dokumentov).</a:t>
            </a:r>
          </a:p>
          <a:p>
            <a:endParaRPr lang="sl-SI" dirty="0"/>
          </a:p>
        </p:txBody>
      </p:sp>
    </p:spTree>
    <p:extLst>
      <p:ext uri="{BB962C8B-B14F-4D97-AF65-F5344CB8AC3E}">
        <p14:creationId xmlns:p14="http://schemas.microsoft.com/office/powerpoint/2010/main" val="32995987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71600" y="836712"/>
            <a:ext cx="7024744" cy="648072"/>
          </a:xfrm>
        </p:spPr>
        <p:txBody>
          <a:bodyPr>
            <a:normAutofit fontScale="90000"/>
          </a:bodyPr>
          <a:lstStyle/>
          <a:p>
            <a:pPr marL="68580"/>
            <a:r>
              <a:rPr lang="sl-SI" dirty="0"/>
              <a:t/>
            </a:r>
            <a:br>
              <a:rPr lang="sl-SI" dirty="0"/>
            </a:br>
            <a:r>
              <a:rPr lang="sl-SI" b="1" dirty="0" smtClean="0"/>
              <a:t> Stroški:</a:t>
            </a:r>
            <a:r>
              <a:rPr lang="sl-SI" dirty="0" smtClean="0"/>
              <a:t> </a:t>
            </a:r>
            <a:r>
              <a:rPr lang="sl-SI" dirty="0"/>
              <a:t/>
            </a:r>
            <a:br>
              <a:rPr lang="sl-SI" dirty="0"/>
            </a:br>
            <a:endParaRPr lang="sl-SI" dirty="0"/>
          </a:p>
        </p:txBody>
      </p:sp>
      <p:sp>
        <p:nvSpPr>
          <p:cNvPr id="3" name="Ograda vsebine 2"/>
          <p:cNvSpPr>
            <a:spLocks noGrp="1"/>
          </p:cNvSpPr>
          <p:nvPr>
            <p:ph idx="1"/>
          </p:nvPr>
        </p:nvSpPr>
        <p:spPr>
          <a:xfrm>
            <a:off x="1043492" y="1124744"/>
            <a:ext cx="6777317" cy="4707885"/>
          </a:xfrm>
        </p:spPr>
        <p:txBody>
          <a:bodyPr>
            <a:normAutofit fontScale="92500" lnSpcReduction="10000"/>
          </a:bodyPr>
          <a:lstStyle/>
          <a:p>
            <a:r>
              <a:rPr lang="sl-SI" dirty="0" smtClean="0"/>
              <a:t>za </a:t>
            </a:r>
            <a:r>
              <a:rPr lang="sl-SI" dirty="0"/>
              <a:t>posredovanje informacij prosilcu zaračunate </a:t>
            </a:r>
            <a:r>
              <a:rPr lang="sl-SI" b="1" dirty="0"/>
              <a:t>le materialne stroške, kadar ti presegajo 20,00 </a:t>
            </a:r>
            <a:r>
              <a:rPr lang="sl-SI" b="1" dirty="0" err="1"/>
              <a:t>eur</a:t>
            </a:r>
            <a:r>
              <a:rPr lang="sl-SI" dirty="0"/>
              <a:t> (z </a:t>
            </a:r>
            <a:r>
              <a:rPr lang="sl-SI" dirty="0" err="1"/>
              <a:t>vklj</a:t>
            </a:r>
            <a:r>
              <a:rPr lang="sl-SI" dirty="0"/>
              <a:t>. DDV),</a:t>
            </a:r>
          </a:p>
          <a:p>
            <a:r>
              <a:rPr lang="sl-SI" dirty="0" smtClean="0"/>
              <a:t>sedaj </a:t>
            </a:r>
            <a:r>
              <a:rPr lang="sl-SI" dirty="0"/>
              <a:t>je </a:t>
            </a:r>
            <a:r>
              <a:rPr lang="sl-SI" b="1" dirty="0"/>
              <a:t>določen enotni stroškovnik</a:t>
            </a:r>
            <a:r>
              <a:rPr lang="sl-SI" dirty="0"/>
              <a:t> (17. člen uredbe) in </a:t>
            </a:r>
            <a:r>
              <a:rPr lang="sl-SI" u="sng" dirty="0"/>
              <a:t>ne morete več sami določiti cene materialnih stroškov</a:t>
            </a:r>
            <a:r>
              <a:rPr lang="sl-SI" dirty="0"/>
              <a:t> </a:t>
            </a:r>
            <a:endParaRPr lang="sl-SI" dirty="0" smtClean="0"/>
          </a:p>
          <a:p>
            <a:r>
              <a:rPr lang="sl-SI" dirty="0" smtClean="0"/>
              <a:t>za </a:t>
            </a:r>
            <a:r>
              <a:rPr lang="sl-SI" dirty="0"/>
              <a:t>plačilo stroškov </a:t>
            </a:r>
            <a:r>
              <a:rPr lang="sl-SI" b="1" dirty="0"/>
              <a:t>prosilcu izdate sklep</a:t>
            </a:r>
            <a:r>
              <a:rPr lang="sl-SI" dirty="0"/>
              <a:t> ob posredovanju zahtevanih informacij, iz katerega mora biti </a:t>
            </a:r>
            <a:r>
              <a:rPr lang="sl-SI" u="sng" dirty="0"/>
              <a:t>razvidna specifikacija stroškov v skladu z uredbo</a:t>
            </a:r>
            <a:r>
              <a:rPr lang="sl-SI" dirty="0"/>
              <a:t>; </a:t>
            </a:r>
            <a:endParaRPr lang="sl-SI" dirty="0" smtClean="0"/>
          </a:p>
          <a:p>
            <a:r>
              <a:rPr lang="sl-SI" dirty="0" smtClean="0"/>
              <a:t>v </a:t>
            </a:r>
            <a:r>
              <a:rPr lang="sl-SI" dirty="0"/>
              <a:t>sklepu določite </a:t>
            </a:r>
            <a:r>
              <a:rPr lang="sl-SI" b="1" dirty="0"/>
              <a:t>rok za plačilo</a:t>
            </a:r>
            <a:r>
              <a:rPr lang="sl-SI" dirty="0"/>
              <a:t>, ki ne sme biti daljši od 15 dni od prejema sklepa. </a:t>
            </a:r>
            <a:endParaRPr lang="sl-SI" dirty="0" smtClean="0"/>
          </a:p>
          <a:p>
            <a:r>
              <a:rPr lang="sl-SI" dirty="0" smtClean="0"/>
              <a:t>Mogoča </a:t>
            </a:r>
            <a:r>
              <a:rPr lang="sl-SI" dirty="0"/>
              <a:t>je pritožba zoper sklep, o kateri odloča Informacijski </a:t>
            </a:r>
            <a:r>
              <a:rPr lang="sl-SI" dirty="0" smtClean="0"/>
              <a:t>pooblaščenec.</a:t>
            </a:r>
            <a:endParaRPr lang="sl-SI" dirty="0"/>
          </a:p>
          <a:p>
            <a:pPr marL="68580" indent="0">
              <a:buNone/>
            </a:pPr>
            <a:r>
              <a:rPr lang="sl-SI" dirty="0"/>
              <a:t>        </a:t>
            </a:r>
            <a:r>
              <a:rPr lang="sl-SI" b="1" dirty="0"/>
              <a:t> </a:t>
            </a:r>
            <a:endParaRPr lang="sl-SI" dirty="0"/>
          </a:p>
          <a:p>
            <a:endParaRPr lang="sl-SI" dirty="0"/>
          </a:p>
        </p:txBody>
      </p:sp>
    </p:spTree>
    <p:extLst>
      <p:ext uri="{BB962C8B-B14F-4D97-AF65-F5344CB8AC3E}">
        <p14:creationId xmlns:p14="http://schemas.microsoft.com/office/powerpoint/2010/main" val="2335881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fontScale="92500" lnSpcReduction="10000"/>
          </a:bodyPr>
          <a:lstStyle/>
          <a:p>
            <a:r>
              <a:rPr lang="sl-SI" dirty="0" smtClean="0"/>
              <a:t>če </a:t>
            </a:r>
            <a:r>
              <a:rPr lang="sl-SI" dirty="0"/>
              <a:t>bi stroški posredovanja presegali 80,00 </a:t>
            </a:r>
            <a:r>
              <a:rPr lang="sl-SI" dirty="0" smtClean="0"/>
              <a:t>EUR  </a:t>
            </a:r>
            <a:r>
              <a:rPr lang="sl-SI" dirty="0"/>
              <a:t>z </a:t>
            </a:r>
            <a:r>
              <a:rPr lang="sl-SI" dirty="0" err="1"/>
              <a:t>vklj</a:t>
            </a:r>
            <a:r>
              <a:rPr lang="sl-SI" dirty="0"/>
              <a:t>. DDV, lahko od prosilca zahtevate vnaprejšnji polog; prosilcu izdate poziv za plačilo z obrazložitvijo. </a:t>
            </a:r>
            <a:endParaRPr lang="sl-SI" dirty="0" smtClean="0"/>
          </a:p>
          <a:p>
            <a:r>
              <a:rPr lang="sl-SI" dirty="0" smtClean="0"/>
              <a:t>Rok </a:t>
            </a:r>
            <a:r>
              <a:rPr lang="sl-SI" dirty="0"/>
              <a:t>za plačilo ne sme biti daljši od 15 dni od prejema poziva. Po posredovanju informacij pa prosilcu obračunate dejansko nastale stroške in mu izdate sklep. Če polog presega </a:t>
            </a:r>
            <a:r>
              <a:rPr lang="sl-SI" dirty="0" smtClean="0"/>
              <a:t>dejansko nastale stroške, prosilcu vrnete presežek ob posredovanju IJZ</a:t>
            </a:r>
            <a:endParaRPr lang="sl-SI" dirty="0"/>
          </a:p>
          <a:p>
            <a:r>
              <a:rPr lang="sl-SI" dirty="0" smtClean="0"/>
              <a:t>za </a:t>
            </a:r>
            <a:r>
              <a:rPr lang="sl-SI" dirty="0"/>
              <a:t>ponovno uporabo informacij zaračunate mejne stroške; to so stroški, ki jih imate neposredno s pripravo in posredovanjem kopije IJZ za prosilca. Zaračunate jih skladno s 16., 17., 18. in 25. členom Uredbe (tako kot to velja za posredovanje IJZ).</a:t>
            </a:r>
          </a:p>
          <a:p>
            <a:endParaRPr lang="sl-SI" dirty="0"/>
          </a:p>
        </p:txBody>
      </p:sp>
    </p:spTree>
    <p:extLst>
      <p:ext uri="{BB962C8B-B14F-4D97-AF65-F5344CB8AC3E}">
        <p14:creationId xmlns:p14="http://schemas.microsoft.com/office/powerpoint/2010/main" val="535557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673144"/>
          </a:xfrm>
        </p:spPr>
        <p:txBody>
          <a:bodyPr>
            <a:normAutofit fontScale="90000"/>
          </a:bodyPr>
          <a:lstStyle/>
          <a:p>
            <a:r>
              <a:rPr lang="sl-SI" dirty="0"/>
              <a:t/>
            </a:r>
            <a:br>
              <a:rPr lang="sl-SI" dirty="0"/>
            </a:br>
            <a:r>
              <a:rPr lang="sl-SI" b="1" dirty="0" smtClean="0"/>
              <a:t>ROK:</a:t>
            </a:r>
            <a:endParaRPr lang="sl-SI" dirty="0"/>
          </a:p>
        </p:txBody>
      </p:sp>
      <p:sp>
        <p:nvSpPr>
          <p:cNvPr id="3" name="Ograda vsebine 2"/>
          <p:cNvSpPr>
            <a:spLocks noGrp="1"/>
          </p:cNvSpPr>
          <p:nvPr>
            <p:ph idx="1"/>
          </p:nvPr>
        </p:nvSpPr>
        <p:spPr>
          <a:xfrm>
            <a:off x="1043492" y="1484784"/>
            <a:ext cx="6777317" cy="4347845"/>
          </a:xfrm>
        </p:spPr>
        <p:txBody>
          <a:bodyPr>
            <a:normAutofit/>
          </a:bodyPr>
          <a:lstStyle/>
          <a:p>
            <a:r>
              <a:rPr lang="sl-SI" b="1" dirty="0" smtClean="0"/>
              <a:t>Svoje </a:t>
            </a:r>
            <a:r>
              <a:rPr lang="sl-SI" b="1" dirty="0"/>
              <a:t>kataloge IJZ</a:t>
            </a:r>
            <a:r>
              <a:rPr lang="sl-SI" dirty="0"/>
              <a:t> </a:t>
            </a:r>
            <a:r>
              <a:rPr lang="sl-SI" dirty="0" smtClean="0"/>
              <a:t>moramo  </a:t>
            </a:r>
            <a:r>
              <a:rPr lang="sl-SI" b="1" dirty="0"/>
              <a:t>prilagoditi, </a:t>
            </a:r>
            <a:r>
              <a:rPr lang="sl-SI" b="1" dirty="0" smtClean="0"/>
              <a:t>prenoviti  vključno </a:t>
            </a:r>
            <a:r>
              <a:rPr lang="sl-SI" b="1" dirty="0"/>
              <a:t>z novimi </a:t>
            </a:r>
            <a:r>
              <a:rPr lang="sl-SI" b="1" dirty="0" err="1"/>
              <a:t>metapodatkovnimi</a:t>
            </a:r>
            <a:r>
              <a:rPr lang="sl-SI" b="1" dirty="0"/>
              <a:t> opisi</a:t>
            </a:r>
            <a:r>
              <a:rPr lang="sl-SI" dirty="0"/>
              <a:t> podatkovnih zbirk in evidenc iz 2. člena Uredbe, </a:t>
            </a:r>
            <a:r>
              <a:rPr lang="sl-SI" b="1" u="sng" dirty="0"/>
              <a:t>najpozneje do 31.12.2016</a:t>
            </a:r>
            <a:r>
              <a:rPr lang="sl-SI" dirty="0"/>
              <a:t>. </a:t>
            </a:r>
            <a:endParaRPr lang="sl-SI" dirty="0" smtClean="0"/>
          </a:p>
          <a:p>
            <a:pPr marL="0" indent="0">
              <a:buNone/>
            </a:pPr>
            <a:endParaRPr lang="sl-SI" dirty="0"/>
          </a:p>
        </p:txBody>
      </p:sp>
    </p:spTree>
    <p:extLst>
      <p:ext uri="{BB962C8B-B14F-4D97-AF65-F5344CB8AC3E}">
        <p14:creationId xmlns:p14="http://schemas.microsoft.com/office/powerpoint/2010/main" val="36354608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4800" b="1" u="sng" dirty="0">
                <a:solidFill>
                  <a:srgbClr val="FF0000"/>
                </a:solidFill>
              </a:rPr>
              <a:t>Informacije javnega </a:t>
            </a:r>
            <a:r>
              <a:rPr lang="sl-SI" sz="4800" b="1" u="sng" dirty="0" smtClean="0">
                <a:solidFill>
                  <a:srgbClr val="FF0000"/>
                </a:solidFill>
              </a:rPr>
              <a:t>značaja – ga. </a:t>
            </a:r>
            <a:r>
              <a:rPr lang="sl-SI" sz="4800" b="1" u="sng" dirty="0">
                <a:solidFill>
                  <a:srgbClr val="FF0000"/>
                </a:solidFill>
              </a:rPr>
              <a:t>P</a:t>
            </a:r>
            <a:r>
              <a:rPr lang="sl-SI" sz="4800" b="1" u="sng" dirty="0" smtClean="0">
                <a:solidFill>
                  <a:srgbClr val="FF0000"/>
                </a:solidFill>
              </a:rPr>
              <a:t>relesnik</a:t>
            </a:r>
            <a:endParaRPr lang="sl-SI" dirty="0"/>
          </a:p>
        </p:txBody>
      </p:sp>
      <p:sp>
        <p:nvSpPr>
          <p:cNvPr id="3" name="Ograda vsebine 2"/>
          <p:cNvSpPr>
            <a:spLocks noGrp="1"/>
          </p:cNvSpPr>
          <p:nvPr>
            <p:ph sz="quarter" idx="1"/>
          </p:nvPr>
        </p:nvSpPr>
        <p:spPr/>
        <p:txBody>
          <a:bodyPr>
            <a:normAutofit/>
          </a:bodyPr>
          <a:lstStyle/>
          <a:p>
            <a:pPr hangingPunct="0"/>
            <a:endParaRPr lang="sl-SI" sz="1600" dirty="0">
              <a:solidFill>
                <a:srgbClr val="FF0000"/>
              </a:solidFill>
            </a:endParaRPr>
          </a:p>
          <a:p>
            <a:pPr hangingPunct="0"/>
            <a:r>
              <a:rPr lang="sl-SI" sz="2000" dirty="0">
                <a:solidFill>
                  <a:srgbClr val="FF0000"/>
                </a:solidFill>
              </a:rPr>
              <a:t>Navedena uredba določa način posredovanja informacij javnega značaja prosilcem in v svetovni splet, zaračunavanje stroškov takega posredovanja, ceno in druge pogoje ponovne  uporabe informacij javnega značaja ter poročanje o zagotavljanju dostopa do informacij javnega značaja. Z dnem uveljavitve navedene uredbe preneha veljati Uredba o posredovanju in ponovni uporabi informacij javnega značaja (Ur. l. RS, št. 76/05, 119/07 in 95/11), z dnem začetka uporabe navedene uredbe pa </a:t>
            </a:r>
            <a:r>
              <a:rPr lang="sl-SI" sz="2000" b="1" dirty="0">
                <a:solidFill>
                  <a:srgbClr val="FF0000"/>
                </a:solidFill>
              </a:rPr>
              <a:t>prenehajo veljati tudi stroškovniki (</a:t>
            </a:r>
            <a:r>
              <a:rPr lang="sl-SI" sz="2000" b="1" i="1" dirty="0">
                <a:solidFill>
                  <a:srgbClr val="FF0000"/>
                </a:solidFill>
              </a:rPr>
              <a:t>torej tudi vaši v VIZ</a:t>
            </a:r>
            <a:r>
              <a:rPr lang="sl-SI" sz="2000" b="1" dirty="0">
                <a:solidFill>
                  <a:srgbClr val="FF0000"/>
                </a:solidFill>
              </a:rPr>
              <a:t>)</a:t>
            </a:r>
            <a:r>
              <a:rPr lang="sl-SI" sz="2000" dirty="0">
                <a:solidFill>
                  <a:srgbClr val="FF0000"/>
                </a:solidFill>
              </a:rPr>
              <a:t>, sprejeti na podlagi tretjega odstavka 19. člena prejšnje uredbe.</a:t>
            </a:r>
            <a:endParaRPr lang="sl-SI" sz="1600" dirty="0">
              <a:solidFill>
                <a:srgbClr val="FF0000"/>
              </a:solidFill>
            </a:endParaRPr>
          </a:p>
          <a:p>
            <a:endParaRPr lang="sl-SI" dirty="0"/>
          </a:p>
        </p:txBody>
      </p:sp>
    </p:spTree>
    <p:extLst>
      <p:ext uri="{BB962C8B-B14F-4D97-AF65-F5344CB8AC3E}">
        <p14:creationId xmlns:p14="http://schemas.microsoft.com/office/powerpoint/2010/main" val="41189180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Ga. Prelesnik</a:t>
            </a:r>
            <a:endParaRPr lang="sl-SI" dirty="0"/>
          </a:p>
        </p:txBody>
      </p:sp>
      <p:sp>
        <p:nvSpPr>
          <p:cNvPr id="3" name="Ograda vsebine 2"/>
          <p:cNvSpPr>
            <a:spLocks noGrp="1"/>
          </p:cNvSpPr>
          <p:nvPr>
            <p:ph sz="quarter" idx="1"/>
          </p:nvPr>
        </p:nvSpPr>
        <p:spPr/>
        <p:txBody>
          <a:bodyPr>
            <a:normAutofit fontScale="40000" lnSpcReduction="20000"/>
          </a:bodyPr>
          <a:lstStyle/>
          <a:p>
            <a:pPr marL="114300" indent="0" hangingPunct="0">
              <a:buNone/>
            </a:pPr>
            <a:r>
              <a:rPr lang="sl-SI" sz="2400" dirty="0"/>
              <a:t> </a:t>
            </a:r>
            <a:endParaRPr lang="sl-SI" sz="1800" dirty="0"/>
          </a:p>
          <a:p>
            <a:pPr marL="114300" indent="0" hangingPunct="0">
              <a:buNone/>
            </a:pPr>
            <a:endParaRPr lang="sl-SI" sz="1800" dirty="0"/>
          </a:p>
          <a:p>
            <a:pPr marL="114300" indent="0" hangingPunct="0">
              <a:buNone/>
            </a:pPr>
            <a:r>
              <a:rPr lang="sl-SI" sz="8000" dirty="0">
                <a:solidFill>
                  <a:srgbClr val="FF0000"/>
                </a:solidFill>
              </a:rPr>
              <a:t>Bistvene novosti so:</a:t>
            </a:r>
          </a:p>
          <a:p>
            <a:pPr lvl="1" hangingPunct="0"/>
            <a:r>
              <a:rPr lang="sl-SI" sz="6200" dirty="0">
                <a:solidFill>
                  <a:srgbClr val="FF0000"/>
                </a:solidFill>
              </a:rPr>
              <a:t>organ </a:t>
            </a:r>
            <a:r>
              <a:rPr lang="sl-SI" sz="6200" u="sng" dirty="0">
                <a:solidFill>
                  <a:srgbClr val="FF0000"/>
                </a:solidFill>
              </a:rPr>
              <a:t>mora posodobiti vsebino kataloga informacij javnega značaja najpozneje do 15. dne meseca, </a:t>
            </a:r>
            <a:r>
              <a:rPr lang="sl-SI" sz="6200" dirty="0">
                <a:solidFill>
                  <a:srgbClr val="FF0000"/>
                </a:solidFill>
              </a:rPr>
              <a:t>ki sledi mesecu spremembe (prej: najpozneje do zadnjega dne meseca);</a:t>
            </a:r>
          </a:p>
          <a:p>
            <a:pPr lvl="1" hangingPunct="0"/>
            <a:r>
              <a:rPr lang="sl-SI" sz="6200" dirty="0">
                <a:solidFill>
                  <a:srgbClr val="FF0000"/>
                </a:solidFill>
              </a:rPr>
              <a:t>poleg povezav na vsebino posameznega predpisa, mora katalog vsebovati </a:t>
            </a:r>
            <a:r>
              <a:rPr lang="sl-SI" sz="6200" u="sng" dirty="0">
                <a:solidFill>
                  <a:srgbClr val="FF0000"/>
                </a:solidFill>
              </a:rPr>
              <a:t>še seznam glavnih predpisov z delovnega področja</a:t>
            </a:r>
            <a:r>
              <a:rPr lang="sl-SI" sz="6200" dirty="0">
                <a:solidFill>
                  <a:srgbClr val="FF0000"/>
                </a:solidFill>
              </a:rPr>
              <a:t> organa;</a:t>
            </a:r>
          </a:p>
          <a:p>
            <a:pPr lvl="1" hangingPunct="0"/>
            <a:r>
              <a:rPr lang="sl-SI" sz="6200" u="sng" dirty="0">
                <a:solidFill>
                  <a:srgbClr val="FF0000"/>
                </a:solidFill>
              </a:rPr>
              <a:t>seznam najpogosteje zahtevanih informacij mora vključevati tudi zbirke podatkov</a:t>
            </a:r>
            <a:r>
              <a:rPr lang="sl-SI" sz="6200" dirty="0">
                <a:solidFill>
                  <a:srgbClr val="FF0000"/>
                </a:solidFill>
              </a:rPr>
              <a:t>;</a:t>
            </a:r>
          </a:p>
          <a:p>
            <a:pPr lvl="1" hangingPunct="0"/>
            <a:r>
              <a:rPr lang="sl-SI" sz="6200" dirty="0">
                <a:solidFill>
                  <a:srgbClr val="FF0000"/>
                </a:solidFill>
              </a:rPr>
              <a:t>nekateri </a:t>
            </a:r>
            <a:r>
              <a:rPr lang="sl-SI" sz="6200" u="sng" dirty="0">
                <a:solidFill>
                  <a:srgbClr val="FF0000"/>
                </a:solidFill>
              </a:rPr>
              <a:t>podatki</a:t>
            </a:r>
            <a:r>
              <a:rPr lang="sl-SI" sz="6200" dirty="0">
                <a:solidFill>
                  <a:srgbClr val="FF0000"/>
                </a:solidFill>
              </a:rPr>
              <a:t> so lahko </a:t>
            </a:r>
            <a:r>
              <a:rPr lang="sl-SI" sz="6200" u="sng" dirty="0">
                <a:solidFill>
                  <a:srgbClr val="FF0000"/>
                </a:solidFill>
              </a:rPr>
              <a:t>objavljeni tudi izven kataloga na spletnih straneh organa</a:t>
            </a:r>
            <a:r>
              <a:rPr lang="sl-SI" sz="6200" dirty="0" smtClean="0">
                <a:solidFill>
                  <a:srgbClr val="FF0000"/>
                </a:solidFill>
              </a:rPr>
              <a:t>;</a:t>
            </a:r>
            <a:endParaRPr lang="sl-SI" sz="6200" dirty="0">
              <a:solidFill>
                <a:srgbClr val="FF0000"/>
              </a:solidFill>
            </a:endParaRPr>
          </a:p>
        </p:txBody>
      </p:sp>
    </p:spTree>
    <p:extLst>
      <p:ext uri="{BB962C8B-B14F-4D97-AF65-F5344CB8AC3E}">
        <p14:creationId xmlns:p14="http://schemas.microsoft.com/office/powerpoint/2010/main" val="341867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457120"/>
          </a:xfrm>
        </p:spPr>
        <p:txBody>
          <a:bodyPr>
            <a:normAutofit fontScale="90000"/>
          </a:bodyPr>
          <a:lstStyle/>
          <a:p>
            <a:endParaRPr lang="sl-SI" dirty="0"/>
          </a:p>
        </p:txBody>
      </p:sp>
      <p:sp>
        <p:nvSpPr>
          <p:cNvPr id="3" name="Ograda vsebine 2"/>
          <p:cNvSpPr>
            <a:spLocks noGrp="1"/>
          </p:cNvSpPr>
          <p:nvPr>
            <p:ph idx="1"/>
          </p:nvPr>
        </p:nvSpPr>
        <p:spPr>
          <a:xfrm>
            <a:off x="1043492" y="1700808"/>
            <a:ext cx="6777317" cy="4131821"/>
          </a:xfrm>
        </p:spPr>
        <p:txBody>
          <a:bodyPr>
            <a:normAutofit fontScale="92500" lnSpcReduction="20000"/>
          </a:bodyPr>
          <a:lstStyle/>
          <a:p>
            <a:pPr marL="68580" indent="0">
              <a:buNone/>
            </a:pPr>
            <a:r>
              <a:rPr lang="sl-SI" dirty="0"/>
              <a:t>Skladno z navedeno uredbo mora obvestilo o javnem naročilu ali projektnem natečaju iz 3. točke prvega odstavka 52. člena ZJN-3 vsebovati </a:t>
            </a:r>
            <a:r>
              <a:rPr lang="sl-SI" dirty="0" smtClean="0"/>
              <a:t>podatke: - </a:t>
            </a:r>
            <a:r>
              <a:rPr lang="sl-SI" dirty="0"/>
              <a:t>iz </a:t>
            </a:r>
            <a:r>
              <a:rPr lang="sl-SI" b="1" dirty="0"/>
              <a:t>Priloge 1 </a:t>
            </a:r>
            <a:r>
              <a:rPr lang="sl-SI" dirty="0"/>
              <a:t>navedene uredbe, </a:t>
            </a:r>
            <a:endParaRPr lang="sl-SI" dirty="0" smtClean="0"/>
          </a:p>
          <a:p>
            <a:r>
              <a:rPr lang="sl-SI" dirty="0" smtClean="0"/>
              <a:t>obvestilo </a:t>
            </a:r>
            <a:r>
              <a:rPr lang="sl-SI" dirty="0"/>
              <a:t>o oddaji javnega naročila ali o nedokončanem postopku ali popravku iz 5. točke prvega odstavka 52. člena ZJN-3 pa vsebovati </a:t>
            </a:r>
            <a:r>
              <a:rPr lang="sl-SI" dirty="0" smtClean="0"/>
              <a:t>podatke: - </a:t>
            </a:r>
            <a:r>
              <a:rPr lang="sl-SI" dirty="0"/>
              <a:t>iz </a:t>
            </a:r>
            <a:r>
              <a:rPr lang="sl-SI" b="1" dirty="0"/>
              <a:t>Priloge 2 </a:t>
            </a:r>
            <a:r>
              <a:rPr lang="sl-SI" dirty="0"/>
              <a:t>navedene uredbe. </a:t>
            </a:r>
            <a:endParaRPr lang="sl-SI" dirty="0" smtClean="0"/>
          </a:p>
          <a:p>
            <a:pPr marL="68580" indent="0">
              <a:buNone/>
            </a:pPr>
            <a:r>
              <a:rPr lang="sl-SI" dirty="0" smtClean="0"/>
              <a:t>Uredba </a:t>
            </a:r>
            <a:r>
              <a:rPr lang="sl-SI" dirty="0"/>
              <a:t>vsebuje tudi informativni seznam naročnikov </a:t>
            </a:r>
            <a:r>
              <a:rPr lang="sl-SI" b="1" dirty="0"/>
              <a:t>(Priloga 3), </a:t>
            </a:r>
            <a:r>
              <a:rPr lang="sl-SI" dirty="0"/>
              <a:t>med katerimi </a:t>
            </a:r>
            <a:r>
              <a:rPr lang="sl-SI" dirty="0" smtClean="0"/>
              <a:t>smo </a:t>
            </a:r>
            <a:r>
              <a:rPr lang="sl-SI" b="1" dirty="0"/>
              <a:t>vsi </a:t>
            </a:r>
            <a:r>
              <a:rPr lang="sl-SI" b="1" dirty="0" smtClean="0"/>
              <a:t> javni </a:t>
            </a:r>
            <a:r>
              <a:rPr lang="sl-SI" b="1" dirty="0"/>
              <a:t>VIZ </a:t>
            </a:r>
            <a:r>
              <a:rPr lang="sl-SI" dirty="0"/>
              <a:t>(zasebni VIZ pa ne).</a:t>
            </a:r>
          </a:p>
          <a:p>
            <a:endParaRPr lang="sl-SI" dirty="0"/>
          </a:p>
        </p:txBody>
      </p:sp>
    </p:spTree>
    <p:extLst>
      <p:ext uri="{BB962C8B-B14F-4D97-AF65-F5344CB8AC3E}">
        <p14:creationId xmlns:p14="http://schemas.microsoft.com/office/powerpoint/2010/main" val="28762190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sz="quarter" idx="1"/>
          </p:nvPr>
        </p:nvSpPr>
        <p:spPr/>
        <p:txBody>
          <a:bodyPr>
            <a:normAutofit/>
          </a:bodyPr>
          <a:lstStyle/>
          <a:p>
            <a:r>
              <a:rPr lang="sl-SI" dirty="0"/>
              <a:t>izdaja sklepa prosilcu za plačilo stroškov posredovanja (možna pritožba Informacijskemu pooblaščencu);</a:t>
            </a:r>
          </a:p>
          <a:p>
            <a:r>
              <a:rPr lang="sl-SI" dirty="0"/>
              <a:t>vnaprejšnji polog prosilca, če materialni stroški presegajo 80 EUR z vključenim DDV (potrebno obrazložiti višino pologa);</a:t>
            </a:r>
          </a:p>
          <a:p>
            <a:r>
              <a:rPr lang="sl-SI" dirty="0"/>
              <a:t>organ za ponovno uporabo informacij zaračuna mejne stroške;</a:t>
            </a:r>
          </a:p>
          <a:p>
            <a:r>
              <a:rPr lang="sl-SI" dirty="0"/>
              <a:t>posebna pravila glede zaračunavanja mejnih stroškov in cene ter drugih pogojev ponovne uporabe za knjižnice, muzeje in arhive;</a:t>
            </a:r>
          </a:p>
          <a:p>
            <a:endParaRPr lang="sl-SI" dirty="0"/>
          </a:p>
        </p:txBody>
      </p:sp>
    </p:spTree>
    <p:extLst>
      <p:ext uri="{BB962C8B-B14F-4D97-AF65-F5344CB8AC3E}">
        <p14:creationId xmlns:p14="http://schemas.microsoft.com/office/powerpoint/2010/main" val="29047741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620688"/>
            <a:ext cx="7024744" cy="1549976"/>
          </a:xfrm>
        </p:spPr>
        <p:txBody>
          <a:bodyPr>
            <a:normAutofit fontScale="90000"/>
          </a:bodyPr>
          <a:lstStyle/>
          <a:p>
            <a:pPr lvl="0"/>
            <a:r>
              <a:rPr lang="sl-SI" sz="2800" dirty="0">
                <a:solidFill>
                  <a:srgbClr val="FF0000"/>
                </a:solidFill>
              </a:rPr>
              <a:t>Zakona o spremembah in dopolnitvah Zakona o dostopu do informacij javnega značaja (ZDIJZ-E) (Ur. l. RS, št. 102/2015)</a:t>
            </a:r>
            <a:br>
              <a:rPr lang="sl-SI" sz="2800" dirty="0">
                <a:solidFill>
                  <a:srgbClr val="FF0000"/>
                </a:solidFill>
              </a:rPr>
            </a:br>
            <a:endParaRPr lang="sl-SI" sz="2800" dirty="0"/>
          </a:p>
        </p:txBody>
      </p:sp>
      <p:sp>
        <p:nvSpPr>
          <p:cNvPr id="3" name="Ograda vsebine 2"/>
          <p:cNvSpPr>
            <a:spLocks noGrp="1"/>
          </p:cNvSpPr>
          <p:nvPr>
            <p:ph sz="quarter" idx="1"/>
          </p:nvPr>
        </p:nvSpPr>
        <p:spPr/>
        <p:txBody>
          <a:bodyPr>
            <a:normAutofit/>
          </a:bodyPr>
          <a:lstStyle/>
          <a:p>
            <a:pPr marL="68580" indent="0" hangingPunct="0">
              <a:buNone/>
            </a:pPr>
            <a:r>
              <a:rPr lang="sl-SI" sz="2400" dirty="0" smtClean="0">
                <a:solidFill>
                  <a:srgbClr val="FF0000"/>
                </a:solidFill>
              </a:rPr>
              <a:t>Bistvene </a:t>
            </a:r>
            <a:r>
              <a:rPr lang="sl-SI" sz="2400" dirty="0">
                <a:solidFill>
                  <a:srgbClr val="FF0000"/>
                </a:solidFill>
              </a:rPr>
              <a:t>novosti so:</a:t>
            </a:r>
            <a:endParaRPr lang="sl-SI" sz="1800" dirty="0">
              <a:solidFill>
                <a:srgbClr val="FF0000"/>
              </a:solidFill>
            </a:endParaRPr>
          </a:p>
          <a:p>
            <a:pPr lvl="1" hangingPunct="0"/>
            <a:r>
              <a:rPr lang="sl-SI" dirty="0">
                <a:solidFill>
                  <a:srgbClr val="FF0000"/>
                </a:solidFill>
              </a:rPr>
              <a:t>za dostop do arhivskega gradiva, ki ni informacija javnega značaja, se uporabljajo določbe zakona, ki ureja varstvo dokumentarnega in arhivskega gradiva ter arhive, za ponovno uporabo tega gradiva pa določbe ZDIJZ;</a:t>
            </a:r>
            <a:endParaRPr lang="sl-SI" sz="1600" dirty="0">
              <a:solidFill>
                <a:srgbClr val="FF0000"/>
              </a:solidFill>
            </a:endParaRPr>
          </a:p>
          <a:p>
            <a:pPr lvl="1" hangingPunct="0"/>
            <a:r>
              <a:rPr lang="sl-SI" dirty="0">
                <a:solidFill>
                  <a:srgbClr val="FF0000"/>
                </a:solidFill>
              </a:rPr>
              <a:t>muzeji in knjižnice (tudi šolske) omogočajo ponovno uporabo informacij javnega značaja, na katerih nobena oseba ni imetnik pravic intelektualne lastnine;</a:t>
            </a:r>
            <a:endParaRPr lang="sl-SI" sz="1600" dirty="0">
              <a:solidFill>
                <a:srgbClr val="FF0000"/>
              </a:solidFill>
            </a:endParaRPr>
          </a:p>
          <a:p>
            <a:pPr hangingPunct="0"/>
            <a:r>
              <a:rPr lang="sl-SI" sz="2400" dirty="0">
                <a:solidFill>
                  <a:srgbClr val="FF0000"/>
                </a:solidFill>
              </a:rPr>
              <a:t> </a:t>
            </a:r>
            <a:endParaRPr lang="sl-SI" sz="1800" dirty="0">
              <a:solidFill>
                <a:srgbClr val="FF0000"/>
              </a:solidFill>
            </a:endParaRPr>
          </a:p>
          <a:p>
            <a:endParaRPr lang="sl-SI" dirty="0"/>
          </a:p>
        </p:txBody>
      </p:sp>
    </p:spTree>
    <p:extLst>
      <p:ext uri="{BB962C8B-B14F-4D97-AF65-F5344CB8AC3E}">
        <p14:creationId xmlns:p14="http://schemas.microsoft.com/office/powerpoint/2010/main" val="2424276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sz="quarter" idx="1"/>
          </p:nvPr>
        </p:nvSpPr>
        <p:spPr/>
        <p:txBody>
          <a:bodyPr>
            <a:normAutofit fontScale="85000" lnSpcReduction="10000"/>
          </a:bodyPr>
          <a:lstStyle/>
          <a:p>
            <a:r>
              <a:rPr lang="sl-SI" dirty="0"/>
              <a:t>če je edini pogoj ponovne uporabe navedba vira, organ o zahtevi za ponovno uporabo ne odloči s pisno odločbo, ampak o tem napravi zgolj uradni zaznamek,</a:t>
            </a:r>
          </a:p>
          <a:p>
            <a:r>
              <a:rPr lang="sl-SI" dirty="0"/>
              <a:t>če so zahtevane informacije na spletu dostopne in na voljo za ponovno uporabo v ustreznem formatu in obliki, skupaj z objavljenimi pogoji za ponovno uporabo, organ prosilca napoti na ustrezno mesto in o tem napravi uradni zaznamek (ne glede na to lahko prosilec zahteva ponovno uporabo pod drugačnimi pogoji od tistih, ki jih je organ navedel ob podatkih);</a:t>
            </a:r>
          </a:p>
          <a:p>
            <a:r>
              <a:rPr lang="sl-SI" dirty="0"/>
              <a:t>daljši rok v primeru izjemnih okoliščin za posredovanje zahtevanih informacij v odločbi o ponovni uporabi informacij javnega značaja muzejev in knjižnic – do 90 dni;</a:t>
            </a:r>
          </a:p>
          <a:p>
            <a:r>
              <a:rPr lang="sl-SI" dirty="0"/>
              <a:t>organ lahko zahtevo prosilca delno ali v celoti zavrne tudi, če gre za izjemo po </a:t>
            </a:r>
            <a:r>
              <a:rPr lang="sl-SI" dirty="0" err="1"/>
              <a:t>5.a</a:t>
            </a:r>
            <a:r>
              <a:rPr lang="sl-SI" dirty="0"/>
              <a:t> členu (za VIZ praviloma neaktualen) - prej samo po 6. členu- ZDIJZ;</a:t>
            </a:r>
          </a:p>
        </p:txBody>
      </p:sp>
    </p:spTree>
    <p:extLst>
      <p:ext uri="{BB962C8B-B14F-4D97-AF65-F5344CB8AC3E}">
        <p14:creationId xmlns:p14="http://schemas.microsoft.com/office/powerpoint/2010/main" val="9831895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sz="quarter" idx="1"/>
          </p:nvPr>
        </p:nvSpPr>
        <p:spPr/>
        <p:txBody>
          <a:bodyPr>
            <a:normAutofit fontScale="92500" lnSpcReduction="10000"/>
          </a:bodyPr>
          <a:lstStyle/>
          <a:p>
            <a:r>
              <a:rPr lang="sl-SI" dirty="0"/>
              <a:t>prej je zakon omogočal pritožbo zoper odločbo, s katero je organ zahtevo zavrnil, sedaj pa dovoljuje pritožbo zoper odločbo, s katero je odločil o zahtevi (torej tudi zoper odločbo, s katero je organ dovolil dostop); ni pa dovoljena pritožbe na Informacijskega pooblaščenca, kadar organ zavrne ponovno uporabo arhivskega gradiva po prvi alineji prvega odstavka </a:t>
            </a:r>
            <a:r>
              <a:rPr lang="sl-SI" dirty="0" err="1"/>
              <a:t>6.c</a:t>
            </a:r>
            <a:r>
              <a:rPr lang="sl-SI" dirty="0"/>
              <a:t> člena ZDIJZ;</a:t>
            </a:r>
          </a:p>
          <a:p>
            <a:r>
              <a:rPr lang="sl-SI" dirty="0"/>
              <a:t>organ zaradi ekonomičnosti ne zaračuna materialnih stroškov posredovanja informacij, ki ne presegajo 20,00 EUR z vključenim DDV;</a:t>
            </a:r>
          </a:p>
          <a:p>
            <a:r>
              <a:rPr lang="sl-SI" dirty="0"/>
              <a:t>podrobnejša določila glede cene in drugih pogojev ponovne uporabe informacij – glejte 25. člen ZDIJZ-E in prehodne in končne določbe</a:t>
            </a:r>
          </a:p>
          <a:p>
            <a:pPr marL="68580" indent="0">
              <a:buNone/>
            </a:pPr>
            <a:endParaRPr lang="sl-SI" dirty="0"/>
          </a:p>
          <a:p>
            <a:endParaRPr lang="sl-SI" dirty="0"/>
          </a:p>
        </p:txBody>
      </p:sp>
    </p:spTree>
    <p:extLst>
      <p:ext uri="{BB962C8B-B14F-4D97-AF65-F5344CB8AC3E}">
        <p14:creationId xmlns:p14="http://schemas.microsoft.com/office/powerpoint/2010/main" val="31224788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sz="quarter" idx="1"/>
          </p:nvPr>
        </p:nvSpPr>
        <p:spPr/>
        <p:txBody>
          <a:bodyPr>
            <a:normAutofit/>
          </a:bodyPr>
          <a:lstStyle/>
          <a:p>
            <a:r>
              <a:rPr lang="sl-SI" dirty="0"/>
              <a:t>organ, ki mora ustvariti za izvajanje javne službe vsaj 30 % prihodkov za kritje stroškov lahko zaračuna ceno za ponovno uporabo, enako tudi knjižnica, muzeji in arhivi – </a:t>
            </a:r>
            <a:r>
              <a:rPr lang="sl-SI" dirty="0" err="1"/>
              <a:t>34.a</a:t>
            </a:r>
            <a:r>
              <a:rPr lang="sl-SI" dirty="0"/>
              <a:t> člen;</a:t>
            </a:r>
          </a:p>
          <a:p>
            <a:r>
              <a:rPr lang="sl-SI" dirty="0"/>
              <a:t>možnost, da muzeji, knjižnice in arhivi za namen digitalizacije podelijo izključno pravico do ponovne uporabe digitaliziranega gradiva, praviloma za največ 10 let (27. člen ZDIJZ-E);</a:t>
            </a:r>
          </a:p>
          <a:p>
            <a:r>
              <a:rPr lang="sl-SI" dirty="0"/>
              <a:t>kot prekršek je opredeljena tudi opustitev rednega vzdrževanja kataloga informacij javnega značaja (prej samo opustitev objave kataloga).</a:t>
            </a:r>
          </a:p>
        </p:txBody>
      </p:sp>
    </p:spTree>
    <p:extLst>
      <p:ext uri="{BB962C8B-B14F-4D97-AF65-F5344CB8AC3E}">
        <p14:creationId xmlns:p14="http://schemas.microsoft.com/office/powerpoint/2010/main" val="17344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404664"/>
            <a:ext cx="7024744" cy="1296144"/>
          </a:xfrm>
        </p:spPr>
        <p:txBody>
          <a:bodyPr>
            <a:normAutofit fontScale="90000"/>
          </a:bodyPr>
          <a:lstStyle/>
          <a:p>
            <a:pPr lvl="0"/>
            <a:r>
              <a:rPr lang="sl-SI" sz="2800" dirty="0" smtClean="0"/>
              <a:t/>
            </a:r>
            <a:br>
              <a:rPr lang="sl-SI" sz="2800" dirty="0" smtClean="0"/>
            </a:br>
            <a:r>
              <a:rPr lang="sl-SI" sz="2800" dirty="0"/>
              <a:t/>
            </a:r>
            <a:br>
              <a:rPr lang="sl-SI" sz="2800" dirty="0"/>
            </a:br>
            <a:r>
              <a:rPr lang="sl-SI" sz="2800" dirty="0" smtClean="0"/>
              <a:t/>
            </a:r>
            <a:br>
              <a:rPr lang="sl-SI" sz="2800" dirty="0" smtClean="0"/>
            </a:br>
            <a:r>
              <a:rPr lang="sl-SI" sz="2800" dirty="0"/>
              <a:t/>
            </a:r>
            <a:br>
              <a:rPr lang="sl-SI" sz="2800" dirty="0"/>
            </a:br>
            <a:r>
              <a:rPr lang="sl-SI" sz="2800" dirty="0" smtClean="0"/>
              <a:t/>
            </a:r>
            <a:br>
              <a:rPr lang="sl-SI" sz="2800" dirty="0" smtClean="0"/>
            </a:br>
            <a:r>
              <a:rPr lang="sl-SI" sz="2800" dirty="0"/>
              <a:t/>
            </a:r>
            <a:br>
              <a:rPr lang="sl-SI" sz="2800" dirty="0"/>
            </a:br>
            <a:r>
              <a:rPr lang="sl-SI" sz="2800" dirty="0" smtClean="0"/>
              <a:t/>
            </a:r>
            <a:br>
              <a:rPr lang="sl-SI" sz="2800" dirty="0" smtClean="0"/>
            </a:br>
            <a:r>
              <a:rPr lang="sl-SI" sz="2800" dirty="0"/>
              <a:t/>
            </a:r>
            <a:br>
              <a:rPr lang="sl-SI" sz="2800" dirty="0"/>
            </a:br>
            <a:r>
              <a:rPr lang="sl-SI" sz="2800" dirty="0" smtClean="0"/>
              <a:t/>
            </a:r>
            <a:br>
              <a:rPr lang="sl-SI" sz="2800" dirty="0" smtClean="0"/>
            </a:br>
            <a:r>
              <a:rPr lang="sl-SI" sz="2800" dirty="0"/>
              <a:t/>
            </a:r>
            <a:br>
              <a:rPr lang="sl-SI" sz="2800" dirty="0"/>
            </a:br>
            <a:r>
              <a:rPr lang="sl-SI" sz="2800" dirty="0" smtClean="0"/>
              <a:t>Uredba </a:t>
            </a:r>
            <a:r>
              <a:rPr lang="sl-SI" sz="2800" dirty="0"/>
              <a:t>o finančnih zavarovanjih pri javnem naročanju (Ur. l. RS, </a:t>
            </a:r>
            <a:r>
              <a:rPr lang="sl-SI" sz="2800" dirty="0" err="1"/>
              <a:t>št.27/2016</a:t>
            </a:r>
            <a:r>
              <a:rPr lang="sl-SI" sz="2800" dirty="0"/>
              <a:t>)</a:t>
            </a:r>
            <a:br>
              <a:rPr lang="sl-SI" sz="2800" dirty="0"/>
            </a:br>
            <a:endParaRPr lang="sl-SI" sz="2800" dirty="0"/>
          </a:p>
        </p:txBody>
      </p:sp>
      <p:sp>
        <p:nvSpPr>
          <p:cNvPr id="3" name="Ograda vsebine 2"/>
          <p:cNvSpPr>
            <a:spLocks noGrp="1"/>
          </p:cNvSpPr>
          <p:nvPr>
            <p:ph idx="1"/>
          </p:nvPr>
        </p:nvSpPr>
        <p:spPr>
          <a:xfrm>
            <a:off x="1043492" y="1628800"/>
            <a:ext cx="7056900" cy="4203829"/>
          </a:xfrm>
        </p:spPr>
        <p:txBody>
          <a:bodyPr>
            <a:normAutofit fontScale="92500"/>
          </a:bodyPr>
          <a:lstStyle/>
          <a:p>
            <a:pPr marL="68580" indent="0">
              <a:buNone/>
            </a:pPr>
            <a:r>
              <a:rPr lang="sl-SI" dirty="0" smtClean="0"/>
              <a:t>Navedena </a:t>
            </a:r>
            <a:r>
              <a:rPr lang="sl-SI" dirty="0"/>
              <a:t>uredba </a:t>
            </a:r>
            <a:r>
              <a:rPr lang="sl-SI" b="1" dirty="0"/>
              <a:t>določa vrste in instrumente finančnih zavarovanj</a:t>
            </a:r>
            <a:r>
              <a:rPr lang="sl-SI" dirty="0"/>
              <a:t>, ki jih lahko zahteva naročnik pri oddaji javnega naročila, primerno višino zavarovanj in trajanje ter druge zahteve glede </a:t>
            </a:r>
            <a:r>
              <a:rPr lang="sl-SI" b="1" dirty="0"/>
              <a:t>zavarovanj tveganj pri javnem naročanju</a:t>
            </a:r>
            <a:r>
              <a:rPr lang="sl-SI" dirty="0"/>
              <a:t>, ki jih mora upoštevati naročnik. Z dnem uveljavitve navedene uredbe preneha veljati Uredba o finančnih zavarovanjih pri javnem naročanju (Ur. l. RS, št. 48/14). </a:t>
            </a:r>
            <a:r>
              <a:rPr lang="sl-SI" b="1" dirty="0"/>
              <a:t>Gre za spremembo glede pogojev, pod katerimi lahko naročnik zahteva finančno zavarovanje </a:t>
            </a:r>
            <a:r>
              <a:rPr lang="sl-SI" dirty="0"/>
              <a:t>(omejujejo se finančna zavarovanja).</a:t>
            </a:r>
          </a:p>
          <a:p>
            <a:endParaRPr lang="sl-SI" dirty="0"/>
          </a:p>
        </p:txBody>
      </p:sp>
    </p:spTree>
    <p:extLst>
      <p:ext uri="{BB962C8B-B14F-4D97-AF65-F5344CB8AC3E}">
        <p14:creationId xmlns:p14="http://schemas.microsoft.com/office/powerpoint/2010/main" val="11792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r>
              <a:rPr lang="sl-SI" dirty="0" smtClean="0"/>
              <a:t>Varnostna služba ni več izjema nad 20 000 EUR. Potreben je razpis.</a:t>
            </a:r>
            <a:endParaRPr lang="sl-SI" dirty="0"/>
          </a:p>
        </p:txBody>
      </p:sp>
    </p:spTree>
    <p:extLst>
      <p:ext uri="{BB962C8B-B14F-4D97-AF65-F5344CB8AC3E}">
        <p14:creationId xmlns:p14="http://schemas.microsoft.com/office/powerpoint/2010/main" val="1514845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673144"/>
          </a:xfrm>
        </p:spPr>
        <p:txBody>
          <a:bodyPr>
            <a:normAutofit fontScale="90000"/>
          </a:bodyPr>
          <a:lstStyle/>
          <a:p>
            <a:r>
              <a:rPr lang="sl-SI" b="1" u="sng" dirty="0"/>
              <a:t>Kazniva dejanja</a:t>
            </a:r>
            <a:r>
              <a:rPr lang="sl-SI" dirty="0"/>
              <a:t/>
            </a:r>
            <a:br>
              <a:rPr lang="sl-SI" dirty="0"/>
            </a:br>
            <a:endParaRPr lang="sl-SI" dirty="0"/>
          </a:p>
        </p:txBody>
      </p:sp>
      <p:sp>
        <p:nvSpPr>
          <p:cNvPr id="3" name="Ograda vsebine 2"/>
          <p:cNvSpPr>
            <a:spLocks noGrp="1"/>
          </p:cNvSpPr>
          <p:nvPr>
            <p:ph idx="1"/>
          </p:nvPr>
        </p:nvSpPr>
        <p:spPr>
          <a:xfrm>
            <a:off x="1043492" y="1340768"/>
            <a:ext cx="6777317" cy="4491861"/>
          </a:xfrm>
        </p:spPr>
        <p:txBody>
          <a:bodyPr>
            <a:normAutofit/>
          </a:bodyPr>
          <a:lstStyle/>
          <a:p>
            <a:pPr marL="114300" lvl="0" indent="0">
              <a:buNone/>
            </a:pPr>
            <a:r>
              <a:rPr lang="sl-SI" dirty="0" smtClean="0"/>
              <a:t>Zakon </a:t>
            </a:r>
            <a:r>
              <a:rPr lang="sl-SI" dirty="0"/>
              <a:t>o spremembi Kazenskega zakonika – KZ-1D (Ur. l. RS, št. 38/2016)</a:t>
            </a:r>
          </a:p>
          <a:p>
            <a:pPr marL="114300" indent="0" hangingPunct="0">
              <a:buNone/>
            </a:pPr>
            <a:endParaRPr lang="sl-SI" dirty="0"/>
          </a:p>
          <a:p>
            <a:pPr hangingPunct="0"/>
            <a:r>
              <a:rPr lang="sl-SI" dirty="0"/>
              <a:t>Navedeni zakon spreminja opredelitev kaznivega dejanja mučenja živali iz 341. člena KZ-1, kar je lahko aktualno tudi za VIZ,  saj imate po nekod v šolah živali. </a:t>
            </a:r>
          </a:p>
          <a:p>
            <a:pPr hangingPunct="0"/>
            <a:endParaRPr lang="sl-SI" dirty="0"/>
          </a:p>
          <a:p>
            <a:pPr hangingPunct="0"/>
            <a:r>
              <a:rPr lang="sl-SI" b="1" dirty="0"/>
              <a:t>Uveljavitev: 11.06.2016 </a:t>
            </a:r>
            <a:endParaRPr lang="sl-SI" dirty="0"/>
          </a:p>
          <a:p>
            <a:endParaRPr lang="sl-SI" dirty="0"/>
          </a:p>
        </p:txBody>
      </p:sp>
    </p:spTree>
    <p:extLst>
      <p:ext uri="{BB962C8B-B14F-4D97-AF65-F5344CB8AC3E}">
        <p14:creationId xmlns:p14="http://schemas.microsoft.com/office/powerpoint/2010/main" val="3263886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692696"/>
            <a:ext cx="7024744" cy="1477968"/>
          </a:xfrm>
        </p:spPr>
        <p:txBody>
          <a:bodyPr>
            <a:noAutofit/>
          </a:bodyPr>
          <a:lstStyle/>
          <a:p>
            <a:r>
              <a:rPr lang="sl-SI" sz="2800" dirty="0" smtClean="0"/>
              <a:t>Navodila za preprečevanja </a:t>
            </a:r>
            <a:r>
              <a:rPr lang="sl-SI" sz="2800" dirty="0" err="1" smtClean="0"/>
              <a:t>mobbinga</a:t>
            </a:r>
            <a:r>
              <a:rPr lang="sl-SI" sz="2800" dirty="0" smtClean="0"/>
              <a:t>, diskriminacije in drugih prepovedanih dejanj</a:t>
            </a:r>
            <a:endParaRPr lang="sl-SI" sz="2800" dirty="0"/>
          </a:p>
        </p:txBody>
      </p:sp>
      <p:sp>
        <p:nvSpPr>
          <p:cNvPr id="3" name="Ograda vsebine 2"/>
          <p:cNvSpPr>
            <a:spLocks noGrp="1"/>
          </p:cNvSpPr>
          <p:nvPr>
            <p:ph idx="1"/>
          </p:nvPr>
        </p:nvSpPr>
        <p:spPr/>
        <p:txBody>
          <a:bodyPr>
            <a:normAutofit lnSpcReduction="10000"/>
          </a:bodyPr>
          <a:lstStyle/>
          <a:p>
            <a:r>
              <a:rPr lang="sl-SI" dirty="0"/>
              <a:t>V</a:t>
            </a:r>
            <a:r>
              <a:rPr lang="sl-SI" dirty="0" smtClean="0"/>
              <a:t>pliva nov Zakon o  </a:t>
            </a:r>
            <a:r>
              <a:rPr lang="sl-SI" dirty="0"/>
              <a:t>o varstvu pred diskriminacijo – </a:t>
            </a:r>
            <a:r>
              <a:rPr lang="sl-SI" dirty="0" err="1"/>
              <a:t>ZVarD</a:t>
            </a:r>
            <a:r>
              <a:rPr lang="sl-SI" dirty="0"/>
              <a:t>, ki nalaga, da preventivno delujejo v smislu zakona vsi nosilci javnih pooblastil,  kar </a:t>
            </a:r>
            <a:r>
              <a:rPr lang="sl-SI" dirty="0" smtClean="0"/>
              <a:t>smo  </a:t>
            </a:r>
            <a:r>
              <a:rPr lang="sl-SI" dirty="0"/>
              <a:t>tudi </a:t>
            </a:r>
            <a:r>
              <a:rPr lang="sl-SI" dirty="0" smtClean="0"/>
              <a:t>šole</a:t>
            </a:r>
            <a:r>
              <a:rPr lang="sl-SI" dirty="0"/>
              <a:t>.</a:t>
            </a:r>
            <a:endParaRPr lang="sl-SI" dirty="0" smtClean="0"/>
          </a:p>
          <a:p>
            <a:r>
              <a:rPr lang="sl-SI" dirty="0" smtClean="0"/>
              <a:t>narediti NAČRT </a:t>
            </a:r>
            <a:r>
              <a:rPr lang="sl-SI" dirty="0"/>
              <a:t>IN EVIDENCE ZA PERMANENTO OZAVEŠČANJE </a:t>
            </a:r>
            <a:r>
              <a:rPr lang="sl-SI" dirty="0" smtClean="0"/>
              <a:t>. Narediti moramo listino ( OBRAZEC) , ki bo ocenjeval ogroženost</a:t>
            </a:r>
            <a:r>
              <a:rPr lang="sl-SI" dirty="0"/>
              <a:t>  z </a:t>
            </a:r>
            <a:r>
              <a:rPr lang="sl-SI" dirty="0" err="1"/>
              <a:t>mobbingom</a:t>
            </a:r>
            <a:r>
              <a:rPr lang="sl-SI" dirty="0"/>
              <a:t> na delovnem  mestu in predlogi preventivnih </a:t>
            </a:r>
            <a:r>
              <a:rPr lang="sl-SI" dirty="0" smtClean="0"/>
              <a:t>ukrepov.</a:t>
            </a:r>
            <a:endParaRPr lang="sl-SI" dirty="0"/>
          </a:p>
        </p:txBody>
      </p:sp>
    </p:spTree>
    <p:extLst>
      <p:ext uri="{BB962C8B-B14F-4D97-AF65-F5344CB8AC3E}">
        <p14:creationId xmlns:p14="http://schemas.microsoft.com/office/powerpoint/2010/main" val="2709668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71600" y="836712"/>
            <a:ext cx="7024744" cy="1575048"/>
          </a:xfrm>
        </p:spPr>
        <p:txBody>
          <a:bodyPr>
            <a:normAutofit fontScale="90000"/>
          </a:bodyPr>
          <a:lstStyle/>
          <a:p>
            <a:r>
              <a:rPr lang="sl-SI" sz="2700" dirty="0"/>
              <a:t/>
            </a:r>
            <a:br>
              <a:rPr lang="sl-SI" sz="2700" dirty="0"/>
            </a:br>
            <a:r>
              <a:rPr lang="sl-SI" sz="2700" b="1" u="sng" dirty="0">
                <a:solidFill>
                  <a:srgbClr val="FF0000"/>
                </a:solidFill>
              </a:rPr>
              <a:t>Zakona o varstvu pred diskriminacijo Ur. l. RS. Št. 33/2016 </a:t>
            </a:r>
            <a:r>
              <a:rPr lang="sl-SI" sz="2700" dirty="0" smtClean="0"/>
              <a:t/>
            </a:r>
            <a:br>
              <a:rPr lang="sl-SI" sz="2700" dirty="0" smtClean="0"/>
            </a:br>
            <a:endParaRPr lang="sl-SI" dirty="0"/>
          </a:p>
        </p:txBody>
      </p:sp>
      <p:sp>
        <p:nvSpPr>
          <p:cNvPr id="3" name="Ograda vsebine 2"/>
          <p:cNvSpPr>
            <a:spLocks noGrp="1"/>
          </p:cNvSpPr>
          <p:nvPr>
            <p:ph idx="1"/>
          </p:nvPr>
        </p:nvSpPr>
        <p:spPr/>
        <p:txBody>
          <a:bodyPr/>
          <a:lstStyle/>
          <a:p>
            <a:r>
              <a:rPr lang="sl-SI" dirty="0"/>
              <a:t>Zakon določa in ureja  </a:t>
            </a:r>
            <a:r>
              <a:rPr lang="sl-SI" b="1" dirty="0"/>
              <a:t>varstvo vsakega posameznika </a:t>
            </a:r>
            <a:r>
              <a:rPr lang="sl-SI" dirty="0"/>
              <a:t>in tudi </a:t>
            </a:r>
            <a:r>
              <a:rPr lang="sl-SI" b="1" dirty="0"/>
              <a:t>pravne osebe </a:t>
            </a:r>
            <a:r>
              <a:rPr lang="sl-SI" dirty="0"/>
              <a:t>pred diskriminacijo iz vseh vrst osebnih  okoliščin (spol, starost, vera … ,tudi </a:t>
            </a:r>
            <a:r>
              <a:rPr lang="sl-SI" dirty="0" smtClean="0"/>
              <a:t>premoženjskega </a:t>
            </a:r>
            <a:r>
              <a:rPr lang="sl-SI" dirty="0"/>
              <a:t>stanja, spolne identitet in spolnega izraza, družbenega položaja ..).</a:t>
            </a:r>
          </a:p>
          <a:p>
            <a:endParaRPr lang="sl-SI" dirty="0"/>
          </a:p>
        </p:txBody>
      </p:sp>
    </p:spTree>
    <p:extLst>
      <p:ext uri="{BB962C8B-B14F-4D97-AF65-F5344CB8AC3E}">
        <p14:creationId xmlns:p14="http://schemas.microsoft.com/office/powerpoint/2010/main" val="22613251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Altana">
  <a:themeElements>
    <a:clrScheme name="Altan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ltan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ltan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218</TotalTime>
  <Words>2554</Words>
  <Application>Microsoft Office PowerPoint</Application>
  <PresentationFormat>Diaprojekcija na zaslonu (4:3)</PresentationFormat>
  <Paragraphs>174</Paragraphs>
  <Slides>44</Slides>
  <Notes>0</Notes>
  <HiddenSlides>0</HiddenSlides>
  <MMClips>0</MMClips>
  <ScaleCrop>false</ScaleCrop>
  <HeadingPairs>
    <vt:vector size="6" baseType="variant">
      <vt:variant>
        <vt:lpstr>Uporabljene pisave</vt:lpstr>
      </vt:variant>
      <vt:variant>
        <vt:i4>7</vt:i4>
      </vt:variant>
      <vt:variant>
        <vt:lpstr>Tema</vt:lpstr>
      </vt:variant>
      <vt:variant>
        <vt:i4>3</vt:i4>
      </vt:variant>
      <vt:variant>
        <vt:lpstr>Naslovi diapozitivov</vt:lpstr>
      </vt:variant>
      <vt:variant>
        <vt:i4>44</vt:i4>
      </vt:variant>
    </vt:vector>
  </HeadingPairs>
  <TitlesOfParts>
    <vt:vector size="54" baseType="lpstr">
      <vt:lpstr>Arial</vt:lpstr>
      <vt:lpstr>Century Gothic</vt:lpstr>
      <vt:lpstr>Century Schoolbook</vt:lpstr>
      <vt:lpstr>Impact</vt:lpstr>
      <vt:lpstr>Times New Roman</vt:lpstr>
      <vt:lpstr>Wingdings</vt:lpstr>
      <vt:lpstr>Wingdings 2</vt:lpstr>
      <vt:lpstr>Austin</vt:lpstr>
      <vt:lpstr>NewsPrint</vt:lpstr>
      <vt:lpstr>Altana</vt:lpstr>
      <vt:lpstr>Novosti na področju zakonodaje</vt:lpstr>
      <vt:lpstr>Srednješolsko izobraževanje </vt:lpstr>
      <vt:lpstr>Javno naročanje </vt:lpstr>
      <vt:lpstr>PowerPointova predstavitev</vt:lpstr>
      <vt:lpstr>          Uredba o finančnih zavarovanjih pri javnem naročanju (Ur. l. RS, št.27/2016) </vt:lpstr>
      <vt:lpstr>PowerPointova predstavitev</vt:lpstr>
      <vt:lpstr>Kazniva dejanja </vt:lpstr>
      <vt:lpstr>Navodila za preprečevanja mobbinga, diskriminacije in drugih prepovedanih dejanj</vt:lpstr>
      <vt:lpstr> Zakona o varstvu pred diskriminacijo Ur. l. RS. Št. 33/2016  </vt:lpstr>
      <vt:lpstr>Zakona o varstvu pred diskriminacijo Ur. l. RS. Št. 33/2016 ( 2) </vt:lpstr>
      <vt:lpstr>Zakona o varstvu pred diskriminacijo Ur. l. RS. Št. 33/2016 ( 3)</vt:lpstr>
      <vt:lpstr>Zakona o varstvu pred diskriminacijo Ur. l. RS. Št. 33/2016 ( 4)</vt:lpstr>
      <vt:lpstr>Zakona o varstvu pred diskriminacijo Ur. l. RS. Št. 33/2016 (5)</vt:lpstr>
      <vt:lpstr> Mediji  Zakona o medijih – ZMed-C (Ur. l. RS, št. 22/2016) </vt:lpstr>
      <vt:lpstr>PowerPointova predstavitev</vt:lpstr>
      <vt:lpstr>Nacionalni plan zdravstvenega varstva </vt:lpstr>
      <vt:lpstr>  Civilna zaščita Uredba o spremembah in dopolnitvah Uredbe o organiziranju, opremljanju in usposabljanju sil za zaščito, reševanje in pomoč (Ur. l. RS, št. 27/2016) </vt:lpstr>
      <vt:lpstr>Prostovoljstvo </vt:lpstr>
      <vt:lpstr>   Prekrški  Zakon o spremembah in dopolnitvah Zakona o prekrških – ZP-1J (Ur. l. RS, št. 32/2016) </vt:lpstr>
      <vt:lpstr>PowerPointova predstavitev</vt:lpstr>
      <vt:lpstr>Upravne takse Zakon o spremembah in dopolnitvah Zakona o upravnih taksah – ZUT-I (Ur. l. RS, št. 32/2016 </vt:lpstr>
      <vt:lpstr>PowerPointova predstavitev</vt:lpstr>
      <vt:lpstr>  Partnerska zveza  Zakon o partnerski zvezi – ZPZ (Ur. l. RS, št. 33/2016)</vt:lpstr>
      <vt:lpstr> Osnovnošolsko izobraževanje</vt:lpstr>
      <vt:lpstr>DAVČNE BLAGAJNE</vt:lpstr>
      <vt:lpstr>PRI  PLAČILU ODŠKODNINE </vt:lpstr>
      <vt:lpstr>Izplačilo dopusta</vt:lpstr>
      <vt:lpstr>Uredba o posredovanju in ponovni uporabi informacij javnega značaja (Ur. l. RS, št. 24/26) </vt:lpstr>
      <vt:lpstr>PowerPointova predstavitev</vt:lpstr>
      <vt:lpstr>PowerPointova predstavitev</vt:lpstr>
      <vt:lpstr>PowerPointova predstavitev</vt:lpstr>
      <vt:lpstr>PowerPointova predstavitev</vt:lpstr>
      <vt:lpstr>PowerPointova predstavitev</vt:lpstr>
      <vt:lpstr>PowerPointova predstavitev</vt:lpstr>
      <vt:lpstr>  Stroški:  </vt:lpstr>
      <vt:lpstr>PowerPointova predstavitev</vt:lpstr>
      <vt:lpstr> ROK:</vt:lpstr>
      <vt:lpstr>Informacije javnega značaja – ga. Prelesnik</vt:lpstr>
      <vt:lpstr>Ga. Prelesnik</vt:lpstr>
      <vt:lpstr>PowerPointova predstavitev</vt:lpstr>
      <vt:lpstr>Zakona o spremembah in dopolnitvah Zakona o dostopu do informacij javnega značaja (ZDIJZ-E) (Ur. l. RS, št. 102/2015) </vt:lpstr>
      <vt:lpstr>PowerPointova predstavitev</vt:lpstr>
      <vt:lpstr>PowerPointova predstavitev</vt:lpstr>
      <vt:lpstr>PowerPointova predstavitev</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Novosti na področju zakonodaje</dc:title>
  <dc:creator>SCLJ-NPdir</dc:creator>
  <cp:lastModifiedBy>SPSSB Fani</cp:lastModifiedBy>
  <cp:revision>17</cp:revision>
  <dcterms:created xsi:type="dcterms:W3CDTF">2016-06-19T15:01:30Z</dcterms:created>
  <dcterms:modified xsi:type="dcterms:W3CDTF">2016-06-30T10:50:27Z</dcterms:modified>
</cp:coreProperties>
</file>