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40"/>
  </p:notesMasterIdLst>
  <p:sldIdLst>
    <p:sldId id="256" r:id="rId2"/>
    <p:sldId id="309" r:id="rId3"/>
    <p:sldId id="310" r:id="rId4"/>
    <p:sldId id="311" r:id="rId5"/>
    <p:sldId id="280" r:id="rId6"/>
    <p:sldId id="258" r:id="rId7"/>
    <p:sldId id="295" r:id="rId8"/>
    <p:sldId id="259" r:id="rId9"/>
    <p:sldId id="296" r:id="rId10"/>
    <p:sldId id="298" r:id="rId11"/>
    <p:sldId id="297" r:id="rId12"/>
    <p:sldId id="262" r:id="rId13"/>
    <p:sldId id="263" r:id="rId14"/>
    <p:sldId id="264" r:id="rId15"/>
    <p:sldId id="266" r:id="rId16"/>
    <p:sldId id="265" r:id="rId17"/>
    <p:sldId id="267" r:id="rId18"/>
    <p:sldId id="268" r:id="rId19"/>
    <p:sldId id="272" r:id="rId20"/>
    <p:sldId id="273" r:id="rId21"/>
    <p:sldId id="284" r:id="rId22"/>
    <p:sldId id="286" r:id="rId23"/>
    <p:sldId id="285" r:id="rId24"/>
    <p:sldId id="287" r:id="rId25"/>
    <p:sldId id="288" r:id="rId26"/>
    <p:sldId id="274" r:id="rId27"/>
    <p:sldId id="289" r:id="rId28"/>
    <p:sldId id="257" r:id="rId29"/>
    <p:sldId id="277" r:id="rId30"/>
    <p:sldId id="275" r:id="rId31"/>
    <p:sldId id="291" r:id="rId32"/>
    <p:sldId id="292" r:id="rId33"/>
    <p:sldId id="293" r:id="rId34"/>
    <p:sldId id="294" r:id="rId35"/>
    <p:sldId id="290" r:id="rId36"/>
    <p:sldId id="276" r:id="rId37"/>
    <p:sldId id="283" r:id="rId38"/>
    <p:sldId id="312" r:id="rId3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64" autoAdjust="0"/>
  </p:normalViewPr>
  <p:slideViewPr>
    <p:cSldViewPr>
      <p:cViewPr varScale="1">
        <p:scale>
          <a:sx n="63" d="100"/>
          <a:sy n="63" d="100"/>
        </p:scale>
        <p:origin x="1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5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AD723-1E28-4A06-80BF-55B91010BCD4}" type="datetimeFigureOut">
              <a:rPr lang="sl-SI" smtClean="0"/>
              <a:t>29. 06. 2016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C0A5D-BB5E-4EC3-8F71-2463F06E21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521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21D4-EEC4-4183-82A9-3D521279FAAB}" type="datetime1">
              <a:rPr lang="sl-SI" smtClean="0"/>
              <a:t>29. 06. 2016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FD2D-AA3A-40F0-8FEC-1602D039DE70}" type="datetime1">
              <a:rPr lang="sl-SI" smtClean="0"/>
              <a:t>29. 06. 2016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EBB9-C12A-4E7A-B5ED-AA434AEEC912}" type="datetime1">
              <a:rPr lang="sl-SI" smtClean="0"/>
              <a:t>29. 06. 2016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C7FB-4E7A-44EC-862A-C44F5F2920D4}" type="datetime1">
              <a:rPr lang="sl-SI" smtClean="0"/>
              <a:t>29. 06. 2016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o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E04A-F303-4212-9349-74F2D6BF2481}" type="datetime1">
              <a:rPr lang="sl-SI" smtClean="0"/>
              <a:t>29. 06. 2016</a:t>
            </a:fld>
            <a:endParaRPr lang="sl-SI"/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D4CBFA-FEDA-4374-B83B-060FCFF34379}" type="datetime1">
              <a:rPr lang="sl-SI" smtClean="0"/>
              <a:t>29. 06. 2016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grada vsebin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vsebin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5688-C850-4B73-A269-211AD936D4F9}" type="datetime1">
              <a:rPr lang="sl-SI" smtClean="0"/>
              <a:t>29. 06. 2016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Ograda vsebin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6" name="Ograda vsebin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A1969-964B-4142-8547-98EEF05099C0}" type="datetime1">
              <a:rPr lang="sl-SI" smtClean="0"/>
              <a:t>29. 06. 2016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o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o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14D0-538A-42E0-A322-92D99DF35087}" type="datetime1">
              <a:rPr lang="sl-SI" smtClean="0"/>
              <a:t>29. 06. 2016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o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o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grada vsebin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691C-AE79-4AE0-8741-EA247D9A397A}" type="datetime1">
              <a:rPr lang="sl-SI" smtClean="0"/>
              <a:t>29. 06. 2016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en povezoval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C65A21-BD22-43BB-9072-0F33FAE05417}" type="datetime1">
              <a:rPr lang="sl-SI" smtClean="0"/>
              <a:t>29. 06. 2016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0BA346-4456-444F-98C2-39D3CA740A1F}" type="datetime1">
              <a:rPr lang="sl-SI" smtClean="0"/>
              <a:t>29. 06. 2016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l-SI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E6532B-00B5-48E9-AD8B-3280A9E287A7}" type="slidenum">
              <a:rPr lang="sl-SI" smtClean="0"/>
              <a:t>‹#›</a:t>
            </a:fld>
            <a:endParaRPr lang="sl-SI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Nives </a:t>
            </a:r>
            <a:r>
              <a:rPr lang="sl-SI" dirty="0"/>
              <a:t>P</a:t>
            </a:r>
            <a:r>
              <a:rPr lang="sl-SI" dirty="0" smtClean="0"/>
              <a:t>očkar, </a:t>
            </a:r>
          </a:p>
          <a:p>
            <a:r>
              <a:rPr lang="sl-SI" dirty="0" smtClean="0"/>
              <a:t>Bled, junij  2016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Vključevanje migrantov v izobraževalni sistem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60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Za bolj prilagojene razumevanju rezultatov migrantov v svoji državi, je najbolje, da si ogledate </a:t>
            </a:r>
            <a:r>
              <a:rPr lang="sl-SI" dirty="0" err="1" smtClean="0"/>
              <a:t>poročilao</a:t>
            </a:r>
            <a:r>
              <a:rPr lang="sl-SI" dirty="0" smtClean="0"/>
              <a:t> OECD leta 2015 (dostopno na: </a:t>
            </a:r>
            <a:r>
              <a:rPr lang="sl-SI" b="1" dirty="0" smtClean="0"/>
              <a:t>http://www.oecd.org/els/mig/Indicators-of-Immigrant- integracija-</a:t>
            </a:r>
            <a:r>
              <a:rPr lang="sl-SI" b="1" dirty="0" err="1" smtClean="0"/>
              <a:t>2015.pdf</a:t>
            </a:r>
            <a:r>
              <a:rPr lang="sl-SI" dirty="0" smtClean="0"/>
              <a:t>), ki primerja rezultate za priseljence (in kar je bistveno njihovi otroci) v evropskih in držav OECD glede na vrsto kazalnikov (vključno z zaposlovanjem, izobraževanjem in usposabljanjem, socialne vključenosti, državljansko udejstvovanje in socialna kohezija).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50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Ko migranti prispejo v novo državo, ali celo </a:t>
            </a:r>
            <a:r>
              <a:rPr lang="sl-SI" dirty="0" smtClean="0"/>
              <a:t> že p</a:t>
            </a:r>
            <a:r>
              <a:rPr lang="pt-BR" dirty="0" smtClean="0"/>
              <a:t>red tem, bodo začeli</a:t>
            </a:r>
            <a:r>
              <a:rPr lang="sl-SI" dirty="0" smtClean="0"/>
              <a:t> s procesi </a:t>
            </a:r>
            <a:r>
              <a:rPr lang="pt-BR" dirty="0" smtClean="0"/>
              <a:t>povezovanja. </a:t>
            </a:r>
            <a:endParaRPr lang="sl-SI" dirty="0" smtClean="0"/>
          </a:p>
          <a:p>
            <a:r>
              <a:rPr lang="sl-SI" dirty="0"/>
              <a:t>S</a:t>
            </a:r>
            <a:r>
              <a:rPr lang="sl-SI" dirty="0" smtClean="0"/>
              <a:t>o socialno povezani s člani (nacionalne, etične, kulturne, verske ali druge) skupnosti, s katerimi se identificirajo, s člani drugih skupnosti.</a:t>
            </a:r>
          </a:p>
          <a:p>
            <a:r>
              <a:rPr lang="sl-SI" dirty="0"/>
              <a:t>N</a:t>
            </a:r>
            <a:r>
              <a:rPr lang="sl-SI" dirty="0" smtClean="0"/>
              <a:t>jihov cilj je imeti  zadostno jezikovno usposobljenost, kulturno znanje in zadosten občutek varnosti ter stabilnosti, da se samozavestno vključijo v družbo na način, ki je skladen s skupnimi pojmov naroda in državljanstva.</a:t>
            </a:r>
          </a:p>
        </p:txBody>
      </p:sp>
    </p:spTree>
    <p:extLst>
      <p:ext uri="{BB962C8B-B14F-4D97-AF65-F5344CB8AC3E}">
        <p14:creationId xmlns:p14="http://schemas.microsoft.com/office/powerpoint/2010/main" val="233359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Področje izobraževanja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Na področju izobraževanja je tudi mešana slika. Mnogi starši - migranti prispejo v evropske države z visokimi pričakovanji izobraževalnega sistema, izobraževanje ima  pomembno vlogo pri družinskih selitvenih poteh.</a:t>
            </a:r>
          </a:p>
          <a:p>
            <a:r>
              <a:rPr lang="sl-SI" dirty="0" smtClean="0"/>
              <a:t>Migranti iz manj razvitih neevropskih držav imajo nižjo izobrazbo, vključno z mladimi turškega rodu v državah, kot so Belgija, Nemčija, Nizozemska, ter maroškega rodu v Belgiji in na Nizozemskem; (</a:t>
            </a:r>
            <a:r>
              <a:rPr lang="sl-SI" dirty="0" err="1" smtClean="0"/>
              <a:t>Heath</a:t>
            </a:r>
            <a:r>
              <a:rPr lang="sl-SI" dirty="0" smtClean="0"/>
              <a:t>, </a:t>
            </a:r>
            <a:r>
              <a:rPr lang="sl-SI" dirty="0" err="1" smtClean="0"/>
              <a:t>Rothon</a:t>
            </a:r>
            <a:r>
              <a:rPr lang="sl-SI" dirty="0" smtClean="0"/>
              <a:t> in KILPI 2008). </a:t>
            </a:r>
          </a:p>
          <a:p>
            <a:r>
              <a:rPr lang="sl-SI" dirty="0" smtClean="0"/>
              <a:t>Drugi migranti znotraj Evropske unije pogosto opravljajo slabše delo,  vendar boljše kot tisti iz prejšnje skupine.</a:t>
            </a:r>
          </a:p>
        </p:txBody>
      </p:sp>
    </p:spTree>
    <p:extLst>
      <p:ext uri="{BB962C8B-B14F-4D97-AF65-F5344CB8AC3E}">
        <p14:creationId xmlns:p14="http://schemas.microsoft.com/office/powerpoint/2010/main" val="36687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Številni viri podatkov (npr. PISA, </a:t>
            </a:r>
            <a:r>
              <a:rPr lang="sl-SI" dirty="0" err="1" smtClean="0"/>
              <a:t>Eurostat</a:t>
            </a:r>
            <a:r>
              <a:rPr lang="sl-SI" dirty="0" smtClean="0"/>
              <a:t>, PIRLS) potrjujejo, da otroci priseljencev v vseh državah EU imajo  slabše rezultate  kot  tisti, ki so rojeni v državi sprejemnici (glej </a:t>
            </a:r>
            <a:r>
              <a:rPr lang="sl-SI" dirty="0" err="1" smtClean="0"/>
              <a:t>Borgna</a:t>
            </a:r>
            <a:r>
              <a:rPr lang="sl-SI" dirty="0" smtClean="0"/>
              <a:t> in </a:t>
            </a:r>
            <a:r>
              <a:rPr lang="sl-SI" dirty="0" err="1" smtClean="0"/>
              <a:t>Contini</a:t>
            </a:r>
            <a:r>
              <a:rPr lang="sl-SI" dirty="0" smtClean="0"/>
              <a:t> 2014).</a:t>
            </a:r>
          </a:p>
          <a:p>
            <a:r>
              <a:rPr lang="sl-SI" dirty="0" smtClean="0"/>
              <a:t> Neznanje jezika države gostiteljice ali omejena stopnja izobrazbe staršev priseljencev,  ustvarjajo razdaljo med starši in šolo ter omejujejo njihovo sposobnost, da pomagajo.</a:t>
            </a:r>
          </a:p>
          <a:p>
            <a:r>
              <a:rPr lang="sl-SI" dirty="0" smtClean="0"/>
              <a:t> Takšni starši pogosto ne podpirajo svojih otrok pri učenju, pri izbiri izobraževanja in pri  poklicnih izbirah (D'Angelo in Ryan, 2011).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7548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l-SI" dirty="0" smtClean="0"/>
              <a:t>Ugotovljeno je, da je učna uspešnost priseljenskih otrok je v vseh državah sistematično nižja v šolah, kjer je visok delež otrok s slabo izobraženimi starši. </a:t>
            </a:r>
          </a:p>
          <a:p>
            <a:pPr>
              <a:lnSpc>
                <a:spcPct val="200000"/>
              </a:lnSpc>
            </a:pPr>
            <a:r>
              <a:rPr lang="sl-SI" dirty="0" smtClean="0"/>
              <a:t>V povprečju  zaostajajo več kot dve leti za svojimi vrstniki v šolah z malo takih učencev.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797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b="1" dirty="0" smtClean="0"/>
              <a:t>Kulturno integracijo </a:t>
            </a:r>
            <a:r>
              <a:rPr lang="sl-SI" dirty="0" smtClean="0"/>
              <a:t>je težko izmeriti, saj se nanaša na sisteme prepričanj, vključno vere, morale, vrednot, vedenja in načina življenja ter z njim  povezane spremembe v družbi in med priseljenci.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795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Razlogi za neuspešnost (kljub v mnogih primerih dobrih izobraževalnih  možnostih) je </a:t>
            </a:r>
            <a:r>
              <a:rPr lang="sl-SI" b="1" dirty="0" smtClean="0"/>
              <a:t>jezik, </a:t>
            </a:r>
            <a:r>
              <a:rPr lang="sl-SI" dirty="0" smtClean="0"/>
              <a:t>ki je še vedno verjetno najbolj pomembna ovira pri dostopu do šolanja in do zaposlitve (</a:t>
            </a:r>
            <a:r>
              <a:rPr lang="sl-SI" dirty="0" err="1" smtClean="0"/>
              <a:t>Phillimore</a:t>
            </a:r>
            <a:r>
              <a:rPr lang="sl-SI" dirty="0" smtClean="0"/>
              <a:t> in </a:t>
            </a:r>
            <a:r>
              <a:rPr lang="sl-SI" dirty="0" err="1" smtClean="0"/>
              <a:t>Goodson</a:t>
            </a:r>
            <a:r>
              <a:rPr lang="sl-SI" dirty="0" smtClean="0"/>
              <a:t> 2006).</a:t>
            </a:r>
          </a:p>
          <a:p>
            <a:r>
              <a:rPr lang="sl-SI" dirty="0" smtClean="0"/>
              <a:t>Najnižje znanje  jezika, je pri tistih, ki so najbolj težko </a:t>
            </a:r>
            <a:r>
              <a:rPr lang="sl-SI" dirty="0" err="1" smtClean="0"/>
              <a:t>zaposlivi</a:t>
            </a:r>
            <a:r>
              <a:rPr lang="sl-SI" dirty="0" smtClean="0"/>
              <a:t>. (</a:t>
            </a:r>
            <a:r>
              <a:rPr lang="sl-SI" dirty="0" err="1" smtClean="0"/>
              <a:t>Dustmann</a:t>
            </a:r>
            <a:r>
              <a:rPr lang="sl-SI" dirty="0" smtClean="0"/>
              <a:t> in </a:t>
            </a:r>
            <a:r>
              <a:rPr lang="sl-SI" dirty="0" err="1" smtClean="0"/>
              <a:t>Fabbri</a:t>
            </a:r>
            <a:r>
              <a:rPr lang="sl-SI" dirty="0" smtClean="0"/>
              <a:t> 2003).</a:t>
            </a:r>
          </a:p>
          <a:p>
            <a:r>
              <a:rPr lang="sl-SI" dirty="0" smtClean="0"/>
              <a:t> Druge pomembne ovire so delodajalci, ali  prepoznajo  kvalifikacije</a:t>
            </a:r>
            <a:r>
              <a:rPr lang="sl-SI" dirty="0"/>
              <a:t> </a:t>
            </a:r>
            <a:r>
              <a:rPr lang="sl-SI" dirty="0" smtClean="0"/>
              <a:t>tujca ali pa previdnost med delodajalci zaradi negotovega pravnega statusa.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811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Dejstva: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Š</a:t>
            </a:r>
            <a:r>
              <a:rPr lang="sl-SI" dirty="0" smtClean="0"/>
              <a:t>ole so pogosto prvi in </a:t>
            </a:r>
            <a:r>
              <a:rPr lang="sl-SI" dirty="0" err="1" smtClean="0"/>
              <a:t>najpomebnejši</a:t>
            </a:r>
            <a:r>
              <a:rPr lang="sl-SI" dirty="0" smtClean="0"/>
              <a:t> kontakt.</a:t>
            </a:r>
          </a:p>
          <a:p>
            <a:r>
              <a:rPr lang="sl-SI" dirty="0" smtClean="0"/>
              <a:t>Motivacija migrantov je nizka.</a:t>
            </a:r>
          </a:p>
          <a:p>
            <a:r>
              <a:rPr lang="sl-SI" dirty="0" smtClean="0"/>
              <a:t>Pomembna je definicija predsodka – vse je nasilje. </a:t>
            </a:r>
          </a:p>
          <a:p>
            <a:r>
              <a:rPr lang="sl-SI" dirty="0" smtClean="0"/>
              <a:t>Več oblik nasilja: psihično, verbalno, emocionalno, akcija in ne akcija.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503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Nasilje je tudi na več ravneh: država, institucija, posameznik, vrstniki, ..</a:t>
            </a:r>
          </a:p>
          <a:p>
            <a:r>
              <a:rPr lang="sl-SI" dirty="0" smtClean="0"/>
              <a:t>in na več stopnjah.</a:t>
            </a:r>
          </a:p>
          <a:p>
            <a:r>
              <a:rPr lang="sl-SI" dirty="0" err="1" smtClean="0"/>
              <a:t>Migrantska</a:t>
            </a:r>
            <a:r>
              <a:rPr lang="sl-SI" dirty="0" smtClean="0"/>
              <a:t> populacija je bolj ranljiva.</a:t>
            </a:r>
          </a:p>
          <a:p>
            <a:r>
              <a:rPr lang="sl-SI" dirty="0" smtClean="0"/>
              <a:t>Stopnja tveganja je odvisna od prejšnjih  izkušenj, izkušnje staršev, razlik od osnovne rase, jezika, spola, revščine, širše proti priseljenski sovražnosti,… </a:t>
            </a:r>
          </a:p>
        </p:txBody>
      </p:sp>
    </p:spTree>
    <p:extLst>
      <p:ext uri="{BB962C8B-B14F-4D97-AF65-F5344CB8AC3E}">
        <p14:creationId xmlns:p14="http://schemas.microsoft.com/office/powerpoint/2010/main" val="298655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Izkušnje – Malta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OPREDELILI SO TISTO KAR JE NUJNO.</a:t>
            </a:r>
          </a:p>
          <a:p>
            <a:r>
              <a:rPr lang="sl-SI" dirty="0" smtClean="0"/>
              <a:t>KAKŠNO JE PRAVILNO RAZMERJE MED UČENCI IN UČITELJI? VEDELI SO DA JE MAX 12 UČENCEV.</a:t>
            </a:r>
          </a:p>
          <a:p>
            <a:r>
              <a:rPr lang="sl-SI" dirty="0" smtClean="0"/>
              <a:t>PO ŠOLAH NIMAJO DOVOLJ PROSTORA ZA MANJŠE RAZREDE. PREDVSEM JE BILO TEŽKO DOLOČITI KOLIKO UČITELJEV POTREBUJEJO ZA DIJAKE?</a:t>
            </a:r>
          </a:p>
          <a:p>
            <a:r>
              <a:rPr lang="sl-SI" dirty="0" smtClean="0"/>
              <a:t>EDEN OD UČITELJEV JE PREVZEL NALOGO, DA JE SKRBEL ZA NJIH. Ne vsak učitelj po malo, potrebujejo enega na katerega se naslonijo.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089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Povečanje pretoka priseljencev v Evropo -  potrebno </a:t>
            </a:r>
            <a:r>
              <a:rPr lang="sl-SI" dirty="0"/>
              <a:t>o</a:t>
            </a:r>
            <a:r>
              <a:rPr lang="sl-SI" dirty="0" smtClean="0"/>
              <a:t>krepiti vlogo izobraževanja pri spodbujanju državljanstva in skupne vrednote kot so svoboda, strpnost in nediskriminacija.</a:t>
            </a:r>
          </a:p>
          <a:p>
            <a:r>
              <a:rPr lang="sl-SI" dirty="0" smtClean="0"/>
              <a:t>in pri spodbujanju vključevanja priseljencev v družbo.</a:t>
            </a:r>
          </a:p>
          <a:p>
            <a:r>
              <a:rPr lang="sl-SI" dirty="0" smtClean="0"/>
              <a:t>Študijski obisk na Malti – dolgo tradicijo s priseljenci.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326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Kaj vključiti v ponudbo, kaj jim ponudimo?</a:t>
            </a:r>
            <a:r>
              <a:rPr lang="sl-SI" dirty="0"/>
              <a:t> Koliko ur jim lahko ponudimo?</a:t>
            </a:r>
          </a:p>
          <a:p>
            <a:r>
              <a:rPr lang="sl-SI" dirty="0"/>
              <a:t>8 ur na teden. </a:t>
            </a:r>
            <a:r>
              <a:rPr lang="sl-SI" dirty="0" smtClean="0"/>
              <a:t>Dve. </a:t>
            </a:r>
            <a:r>
              <a:rPr lang="sl-SI" dirty="0"/>
              <a:t>možnosti: napačna predpostavka</a:t>
            </a:r>
          </a:p>
          <a:p>
            <a:r>
              <a:rPr lang="sl-SI" dirty="0" smtClean="0"/>
              <a:t>Z besedo vključenost nimamo težav, težave imamo z izvedbo.</a:t>
            </a:r>
          </a:p>
          <a:p>
            <a:r>
              <a:rPr lang="sl-SI" b="1" dirty="0" smtClean="0"/>
              <a:t>Postaviti otroka v razred ni dovolj.</a:t>
            </a:r>
          </a:p>
          <a:p>
            <a:r>
              <a:rPr lang="sl-SI" b="1" dirty="0" smtClean="0"/>
              <a:t>MOTO: vključili bomo vsakega otroka. Prihodnost se začne tukaj!</a:t>
            </a:r>
          </a:p>
          <a:p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7641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dirty="0" smtClean="0"/>
              <a:t>Leta 2013 so začeli s treningom učiteljev ang. jezika. Učili so jih kako delati z migranti.</a:t>
            </a:r>
          </a:p>
          <a:p>
            <a:r>
              <a:rPr lang="sl-SI" dirty="0" smtClean="0"/>
              <a:t>Ostale učitelje učijo kako učiti ang. in </a:t>
            </a:r>
            <a:r>
              <a:rPr lang="sl-SI" dirty="0" err="1" smtClean="0"/>
              <a:t>malteščino</a:t>
            </a:r>
            <a:r>
              <a:rPr lang="sl-SI" dirty="0" smtClean="0"/>
              <a:t>  kot tuj jezik.</a:t>
            </a:r>
          </a:p>
          <a:p>
            <a:r>
              <a:rPr lang="sl-SI" dirty="0" smtClean="0"/>
              <a:t>V sistem je potrebno vgraditi sistem usposabljanja in </a:t>
            </a:r>
            <a:r>
              <a:rPr lang="sl-SI" dirty="0" err="1" smtClean="0"/>
              <a:t>evalviranja</a:t>
            </a:r>
            <a:r>
              <a:rPr lang="sl-SI" dirty="0" smtClean="0"/>
              <a:t>. Učitelji morajo povedati * in -.</a:t>
            </a:r>
          </a:p>
          <a:p>
            <a:r>
              <a:rPr lang="sl-SI" dirty="0" smtClean="0"/>
              <a:t>Zbrali so 6 ravnateljev in naredili strategijo: </a:t>
            </a:r>
          </a:p>
          <a:p>
            <a:r>
              <a:rPr lang="sl-SI" dirty="0" smtClean="0"/>
              <a:t> Poiskali denar za plačo učiteljev, poiskali moderatorja v skupnosti, poiskali pomoč drugih oseb</a:t>
            </a:r>
          </a:p>
          <a:p>
            <a:r>
              <a:rPr lang="sl-SI" dirty="0" smtClean="0"/>
              <a:t>Oktobra 2015 je bilo 2482 migrantov v malih šolah.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Vprašali so se kaj jim lahko ponudimo?</a:t>
            </a:r>
          </a:p>
          <a:p>
            <a:r>
              <a:rPr lang="sl-SI" dirty="0" smtClean="0"/>
              <a:t>Nobenih iluzij.</a:t>
            </a:r>
          </a:p>
          <a:p>
            <a:r>
              <a:rPr lang="sl-SI" dirty="0" smtClean="0"/>
              <a:t>Zavedati se raznolikosti med njimi.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457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l-SI" dirty="0" smtClean="0"/>
              <a:t>Prepoznali so, da ima vsak otrok le eno šolsko obdobje, šolsko življenje, šolanje.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Učitelji delajo čudeže, saj domači otroci dobro sprejemajo tujce.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5535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Nevidno: koliko učiteljev zaposliti, za koliko časa, …</a:t>
            </a:r>
          </a:p>
          <a:p>
            <a:r>
              <a:rPr lang="sl-SI" dirty="0" smtClean="0"/>
              <a:t>Nikoli ne vemo koliko jih bomo dobili, to je odvisno od: vremena, </a:t>
            </a:r>
            <a:r>
              <a:rPr lang="sl-SI" dirty="0" err="1" smtClean="0"/>
              <a:t>sahare</a:t>
            </a:r>
            <a:r>
              <a:rPr lang="sl-SI" dirty="0" smtClean="0"/>
              <a:t>, od zaprtih držav na Balkanu, ….</a:t>
            </a:r>
          </a:p>
          <a:p>
            <a:r>
              <a:rPr lang="sl-SI" dirty="0" smtClean="0"/>
              <a:t>Ali bomo prenesli breme na učitelje?</a:t>
            </a:r>
          </a:p>
          <a:p>
            <a:r>
              <a:rPr lang="sl-SI" dirty="0" smtClean="0"/>
              <a:t>Usposabljati se moramo vsi: - minister, ravnatelji, učitelji.</a:t>
            </a:r>
          </a:p>
          <a:p>
            <a:r>
              <a:rPr lang="sl-SI" dirty="0" err="1" smtClean="0"/>
              <a:t>Budget</a:t>
            </a:r>
            <a:r>
              <a:rPr lang="sl-SI" dirty="0" smtClean="0"/>
              <a:t> za </a:t>
            </a:r>
            <a:r>
              <a:rPr lang="sl-SI" dirty="0" err="1" smtClean="0"/>
              <a:t>usposablanje</a:t>
            </a:r>
            <a:r>
              <a:rPr lang="sl-SI" dirty="0" smtClean="0"/>
              <a:t> mora biti  dovolj velik – največji.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714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Srednja šola – POKLICNE ŠOLE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 razred gredo direktno z drugimi dijaki, ni pripravljalnice.</a:t>
            </a:r>
          </a:p>
          <a:p>
            <a:r>
              <a:rPr lang="sl-SI" dirty="0" smtClean="0"/>
              <a:t>V delavnicah pokažejo kaj znajo</a:t>
            </a:r>
          </a:p>
          <a:p>
            <a:r>
              <a:rPr lang="sl-SI" dirty="0" smtClean="0"/>
              <a:t>Moramo biti fleksibilni-šole.</a:t>
            </a:r>
          </a:p>
          <a:p>
            <a:r>
              <a:rPr lang="sl-SI" dirty="0" smtClean="0"/>
              <a:t>Potrebujejo pomoč pri vseh predmetih.</a:t>
            </a:r>
          </a:p>
          <a:p>
            <a:r>
              <a:rPr lang="sl-SI" dirty="0" smtClean="0"/>
              <a:t>Dijak sam sporoči učitelju oz. ravnatelju, da mu je en predmet prelahek in ga premestijo.</a:t>
            </a:r>
          </a:p>
          <a:p>
            <a:r>
              <a:rPr lang="sl-SI" dirty="0" smtClean="0"/>
              <a:t>Mi odrasli, učitelji moramo poiskati pozitivne stvari, močna področja.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25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l-SI" dirty="0" smtClean="0"/>
              <a:t>VKLJUČITI MLADOSTNIKA JE ZELO TEŽKO.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VKLJUČITI MORAMO STARŠE MLADOSTNIKA, KAR JE ŠE TEŽJE.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VKLJUČITI JE POTREBNO NAŠE DIJAKE, DA DELAJO S TUJCI.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0740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Migranti bodo spremenili </a:t>
            </a:r>
            <a:r>
              <a:rPr lang="sl-SI" b="1" dirty="0" smtClean="0"/>
              <a:t>nas.</a:t>
            </a:r>
          </a:p>
          <a:p>
            <a:r>
              <a:rPr lang="sl-SI" b="1" dirty="0" smtClean="0"/>
              <a:t>V OŠ nimajo programa za starše.</a:t>
            </a:r>
          </a:p>
          <a:p>
            <a:r>
              <a:rPr lang="sl-SI" dirty="0" smtClean="0"/>
              <a:t>Starši lahko izberejo program v srednji šoli: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Kako dobiti službo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Komuniciranje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err="1" smtClean="0"/>
              <a:t>Malteščino</a:t>
            </a:r>
            <a:endParaRPr lang="sl-SI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sl-SI" dirty="0" err="1" smtClean="0"/>
              <a:t>Migrantske</a:t>
            </a:r>
            <a:r>
              <a:rPr lang="sl-SI" dirty="0" smtClean="0"/>
              <a:t> veščine –potrebe:prehranjevanje, pridobivanje dokumentov, transport v državi, ..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922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l-SI" dirty="0" smtClean="0"/>
              <a:t>So težave, ker ne znajo angleško.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Učenci manjkajo v šoli, veliko je žalostnih otrok brez staršev ali samo z 1 staršem.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Ne moremo reči, da nihče ne bo uspešen.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4293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l-SI" dirty="0"/>
              <a:t>Če starše ne vključimo v šolski sistem bo njihov otrok vedno </a:t>
            </a:r>
            <a:r>
              <a:rPr lang="sl-SI" dirty="0" err="1"/>
              <a:t>outsider</a:t>
            </a:r>
            <a:r>
              <a:rPr lang="sl-SI" dirty="0"/>
              <a:t>- izločen.</a:t>
            </a:r>
          </a:p>
          <a:p>
            <a:pPr>
              <a:lnSpc>
                <a:spcPct val="150000"/>
              </a:lnSpc>
            </a:pPr>
            <a:r>
              <a:rPr lang="sl-SI" dirty="0"/>
              <a:t>Imigranti potrebujejo vodstvo!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Na ministrstvu imajo uslužbenca, ki se ukvarja z migranti in s starši migrantov.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Pomožne učitelje - učiteljev primanjkuje ( uslužbenka določa).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6813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Pripeljali so starše , da so predstavili svoje izkušnje, z njimi smo se lahko pogovarjali s starši imajo tečaj angleščine, in </a:t>
            </a:r>
            <a:r>
              <a:rPr lang="sl-SI" dirty="0" err="1" smtClean="0"/>
              <a:t>malteščine</a:t>
            </a:r>
            <a:r>
              <a:rPr lang="sl-SI" dirty="0" smtClean="0"/>
              <a:t>, v razredu do 8 otrok.</a:t>
            </a:r>
          </a:p>
          <a:p>
            <a:r>
              <a:rPr lang="sl-SI" dirty="0" smtClean="0"/>
              <a:t>1 leto pripravljalni razred samo ang. in </a:t>
            </a:r>
            <a:r>
              <a:rPr lang="sl-SI" dirty="0" err="1" smtClean="0"/>
              <a:t>malteščino</a:t>
            </a:r>
            <a:endParaRPr lang="sl-SI" dirty="0" smtClean="0"/>
          </a:p>
          <a:p>
            <a:r>
              <a:rPr lang="sl-SI" dirty="0" smtClean="0"/>
              <a:t>Ekonomski migranti.</a:t>
            </a:r>
          </a:p>
          <a:p>
            <a:r>
              <a:rPr lang="sl-SI" dirty="0" smtClean="0"/>
              <a:t>Učitelji ogromno pomagajo.</a:t>
            </a:r>
          </a:p>
          <a:p>
            <a:r>
              <a:rPr lang="sl-SI" dirty="0" smtClean="0"/>
              <a:t>Uniforme za vse – zmanjšujejo razlike med njimi.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252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Glavni cilj obiska – spoznati proces vključevanja migrantov v šolo in v družbo.</a:t>
            </a:r>
          </a:p>
          <a:p>
            <a:r>
              <a:rPr lang="sl-SI" dirty="0" smtClean="0"/>
              <a:t>Izobraževanje ima pomembno nalogo pri spodbujanju socialne kohezije, preprečevanje marginalizacije in radikalizacije ter pri nudenju pomoči mladim, da postanejo odgovorni, odprti in aktivni člani raznolike družbe.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185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Nalagamo vašim </a:t>
            </a:r>
            <a:r>
              <a:rPr lang="sl-SI" dirty="0" err="1" smtClean="0"/>
              <a:t>odločevalcem</a:t>
            </a:r>
            <a:r>
              <a:rPr lang="sl-SI" dirty="0" smtClean="0"/>
              <a:t>; - usposobite učitelje</a:t>
            </a:r>
          </a:p>
          <a:p>
            <a:r>
              <a:rPr lang="sl-SI" dirty="0" smtClean="0"/>
              <a:t>Učitelji morajo biti dobro usposobljeni.</a:t>
            </a:r>
          </a:p>
          <a:p>
            <a:r>
              <a:rPr lang="sl-SI" dirty="0" smtClean="0"/>
              <a:t>Razvijati morajo empatijo do </a:t>
            </a:r>
            <a:r>
              <a:rPr lang="sl-SI" dirty="0" err="1" smtClean="0"/>
              <a:t>migrantskih</a:t>
            </a:r>
            <a:r>
              <a:rPr lang="sl-SI" dirty="0" smtClean="0"/>
              <a:t> učencev.</a:t>
            </a:r>
          </a:p>
          <a:p>
            <a:r>
              <a:rPr lang="sl-SI" dirty="0" smtClean="0"/>
              <a:t>Pomoč, </a:t>
            </a:r>
            <a:r>
              <a:rPr lang="sl-SI" dirty="0" err="1" smtClean="0"/>
              <a:t>suport</a:t>
            </a:r>
            <a:r>
              <a:rPr lang="sl-SI" dirty="0" smtClean="0"/>
              <a:t>  šole je odločilen.</a:t>
            </a:r>
          </a:p>
          <a:p>
            <a:r>
              <a:rPr lang="sl-SI" dirty="0" smtClean="0"/>
              <a:t>Materni jezik države je zelo pomemben, da jih okolica sprejme.</a:t>
            </a:r>
          </a:p>
          <a:p>
            <a:r>
              <a:rPr lang="sl-SI" dirty="0" smtClean="0"/>
              <a:t>Vedeti je potrebno, da so otroci prizadeti ( odtujenost od njihovega okolja, žalost, ….).</a:t>
            </a:r>
          </a:p>
          <a:p>
            <a:r>
              <a:rPr lang="sl-SI" dirty="0" smtClean="0"/>
              <a:t>„SOFT LANDING“ LAHEK PRISTANEK </a:t>
            </a:r>
          </a:p>
          <a:p>
            <a:r>
              <a:rPr lang="sl-SI" dirty="0" smtClean="0"/>
              <a:t>Šole morajo stalno preverjati kako napredujejo.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130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Šolska dejstva: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 smtClean="0"/>
              <a:t>Učiteljeve psihološke in praktične ovire ( občutek dela z migranti, njihovo politično stališče, ….).</a:t>
            </a:r>
          </a:p>
          <a:p>
            <a:r>
              <a:rPr lang="sl-SI" dirty="0" smtClean="0"/>
              <a:t>Eno merilo za napredek vseh učencev.</a:t>
            </a:r>
          </a:p>
          <a:p>
            <a:r>
              <a:rPr lang="sl-SI" dirty="0" smtClean="0"/>
              <a:t>Razvijati morajo empatijo do </a:t>
            </a:r>
            <a:r>
              <a:rPr lang="sl-SI" dirty="0" err="1" smtClean="0"/>
              <a:t>migrantskih</a:t>
            </a:r>
            <a:r>
              <a:rPr lang="sl-SI" dirty="0" smtClean="0"/>
              <a:t> učencev.</a:t>
            </a:r>
          </a:p>
          <a:p>
            <a:r>
              <a:rPr lang="sl-SI" dirty="0" smtClean="0"/>
              <a:t>Šola ne sme biti težko dostopna.</a:t>
            </a:r>
          </a:p>
          <a:p>
            <a:r>
              <a:rPr lang="sl-SI" dirty="0" smtClean="0"/>
              <a:t>Različni pristopi, različen odnos do migrantov, </a:t>
            </a:r>
          </a:p>
          <a:p>
            <a:r>
              <a:rPr lang="sl-SI" dirty="0" smtClean="0"/>
              <a:t>Pomembna je klima in filozofija šole: - odprta, dobrodošla.</a:t>
            </a:r>
          </a:p>
          <a:p>
            <a:r>
              <a:rPr lang="sl-SI" dirty="0" smtClean="0"/>
              <a:t>Poučevanje staršev.</a:t>
            </a:r>
          </a:p>
          <a:p>
            <a:r>
              <a:rPr lang="sl-SI" dirty="0" smtClean="0"/>
              <a:t>Starši morajo čutiti da so dobrodošli, da so povabljeni, da jim je politika naklonjena .</a:t>
            </a:r>
          </a:p>
          <a:p>
            <a:r>
              <a:rPr lang="sl-SI" dirty="0" smtClean="0"/>
              <a:t>Trening veščin s starši.</a:t>
            </a:r>
          </a:p>
          <a:p>
            <a:r>
              <a:rPr lang="sl-SI" b="1" dirty="0" smtClean="0"/>
              <a:t>Staršem je potrebno sporočiti, kako naj bo družina vključena v šolo</a:t>
            </a:r>
            <a:r>
              <a:rPr lang="sl-SI" dirty="0" smtClean="0"/>
              <a:t>?</a:t>
            </a:r>
          </a:p>
          <a:p>
            <a:r>
              <a:rPr lang="sl-SI" dirty="0" smtClean="0"/>
              <a:t>Šola mora vedeti na kakšen način bo vključevala starše v šolo.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888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Za vključevanje staršev je potrebna lokacija in </a:t>
            </a:r>
            <a:r>
              <a:rPr lang="sl-SI" dirty="0" err="1" smtClean="0"/>
              <a:t>časovnica</a:t>
            </a:r>
            <a:r>
              <a:rPr lang="sl-SI" dirty="0" smtClean="0"/>
              <a:t>. (v  </a:t>
            </a:r>
            <a:r>
              <a:rPr lang="sl-SI" dirty="0" err="1" smtClean="0"/>
              <a:t>kurikulumu</a:t>
            </a:r>
            <a:r>
              <a:rPr lang="sl-SI" dirty="0" smtClean="0"/>
              <a:t>, delo doma, …- ciljno naravnano).</a:t>
            </a:r>
          </a:p>
          <a:p>
            <a:r>
              <a:rPr lang="sl-SI" dirty="0" smtClean="0"/>
              <a:t>Npr: - težava z vlogo žensk v družbi, možje ne dovolijo ženskam, da gredo v šolo. Če to dosežejo je že napredek.</a:t>
            </a:r>
          </a:p>
          <a:p>
            <a:r>
              <a:rPr lang="sl-SI" dirty="0" smtClean="0"/>
              <a:t>Skupnost: so vzorniki, razvijanje spretnosti, krepitev sodelovanja, …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913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dirty="0" smtClean="0"/>
              <a:t>Raziskave kažejo ( ga. Oliver, Oxford </a:t>
            </a:r>
            <a:r>
              <a:rPr lang="sl-SI" dirty="0" err="1" smtClean="0"/>
              <a:t>University</a:t>
            </a:r>
            <a:r>
              <a:rPr lang="sl-SI" dirty="0" smtClean="0"/>
              <a:t>) nujo po tesnem sodelovanju šole in staršev. To prinaša pozitivno vedenje migrantov, razumevanju teh otrok, razumevanje družbe v kateri so migranti. To sodelovanje prinese boljše izobraževalne rezultate in uspeh v prihodnosti.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6731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Dejstva o družini: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Nimajo izobrazbe oz. nizke izkušnje z izobraževanjem.</a:t>
            </a:r>
          </a:p>
          <a:p>
            <a:r>
              <a:rPr lang="sl-SI" dirty="0" smtClean="0"/>
              <a:t>Omejeni so zaradi neznanja jezika- jezikovne ovire.</a:t>
            </a:r>
          </a:p>
          <a:p>
            <a:r>
              <a:rPr lang="sl-SI" dirty="0" smtClean="0"/>
              <a:t>Slabo razumejo kako deluje šolski sistem, šolsko delo in majhne sposobnost, da dekodirajo šolski sistem.</a:t>
            </a:r>
          </a:p>
          <a:p>
            <a:r>
              <a:rPr lang="sl-SI" dirty="0" smtClean="0"/>
              <a:t>Različne percepcije povabila- zakaj  so v tej državi?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950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Pomembno je okolje: informiranost o državi, o šolskem sistemu,  strategija ozaveščanja vseh vpletenih, …</a:t>
            </a:r>
          </a:p>
          <a:p>
            <a:r>
              <a:rPr lang="sl-SI" dirty="0" smtClean="0"/>
              <a:t>Šola in starši naj prevzemajo vlogo moderatorjev.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045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l-SI" dirty="0"/>
              <a:t>V</a:t>
            </a:r>
            <a:r>
              <a:rPr lang="sl-SI" dirty="0" smtClean="0"/>
              <a:t> šoli morajo učenci znati jezik države, če UČENEC  ne zna jezika nima kaj početi v razredu.</a:t>
            </a:r>
          </a:p>
          <a:p>
            <a:r>
              <a:rPr lang="sl-SI" dirty="0" smtClean="0"/>
              <a:t>V vrtcih in šolah se pogovarjajo migranti sami med seboj </a:t>
            </a:r>
            <a:r>
              <a:rPr lang="sl-SI" dirty="0" smtClean="0">
                <a:sym typeface="Symbol"/>
              </a:rPr>
              <a:t> NAROBE</a:t>
            </a:r>
          </a:p>
          <a:p>
            <a:r>
              <a:rPr lang="sl-SI" dirty="0" smtClean="0">
                <a:sym typeface="Symbol"/>
              </a:rPr>
              <a:t>Možna rešitev: -orientirati se je potrebno na igrice v </a:t>
            </a:r>
            <a:r>
              <a:rPr lang="sl-SI" dirty="0" err="1" smtClean="0">
                <a:sym typeface="Symbol"/>
              </a:rPr>
              <a:t>malteščini</a:t>
            </a:r>
            <a:r>
              <a:rPr lang="sl-SI" dirty="0" smtClean="0">
                <a:sym typeface="Symbol"/>
              </a:rPr>
              <a:t>.</a:t>
            </a:r>
          </a:p>
          <a:p>
            <a:r>
              <a:rPr lang="sl-SI" dirty="0" smtClean="0">
                <a:solidFill>
                  <a:srgbClr val="FF0000"/>
                </a:solidFill>
                <a:sym typeface="Symbol"/>
              </a:rPr>
              <a:t>NIČ brez jezika države v kateri so.</a:t>
            </a:r>
          </a:p>
          <a:p>
            <a:r>
              <a:rPr lang="sl-SI" dirty="0" smtClean="0">
                <a:solidFill>
                  <a:srgbClr val="FF0000"/>
                </a:solidFill>
                <a:sym typeface="Symbol"/>
              </a:rPr>
              <a:t>Motivirati smo morali ministrstvo za denar za učitelje!</a:t>
            </a:r>
          </a:p>
          <a:p>
            <a:r>
              <a:rPr lang="sl-SI" dirty="0" smtClean="0">
                <a:solidFill>
                  <a:srgbClr val="FF0000"/>
                </a:solidFill>
                <a:sym typeface="Symbol"/>
              </a:rPr>
              <a:t>V razredu je priložnost za komunikacijo. Za sklepanje prijateljstev – razred ni prostor za klepet.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5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sl-SI" dirty="0" smtClean="0"/>
              <a:t>V prihodnosti imamo 3 poti: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l-SI" dirty="0"/>
              <a:t>V</a:t>
            </a:r>
            <a:r>
              <a:rPr lang="sl-SI" dirty="0" smtClean="0"/>
              <a:t>eč učiteljev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l-SI" dirty="0" smtClean="0"/>
              <a:t>Usposabljanje učiteljev – kako delati z migranti.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l-SI" dirty="0" smtClean="0"/>
              <a:t>Koordinatorji v občini za delo s starši </a:t>
            </a:r>
            <a:r>
              <a:rPr lang="sl-SI" dirty="0" err="1" smtClean="0"/>
              <a:t>migrantskih</a:t>
            </a:r>
            <a:r>
              <a:rPr lang="sl-SI" dirty="0" smtClean="0"/>
              <a:t> otrok.</a:t>
            </a:r>
          </a:p>
          <a:p>
            <a:pPr marL="0" indent="0">
              <a:buNone/>
            </a:pPr>
            <a:r>
              <a:rPr lang="sl-SI" dirty="0" smtClean="0"/>
              <a:t>   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501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Vprašanja?</a:t>
            </a:r>
          </a:p>
          <a:p>
            <a:endParaRPr lang="sl-SI" dirty="0"/>
          </a:p>
          <a:p>
            <a:pPr marL="0" indent="0" algn="ctr">
              <a:buNone/>
            </a:pPr>
            <a:r>
              <a:rPr lang="sl-SI" dirty="0" smtClean="0"/>
              <a:t>Hvala za pozornost!</a:t>
            </a:r>
            <a:endParaRPr lang="sl-SI" dirty="0"/>
          </a:p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endParaRPr lang="sl-SI" dirty="0"/>
          </a:p>
          <a:p>
            <a:r>
              <a:rPr lang="sl-SI" dirty="0" smtClean="0"/>
              <a:t>ESHA</a:t>
            </a:r>
          </a:p>
          <a:p>
            <a:r>
              <a:rPr lang="sl-SI" dirty="0" smtClean="0"/>
              <a:t>Notranja pravila</a:t>
            </a:r>
          </a:p>
          <a:p>
            <a:r>
              <a:rPr lang="sl-SI" dirty="0"/>
              <a:t>B</a:t>
            </a:r>
            <a:r>
              <a:rPr lang="sl-SI" dirty="0" smtClean="0"/>
              <a:t>ruselj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591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l-SI" dirty="0" smtClean="0"/>
              <a:t>Minister  za šolstvo in zaposlovanja </a:t>
            </a:r>
            <a:r>
              <a:rPr lang="sl-SI" dirty="0" err="1" smtClean="0"/>
              <a:t>Evarist</a:t>
            </a:r>
            <a:r>
              <a:rPr lang="sl-SI" dirty="0" smtClean="0"/>
              <a:t> </a:t>
            </a:r>
            <a:r>
              <a:rPr lang="sl-SI" dirty="0" err="1" smtClean="0"/>
              <a:t>Barolo</a:t>
            </a:r>
            <a:r>
              <a:rPr lang="sl-SI" dirty="0" smtClean="0"/>
              <a:t> je poudaril pomen spodbujanja državljanske vzgoje, medkulturnega dialoga in demokratičnega državljanstva za lažje vključevanje priseljencev v njihovo  družbo in šole.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411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minister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Imamo 1000 muslimanskih otrok.</a:t>
            </a:r>
          </a:p>
          <a:p>
            <a:r>
              <a:rPr lang="sl-SI" dirty="0" smtClean="0"/>
              <a:t>Niso v šolah.</a:t>
            </a:r>
          </a:p>
          <a:p>
            <a:r>
              <a:rPr lang="sl-SI" dirty="0" smtClean="0"/>
              <a:t>Potrebno se je učiti drug od drugega.</a:t>
            </a:r>
          </a:p>
          <a:p>
            <a:r>
              <a:rPr lang="sl-SI" dirty="0" smtClean="0"/>
              <a:t>Malta je majhna, varna država, nikoli nismo začeli vojne, zato smo sprejemljivi za migrante.</a:t>
            </a:r>
          </a:p>
          <a:p>
            <a:r>
              <a:rPr lang="sl-SI" dirty="0" smtClean="0"/>
              <a:t>Nimamo dovolj denarja za vojsko, veliko delamo na tem področju, smo politično korektni.</a:t>
            </a:r>
          </a:p>
          <a:p>
            <a:r>
              <a:rPr lang="sl-SI" dirty="0" smtClean="0"/>
              <a:t>Z migranti se je potrebno pogovarjati.</a:t>
            </a:r>
            <a:endParaRPr lang="sl-SI" dirty="0"/>
          </a:p>
          <a:p>
            <a:r>
              <a:rPr lang="sl-SI" dirty="0" smtClean="0"/>
              <a:t>Imamo 1000 vlog za vstop v državo vsako leto.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0371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Primer dobre prakse Malta 2016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l-SI" dirty="0" smtClean="0"/>
              <a:t>Teoretični del – </a:t>
            </a:r>
            <a:r>
              <a:rPr lang="sl-SI" b="1" dirty="0" smtClean="0"/>
              <a:t>dr. Caroline Oliver, </a:t>
            </a:r>
            <a:r>
              <a:rPr lang="sl-SI" dirty="0" smtClean="0"/>
              <a:t>Center  on  </a:t>
            </a:r>
            <a:r>
              <a:rPr lang="sl-SI" dirty="0" err="1"/>
              <a:t>M</a:t>
            </a:r>
            <a:r>
              <a:rPr lang="sl-SI" dirty="0" err="1" smtClean="0"/>
              <a:t>igration</a:t>
            </a:r>
            <a:r>
              <a:rPr lang="sl-SI" dirty="0" smtClean="0"/>
              <a:t>, </a:t>
            </a:r>
            <a:r>
              <a:rPr lang="sl-SI" dirty="0" err="1" smtClean="0"/>
              <a:t>Policy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Society</a:t>
            </a:r>
            <a:r>
              <a:rPr lang="sl-SI" dirty="0" smtClean="0"/>
              <a:t>, </a:t>
            </a:r>
            <a:r>
              <a:rPr lang="sl-SI" dirty="0" err="1" smtClean="0"/>
              <a:t>University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Oxford</a:t>
            </a:r>
            <a:endParaRPr lang="sl-SI" dirty="0"/>
          </a:p>
          <a:p>
            <a:pPr>
              <a:lnSpc>
                <a:spcPct val="200000"/>
              </a:lnSpc>
            </a:pPr>
            <a:r>
              <a:rPr lang="sl-SI" dirty="0" smtClean="0"/>
              <a:t>Podala je vsebine o migrantih in vključevanju le teh v družbo kot celoto ( izobraževanje, kultura, stanovanjska politika, zaposlovanje, …).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019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priseljenc</a:t>
            </a:r>
            <a:r>
              <a:rPr lang="sl-SI" dirty="0" smtClean="0"/>
              <a:t>i</a:t>
            </a:r>
            <a:r>
              <a:rPr lang="pt-BR" dirty="0" smtClean="0"/>
              <a:t> v Evropi predstavljajo zelo različne populacije</a:t>
            </a:r>
            <a:r>
              <a:rPr lang="sl-SI" dirty="0" smtClean="0"/>
              <a:t>;</a:t>
            </a:r>
          </a:p>
          <a:p>
            <a:r>
              <a:rPr lang="sl-SI" dirty="0" smtClean="0"/>
              <a:t>z različnimi motivi in možnostmi za migracijo, vključno z zakonitim in nezakonitim  načinom vstopa v državo.</a:t>
            </a:r>
          </a:p>
          <a:p>
            <a:r>
              <a:rPr lang="sl-SI" dirty="0" smtClean="0"/>
              <a:t>Državljani tretjih  držav (DTD) migranti, ki prihajajo iz držav zunaj Evropske unije, se razlikujejo med prosilci za azil (prizna se jim status begunca ali pa se zavrnejo), </a:t>
            </a:r>
          </a:p>
          <a:p>
            <a:r>
              <a:rPr lang="sl-SI" dirty="0" smtClean="0"/>
              <a:t>Nekateri so  družinski migranti,  (npr. prek poroke / zakonca migracije) delavci in študenti.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219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Nacionalni podatki ( VB)  neto migracije so vključili tudi mobilnost znotraj EU, kjer se mobilni državljani EU gibljejo prek meja.</a:t>
            </a:r>
          </a:p>
          <a:p>
            <a:pPr marL="0" indent="0">
              <a:buNone/>
            </a:pPr>
            <a:r>
              <a:rPr lang="sl-SI" b="1" dirty="0" smtClean="0"/>
              <a:t>Razlogi za selitev: </a:t>
            </a:r>
            <a:r>
              <a:rPr lang="sl-SI" dirty="0" smtClean="0"/>
              <a:t>-humanitarni-, gospodarski –družinski.</a:t>
            </a:r>
          </a:p>
          <a:p>
            <a:pPr marL="0" indent="0">
              <a:buNone/>
            </a:pPr>
            <a:r>
              <a:rPr lang="sl-SI" dirty="0" smtClean="0"/>
              <a:t>- drugi motivi za migracijo povezani tudi z  izobraževanjem, zdravjem, načinom življenja in dobrega počutja.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004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Vključevanje migrantov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Rezultati integracije migrantov v Evropi kažejo mešano sliko,  migranti se razlikujejo:</a:t>
            </a:r>
          </a:p>
          <a:p>
            <a:pPr>
              <a:buFontTx/>
              <a:buChar char="-"/>
            </a:pPr>
            <a:r>
              <a:rPr lang="sl-SI" dirty="0" smtClean="0"/>
              <a:t>odvisno od države izvora, </a:t>
            </a:r>
          </a:p>
          <a:p>
            <a:pPr>
              <a:buFontTx/>
              <a:buChar char="-"/>
            </a:pPr>
            <a:r>
              <a:rPr lang="sl-SI" dirty="0" smtClean="0"/>
              <a:t>etična pripadnost,</a:t>
            </a:r>
          </a:p>
          <a:p>
            <a:pPr>
              <a:buFontTx/>
              <a:buChar char="-"/>
            </a:pPr>
            <a:r>
              <a:rPr lang="sl-SI" dirty="0" smtClean="0"/>
              <a:t>spol, </a:t>
            </a:r>
          </a:p>
          <a:p>
            <a:pPr>
              <a:buFontTx/>
              <a:buChar char="-"/>
            </a:pPr>
            <a:r>
              <a:rPr lang="sl-SI" dirty="0" smtClean="0"/>
              <a:t>motivi za premikanje,</a:t>
            </a:r>
          </a:p>
          <a:p>
            <a:pPr>
              <a:buFontTx/>
              <a:buChar char="-"/>
            </a:pPr>
            <a:r>
              <a:rPr lang="sl-SI" dirty="0" smtClean="0"/>
              <a:t>ravni predhodnega človeškega kapitala in več.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065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no">
  <a:themeElements>
    <a:clrScheme name="Mestn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stn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stn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405</TotalTime>
  <Words>2051</Words>
  <Application>Microsoft Office PowerPoint</Application>
  <PresentationFormat>Diaprojekcija na zaslonu (4:3)</PresentationFormat>
  <Paragraphs>167</Paragraphs>
  <Slides>38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38</vt:i4>
      </vt:variant>
    </vt:vector>
  </HeadingPairs>
  <TitlesOfParts>
    <vt:vector size="44" baseType="lpstr">
      <vt:lpstr>Calibri</vt:lpstr>
      <vt:lpstr>Georgia</vt:lpstr>
      <vt:lpstr>Symbol</vt:lpstr>
      <vt:lpstr>Wingdings</vt:lpstr>
      <vt:lpstr>Wingdings 2</vt:lpstr>
      <vt:lpstr>Mestno</vt:lpstr>
      <vt:lpstr>Vključevanje migrantov v izobraževalni sistem</vt:lpstr>
      <vt:lpstr>PowerPointova predstavitev</vt:lpstr>
      <vt:lpstr>PowerPointova predstavitev</vt:lpstr>
      <vt:lpstr>PowerPointova predstavitev</vt:lpstr>
      <vt:lpstr>minister</vt:lpstr>
      <vt:lpstr>Primer dobre prakse Malta 2016</vt:lpstr>
      <vt:lpstr>PowerPointova predstavitev</vt:lpstr>
      <vt:lpstr>PowerPointova predstavitev</vt:lpstr>
      <vt:lpstr>Vključevanje migrantov </vt:lpstr>
      <vt:lpstr>PowerPointova predstavitev</vt:lpstr>
      <vt:lpstr>PowerPointova predstavitev</vt:lpstr>
      <vt:lpstr>Področje izobraževanja</vt:lpstr>
      <vt:lpstr>PowerPointova predstavitev</vt:lpstr>
      <vt:lpstr>PowerPointova predstavitev</vt:lpstr>
      <vt:lpstr>PowerPointova predstavitev</vt:lpstr>
      <vt:lpstr>PowerPointova predstavitev</vt:lpstr>
      <vt:lpstr>Dejstva: </vt:lpstr>
      <vt:lpstr>PowerPointova predstavitev</vt:lpstr>
      <vt:lpstr>Izkušnje – Malta </vt:lpstr>
      <vt:lpstr>PowerPointova predstavitev</vt:lpstr>
      <vt:lpstr>PowerPointova predstavitev</vt:lpstr>
      <vt:lpstr>PowerPointova predstavitev</vt:lpstr>
      <vt:lpstr>PowerPointova predstavitev</vt:lpstr>
      <vt:lpstr>Srednja šola – POKLICNE ŠOLE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Šolska dejstva:</vt:lpstr>
      <vt:lpstr>PowerPointova predstavitev</vt:lpstr>
      <vt:lpstr>PowerPointova predstavitev</vt:lpstr>
      <vt:lpstr>Dejstva o družini:</vt:lpstr>
      <vt:lpstr>PowerPointova predstavitev</vt:lpstr>
      <vt:lpstr>PowerPointova predstavitev</vt:lpstr>
      <vt:lpstr>PowerPointova predstavitev</vt:lpstr>
      <vt:lpstr>PowerPointova predstavitev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Vključevanje migrantov v izobraževalni sistem</dc:title>
  <dc:creator>SCLJ-NPdir</dc:creator>
  <cp:lastModifiedBy>SPSSB Fani</cp:lastModifiedBy>
  <cp:revision>37</cp:revision>
  <dcterms:created xsi:type="dcterms:W3CDTF">2016-06-11T21:49:22Z</dcterms:created>
  <dcterms:modified xsi:type="dcterms:W3CDTF">2016-06-29T16:45:04Z</dcterms:modified>
</cp:coreProperties>
</file>