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60" r:id="rId2"/>
    <p:sldId id="302" r:id="rId3"/>
    <p:sldId id="303" r:id="rId4"/>
    <p:sldId id="262" r:id="rId5"/>
    <p:sldId id="263" r:id="rId6"/>
    <p:sldId id="264" r:id="rId7"/>
    <p:sldId id="304" r:id="rId8"/>
    <p:sldId id="266" r:id="rId9"/>
    <p:sldId id="268" r:id="rId10"/>
    <p:sldId id="269" r:id="rId11"/>
    <p:sldId id="355" r:id="rId12"/>
    <p:sldId id="270" r:id="rId13"/>
    <p:sldId id="271" r:id="rId14"/>
    <p:sldId id="272" r:id="rId15"/>
    <p:sldId id="273" r:id="rId16"/>
    <p:sldId id="276" r:id="rId17"/>
    <p:sldId id="287" r:id="rId18"/>
    <p:sldId id="288" r:id="rId19"/>
    <p:sldId id="351" r:id="rId20"/>
    <p:sldId id="358" r:id="rId21"/>
    <p:sldId id="407" r:id="rId22"/>
    <p:sldId id="308" r:id="rId23"/>
    <p:sldId id="309" r:id="rId24"/>
    <p:sldId id="310" r:id="rId25"/>
    <p:sldId id="319" r:id="rId26"/>
    <p:sldId id="406" r:id="rId27"/>
    <p:sldId id="324" r:id="rId28"/>
    <p:sldId id="399" r:id="rId29"/>
    <p:sldId id="400" r:id="rId30"/>
    <p:sldId id="401" r:id="rId31"/>
    <p:sldId id="405" r:id="rId32"/>
    <p:sldId id="403" r:id="rId33"/>
    <p:sldId id="404" r:id="rId34"/>
    <p:sldId id="329" r:id="rId35"/>
    <p:sldId id="301" r:id="rId3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03" autoAdjust="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BEBC2-1DD7-466C-8C12-A87B7DCB2B0A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57C54-AC64-4380-9C82-C407139BFB9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298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2617DE-D91D-45F3-A29F-14595DDB1ED0}" type="slidenum">
              <a:rPr lang="en-US" altLang="sl-SI" smtClean="0"/>
              <a:pPr>
                <a:defRPr/>
              </a:pPr>
              <a:t>1</a:t>
            </a:fld>
            <a:endParaRPr lang="en-US" altLang="sl-SI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r-Latn-CS" altLang="sl-SI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2846" indent="-28186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7455" indent="-22549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8437" indent="-22549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9419" indent="-22549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0401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1384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2366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33348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F8AD39-72EA-44A8-AE95-C898BF516E49}" type="slidenum">
              <a:rPr lang="sl-SI" altLang="en-US" smtClean="0"/>
              <a:pPr eaLnBrk="1" hangingPunct="1"/>
              <a:t>34</a:t>
            </a:fld>
            <a:endParaRPr lang="sl-SI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2846" indent="-28186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7455" indent="-22549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8437" indent="-22549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9419" indent="-22549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0401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1384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2366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33348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B14B60-5C60-48B3-A04B-C665971D5329}" type="slidenum">
              <a:rPr lang="sl-SI" altLang="en-US" smtClean="0"/>
              <a:pPr eaLnBrk="1" hangingPunct="1"/>
              <a:t>22</a:t>
            </a:fld>
            <a:endParaRPr lang="sl-SI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2846" indent="-28186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7455" indent="-22549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8437" indent="-22549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9419" indent="-22549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0401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1384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2366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33348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74D5D6-15BF-4F12-AAF7-D9CD441CA930}" type="slidenum">
              <a:rPr lang="sl-SI" altLang="en-US" smtClean="0"/>
              <a:pPr eaLnBrk="1" hangingPunct="1"/>
              <a:t>23</a:t>
            </a:fld>
            <a:endParaRPr lang="sl-SI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2846" indent="-28186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7455" indent="-22549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8437" indent="-22549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9419" indent="-22549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0401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1384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2366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33348" indent="-2254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74D5D6-15BF-4F12-AAF7-D9CD441CA930}" type="slidenum">
              <a:rPr lang="sl-SI" altLang="en-US" smtClean="0"/>
              <a:pPr eaLnBrk="1" hangingPunct="1"/>
              <a:t>24</a:t>
            </a:fld>
            <a:endParaRPr lang="sl-SI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73DD58-52F2-4F60-8989-68EF0C5FEE64}" type="slidenum">
              <a:rPr lang="sl-SI" altLang="en-US" smtClean="0"/>
              <a:pPr eaLnBrk="1" hangingPunct="1"/>
              <a:t>25</a:t>
            </a:fld>
            <a:endParaRPr lang="sl-SI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73DD58-52F2-4F60-8989-68EF0C5FEE64}" type="slidenum">
              <a:rPr lang="sl-SI" altLang="en-US" smtClean="0"/>
              <a:pPr eaLnBrk="1" hangingPunct="1"/>
              <a:t>26</a:t>
            </a:fld>
            <a:endParaRPr lang="sl-SI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5F907F-69A7-47D6-B182-8306681197D5}" type="slidenum">
              <a:rPr lang="sl-SI" altLang="en-US" smtClean="0"/>
              <a:pPr eaLnBrk="1" hangingPunct="1"/>
              <a:t>27</a:t>
            </a:fld>
            <a:endParaRPr lang="sl-SI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BA8C14-ED75-4119-9DDF-A0AB318705CD}" type="slidenum">
              <a:rPr lang="sl-SI" altLang="en-US" smtClean="0"/>
              <a:pPr eaLnBrk="1" hangingPunct="1"/>
              <a:t>32</a:t>
            </a:fld>
            <a:endParaRPr lang="sl-SI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BA8C14-ED75-4119-9DDF-A0AB318705CD}" type="slidenum">
              <a:rPr lang="sl-SI" altLang="en-US" smtClean="0"/>
              <a:pPr eaLnBrk="1" hangingPunct="1"/>
              <a:t>33</a:t>
            </a:fld>
            <a:endParaRPr lang="sl-SI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296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453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5673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1059"/>
            <a:ext cx="8501090" cy="895218"/>
          </a:xfrm>
          <a:prstGeom prst="rect">
            <a:avLst/>
          </a:prstGeom>
          <a:gradFill>
            <a:gsLst>
              <a:gs pos="0">
                <a:schemeClr val="accent3">
                  <a:alpha val="40000"/>
                </a:schemeClr>
              </a:gs>
              <a:gs pos="50000">
                <a:schemeClr val="bg1"/>
              </a:gs>
            </a:gsLst>
            <a:lin ang="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360000" tIns="144000" rIns="180000" bIns="7200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7A7F01"/>
                </a:solidFill>
              </a:defRPr>
            </a:lvl1pPr>
          </a:lstStyle>
          <a:p>
            <a:pPr lvl="0"/>
            <a:r>
              <a:rPr lang="sl-SI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50890" y="976822"/>
            <a:ext cx="8150201" cy="524315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1"/>
                </a:solidFill>
              </a:defRPr>
            </a:lvl1pPr>
            <a:lvl2pPr>
              <a:lnSpc>
                <a:spcPct val="150000"/>
              </a:lnSpc>
              <a:buClr>
                <a:schemeClr val="bg2"/>
              </a:buClr>
              <a:buSzPct val="100000"/>
              <a:buFont typeface="Arial" pitchFamily="34" charset="0"/>
              <a:buChar char="•"/>
              <a:defRPr sz="2500">
                <a:solidFill>
                  <a:schemeClr val="accent1"/>
                </a:solidFill>
              </a:defRPr>
            </a:lvl2pPr>
            <a:lvl3pPr>
              <a:lnSpc>
                <a:spcPct val="150000"/>
              </a:lnSpc>
              <a:buClr>
                <a:schemeClr val="tx2"/>
              </a:buClr>
              <a:buSzPct val="100000"/>
              <a:buFont typeface="Webdings" pitchFamily="18" charset="2"/>
              <a:buChar char=""/>
              <a:defRPr sz="2200">
                <a:solidFill>
                  <a:schemeClr val="accent1"/>
                </a:solidFill>
              </a:defRPr>
            </a:lvl3pPr>
            <a:lvl4pPr>
              <a:lnSpc>
                <a:spcPct val="150000"/>
              </a:lnSpc>
              <a:buClr>
                <a:schemeClr val="accent3"/>
              </a:buClr>
              <a:buSzPct val="100000"/>
              <a:buFont typeface="Wingdings" pitchFamily="2" charset="2"/>
              <a:buChar char=""/>
              <a:defRPr>
                <a:solidFill>
                  <a:schemeClr val="accent1"/>
                </a:solidFill>
              </a:defRPr>
            </a:lvl4pPr>
            <a:lvl5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"/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54EF7B-2CCD-440C-B9E0-B85EC2D11AC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069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506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9154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995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872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596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29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174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454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r="5000" b="8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DC330-7C99-4F0A-8C49-9509DFE716A4}" type="datetimeFigureOut">
              <a:rPr lang="sl-SI" smtClean="0"/>
              <a:pPr/>
              <a:t>21.6.2016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3E543-47DF-42DA-AAB1-A3BF3A00AD2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102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52550"/>
            <a:ext cx="7772400" cy="7858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altLang="sl-SI" b="1" dirty="0" smtClean="0"/>
              <a:t/>
            </a:r>
            <a:br>
              <a:rPr lang="sr-Latn-CS" altLang="sl-SI" b="1" dirty="0" smtClean="0"/>
            </a:br>
            <a:r>
              <a:rPr lang="sr-Latn-CS" altLang="sl-SI" b="1" dirty="0" smtClean="0"/>
              <a:t/>
            </a:r>
            <a:br>
              <a:rPr lang="sr-Latn-CS" altLang="sl-SI" b="1" dirty="0" smtClean="0"/>
            </a:br>
            <a:r>
              <a:rPr lang="sr-Latn-CS" altLang="sl-SI" b="1" dirty="0" smtClean="0"/>
              <a:t/>
            </a:r>
            <a:br>
              <a:rPr lang="sr-Latn-CS" altLang="sl-SI" b="1" dirty="0" smtClean="0"/>
            </a:br>
            <a:r>
              <a:rPr lang="sr-Latn-CS" altLang="sl-SI" b="1" dirty="0" smtClean="0"/>
              <a:t/>
            </a:r>
            <a:br>
              <a:rPr lang="sr-Latn-CS" altLang="sl-SI" b="1" dirty="0" smtClean="0"/>
            </a:br>
            <a:r>
              <a:rPr lang="sr-Latn-CS" altLang="sl-SI" b="1" dirty="0" smtClean="0"/>
              <a:t/>
            </a:r>
            <a:br>
              <a:rPr lang="sr-Latn-CS" altLang="sl-SI" b="1" dirty="0" smtClean="0"/>
            </a:br>
            <a:r>
              <a:rPr lang="sr-Latn-CS" altLang="sl-SI" b="1" dirty="0" smtClean="0">
                <a:solidFill>
                  <a:srgbClr val="FFC000"/>
                </a:solidFill>
              </a:rPr>
              <a:t>Informacije javnega značaja </a:t>
            </a:r>
            <a:br>
              <a:rPr lang="sr-Latn-CS" altLang="sl-SI" b="1" dirty="0" smtClean="0">
                <a:solidFill>
                  <a:srgbClr val="FFC000"/>
                </a:solidFill>
              </a:rPr>
            </a:br>
            <a:r>
              <a:rPr lang="sr-Latn-CS" altLang="sl-SI" b="1" dirty="0" smtClean="0">
                <a:solidFill>
                  <a:srgbClr val="FFC000"/>
                </a:solidFill>
              </a:rPr>
              <a:t>- kaj prinaša novela ZDIJZ-E? </a:t>
            </a:r>
            <a:br>
              <a:rPr lang="sr-Latn-CS" altLang="sl-SI" b="1" dirty="0" smtClean="0">
                <a:solidFill>
                  <a:srgbClr val="FFC000"/>
                </a:solidFill>
              </a:rPr>
            </a:br>
            <a:endParaRPr lang="sr-Latn-CS" altLang="sl-SI" b="1" dirty="0" smtClean="0">
              <a:solidFill>
                <a:srgbClr val="FFC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12954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sr-Latn-CS" altLang="sl-SI" sz="2400" dirty="0" smtClean="0"/>
              <a:t>Mojca Prelesnik</a:t>
            </a:r>
          </a:p>
          <a:p>
            <a:pPr eaLnBrk="1" hangingPunct="1">
              <a:defRPr/>
            </a:pPr>
            <a:r>
              <a:rPr lang="sr-Latn-CS" altLang="sl-SI" sz="2400" dirty="0" smtClean="0"/>
              <a:t>informacijska pooblaščenka</a:t>
            </a:r>
          </a:p>
          <a:p>
            <a:pPr eaLnBrk="1" hangingPunct="1">
              <a:defRPr/>
            </a:pPr>
            <a:r>
              <a:rPr lang="sr-Latn-CS" altLang="sl-SI" sz="2400" dirty="0" smtClean="0"/>
              <a:t>Junij 2016</a:t>
            </a:r>
          </a:p>
        </p:txBody>
      </p:sp>
    </p:spTree>
    <p:extLst>
      <p:ext uri="{BB962C8B-B14F-4D97-AF65-F5344CB8AC3E}">
        <p14:creationId xmlns:p14="http://schemas.microsoft.com/office/powerpoint/2010/main" val="387111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43000"/>
            <a:ext cx="8229600" cy="1268413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sz="3600" b="1" dirty="0" smtClean="0">
                <a:solidFill>
                  <a:srgbClr val="FFC000"/>
                </a:solidFill>
              </a:rPr>
              <a:t>Poslovna skrivnost </a:t>
            </a:r>
            <a:r>
              <a:rPr lang="sl-SI" altLang="sl-SI" sz="3600" b="1" dirty="0" smtClean="0">
                <a:solidFill>
                  <a:srgbClr val="FFC000"/>
                </a:solidFill>
              </a:rPr>
              <a:t>- </a:t>
            </a:r>
            <a:r>
              <a:rPr lang="sl-SI" altLang="sl-SI" sz="3600" b="1" dirty="0" smtClean="0">
                <a:solidFill>
                  <a:srgbClr val="FFC000"/>
                </a:solidFill>
              </a:rPr>
              <a:t>(</a:t>
            </a:r>
            <a:r>
              <a:rPr lang="sl-SI" altLang="sl-SI" sz="3600" b="1" dirty="0" smtClean="0">
                <a:solidFill>
                  <a:srgbClr val="FFC000"/>
                </a:solidFill>
              </a:rPr>
              <a:t>39. čl. </a:t>
            </a:r>
            <a:r>
              <a:rPr lang="sl-SI" altLang="sl-SI" sz="3600" b="1" dirty="0" smtClean="0">
                <a:solidFill>
                  <a:srgbClr val="FFC000"/>
                </a:solidFill>
              </a:rPr>
              <a:t>ZGD-1) </a:t>
            </a:r>
            <a:endParaRPr lang="sl-SI" altLang="sl-SI" sz="3600" b="1" dirty="0" smtClean="0">
              <a:solidFill>
                <a:srgbClr val="FFC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2708275"/>
            <a:ext cx="4413250" cy="30765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l-SI" altLang="sl-SI" b="1" u="sng" dirty="0" smtClean="0">
                <a:solidFill>
                  <a:srgbClr val="FFC000"/>
                </a:solidFill>
              </a:rPr>
              <a:t>Subjektivni kriterij:</a:t>
            </a:r>
            <a:r>
              <a:rPr lang="sl-SI" altLang="sl-SI" sz="2800" dirty="0" smtClean="0">
                <a:solidFill>
                  <a:srgbClr val="FFC000"/>
                </a:solidFill>
              </a:rPr>
              <a:t> </a:t>
            </a:r>
            <a:endParaRPr lang="sl-SI" altLang="sl-SI" sz="2800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bg1"/>
              </a:buClr>
              <a:buFont typeface="Wingdings" pitchFamily="2" charset="2"/>
              <a:buChar char="§"/>
            </a:pPr>
            <a:r>
              <a:rPr lang="sl-SI" altLang="sl-SI" sz="2800" dirty="0" smtClean="0"/>
              <a:t>pisna odredba,</a:t>
            </a:r>
          </a:p>
          <a:p>
            <a:pPr eaLnBrk="1" hangingPunct="1">
              <a:buClr>
                <a:schemeClr val="bg1"/>
              </a:buClr>
              <a:buFont typeface="Wingdings" pitchFamily="2" charset="2"/>
              <a:buChar char="§"/>
            </a:pPr>
            <a:r>
              <a:rPr lang="sl-SI" altLang="sl-SI" sz="2800" dirty="0" smtClean="0"/>
              <a:t>način varovanja in  odgovornost oseb  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3127375"/>
            <a:ext cx="4038600" cy="2738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l-SI" altLang="sl-SI" b="1" u="sng" dirty="0" smtClean="0">
                <a:solidFill>
                  <a:srgbClr val="FFC000"/>
                </a:solidFill>
              </a:rPr>
              <a:t>Objektivni kriterij:</a:t>
            </a:r>
            <a:endParaRPr lang="sl-SI" altLang="sl-SI" b="1" u="sng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bg1"/>
              </a:buClr>
              <a:buFont typeface="Wingdings" pitchFamily="2" charset="2"/>
              <a:buChar char="§"/>
            </a:pPr>
            <a:r>
              <a:rPr lang="sl-SI" altLang="sl-SI" sz="2800" dirty="0" smtClean="0"/>
              <a:t>potreba po varstvu </a:t>
            </a:r>
            <a:r>
              <a:rPr lang="sl-SI" altLang="sl-SI" sz="2800" b="1" u="sng" dirty="0" smtClean="0"/>
              <a:t>očitna,   </a:t>
            </a:r>
            <a:endParaRPr lang="sl-SI" altLang="sl-SI" sz="2800" dirty="0" smtClean="0"/>
          </a:p>
          <a:p>
            <a:pPr eaLnBrk="1" hangingPunct="1">
              <a:buClr>
                <a:schemeClr val="bg1"/>
              </a:buClr>
              <a:buFont typeface="Wingdings" pitchFamily="2" charset="2"/>
              <a:buChar char="§"/>
            </a:pPr>
            <a:r>
              <a:rPr lang="sl-SI" altLang="sl-SI" sz="2800" dirty="0" smtClean="0"/>
              <a:t>z razkritjem bi nastala </a:t>
            </a:r>
            <a:r>
              <a:rPr lang="sl-SI" altLang="sl-SI" sz="2800" b="1" u="sng" dirty="0" smtClean="0"/>
              <a:t>občutna škoda</a:t>
            </a:r>
          </a:p>
        </p:txBody>
      </p:sp>
    </p:spTree>
    <p:extLst>
      <p:ext uri="{BB962C8B-B14F-4D97-AF65-F5344CB8AC3E}">
        <p14:creationId xmlns:p14="http://schemas.microsoft.com/office/powerpoint/2010/main" val="156691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>
            <a:normAutofit/>
          </a:bodyPr>
          <a:lstStyle/>
          <a:p>
            <a:r>
              <a:rPr lang="sl-SI" altLang="sl-SI" sz="3200" b="1" dirty="0" smtClean="0">
                <a:solidFill>
                  <a:srgbClr val="FFC000"/>
                </a:solidFill>
              </a:rPr>
              <a:t>Nove izjeme po ZDIJZ-E (5. a člen)</a:t>
            </a:r>
            <a:endParaRPr lang="sl-SI" altLang="sl-SI" sz="3200" b="1" dirty="0" smtClean="0">
              <a:solidFill>
                <a:srgbClr val="FFC00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85750" y="1700808"/>
            <a:ext cx="8401050" cy="424914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sl-SI" altLang="sl-SI" sz="2400" dirty="0" smtClean="0"/>
          </a:p>
          <a:p>
            <a:pPr marL="0" indent="0" algn="just">
              <a:buNone/>
            </a:pPr>
            <a:r>
              <a:rPr lang="sl-SI" altLang="sl-SI" sz="3700" dirty="0" smtClean="0"/>
              <a:t>1.) Če je dostop do podatka </a:t>
            </a:r>
            <a:r>
              <a:rPr lang="sl-SI" altLang="sl-SI" sz="3700" u="sng" dirty="0" smtClean="0"/>
              <a:t>po zakonu </a:t>
            </a:r>
            <a:r>
              <a:rPr lang="sl-SI" altLang="sl-SI" sz="3700" dirty="0" smtClean="0"/>
              <a:t>prepovedan ali omejen tudi </a:t>
            </a:r>
            <a:r>
              <a:rPr lang="sl-SI" altLang="sl-SI" sz="3700" u="sng" dirty="0" smtClean="0">
                <a:solidFill>
                  <a:srgbClr val="FFC000"/>
                </a:solidFill>
              </a:rPr>
              <a:t>strankam, udeležencem ali oškodovancem </a:t>
            </a:r>
            <a:r>
              <a:rPr lang="sl-SI" altLang="sl-SI" sz="3700" dirty="0" smtClean="0"/>
              <a:t>v sodnem, upravnem ali z zakonom določenem nadzornem </a:t>
            </a:r>
            <a:r>
              <a:rPr lang="sl-SI" altLang="sl-SI" sz="3700" u="sng" dirty="0" smtClean="0"/>
              <a:t>postopku;</a:t>
            </a:r>
            <a:r>
              <a:rPr lang="sl-SI" altLang="sl-SI" sz="3700" dirty="0" smtClean="0"/>
              <a:t> </a:t>
            </a:r>
          </a:p>
          <a:p>
            <a:pPr marL="0" indent="0" algn="just">
              <a:buNone/>
            </a:pPr>
            <a:endParaRPr lang="sl-SI" altLang="sl-SI" sz="3700" dirty="0" smtClean="0"/>
          </a:p>
          <a:p>
            <a:pPr marL="0" indent="0" algn="just">
              <a:buNone/>
            </a:pPr>
            <a:r>
              <a:rPr lang="sl-SI" altLang="sl-SI" sz="3700" dirty="0" smtClean="0"/>
              <a:t>2.) </a:t>
            </a:r>
            <a:r>
              <a:rPr lang="sl-SI" altLang="sl-SI" sz="3700" dirty="0" smtClean="0"/>
              <a:t>če je podatek pridobljen ali sestavljen </a:t>
            </a:r>
            <a:r>
              <a:rPr lang="sl-SI" altLang="sl-SI" sz="3700" u="sng" dirty="0" smtClean="0"/>
              <a:t>zaradi nadzornega </a:t>
            </a:r>
            <a:r>
              <a:rPr lang="sl-SI" altLang="sl-SI" sz="3700" u="sng" dirty="0" smtClean="0">
                <a:solidFill>
                  <a:srgbClr val="FFC000"/>
                </a:solidFill>
              </a:rPr>
              <a:t>postopka, ki ga vodi BS, ATVP, organ za zavarovalniški nadzor, </a:t>
            </a:r>
            <a:r>
              <a:rPr lang="sl-SI" altLang="sl-SI" sz="3700" dirty="0" smtClean="0"/>
              <a:t>drug nadzorni organ za finančni nadzor, če je postopek </a:t>
            </a:r>
            <a:r>
              <a:rPr lang="sl-SI" altLang="sl-SI" sz="3700" u="sng" dirty="0" smtClean="0"/>
              <a:t>še v teku</a:t>
            </a:r>
            <a:r>
              <a:rPr lang="sl-SI" altLang="sl-SI" sz="3700" dirty="0" smtClean="0"/>
              <a:t>. </a:t>
            </a:r>
            <a:r>
              <a:rPr lang="sl-SI" altLang="sl-SI" sz="3700" dirty="0" smtClean="0">
                <a:sym typeface="Wingdings" panose="05000000000000000000" pitchFamily="2" charset="2"/>
              </a:rPr>
              <a:t>&gt;&gt;&gt; </a:t>
            </a:r>
            <a:r>
              <a:rPr lang="sl-SI" altLang="sl-SI" sz="3700" dirty="0" smtClean="0"/>
              <a:t> vedno zavrniti (ni škodnega testa), po koncu postopka pa le če škodni test pokaže škodo (tudi drugi osebi ali resno ogroženost izvajanja drugih zakonskih nalog te nadzorne institucije);</a:t>
            </a:r>
          </a:p>
          <a:p>
            <a:pPr marL="0" indent="0" algn="just">
              <a:buNone/>
            </a:pPr>
            <a:endParaRPr lang="sl-SI" altLang="sl-SI" sz="3700" dirty="0" smtClean="0"/>
          </a:p>
          <a:p>
            <a:pPr marL="0" indent="0" algn="just">
              <a:buNone/>
            </a:pPr>
            <a:r>
              <a:rPr lang="sl-SI" altLang="sl-SI" sz="3700" dirty="0" smtClean="0"/>
              <a:t>3.) če zakon določa varovanje </a:t>
            </a:r>
            <a:r>
              <a:rPr lang="sl-SI" altLang="sl-SI" sz="3700" u="sng" dirty="0" smtClean="0">
                <a:solidFill>
                  <a:srgbClr val="FFC000"/>
                </a:solidFill>
              </a:rPr>
              <a:t>tajnosti vira </a:t>
            </a:r>
            <a:r>
              <a:rPr lang="sl-SI" altLang="sl-SI" sz="3700" dirty="0" smtClean="0">
                <a:solidFill>
                  <a:srgbClr val="FFC000"/>
                </a:solidFill>
              </a:rPr>
              <a:t>(</a:t>
            </a:r>
            <a:r>
              <a:rPr lang="sl-SI" altLang="sl-SI" sz="3700" dirty="0" smtClean="0"/>
              <a:t>npr. ZIN).</a:t>
            </a:r>
            <a:endParaRPr lang="sl-SI" altLang="sl-SI" sz="3700" dirty="0" smtClean="0"/>
          </a:p>
        </p:txBody>
      </p:sp>
    </p:spTree>
    <p:extLst>
      <p:ext uri="{BB962C8B-B14F-4D97-AF65-F5344CB8AC3E}">
        <p14:creationId xmlns:p14="http://schemas.microsoft.com/office/powerpoint/2010/main" val="298087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8229600" cy="660400"/>
          </a:xfrm>
        </p:spPr>
        <p:txBody>
          <a:bodyPr>
            <a:normAutofit/>
          </a:bodyPr>
          <a:lstStyle/>
          <a:p>
            <a:r>
              <a:rPr lang="sl-SI" altLang="sl-SI" sz="3600" b="1" dirty="0" smtClean="0">
                <a:solidFill>
                  <a:srgbClr val="FFC000"/>
                </a:solidFill>
              </a:rPr>
              <a:t>KAJ JE OSEBNI PODATEK?</a:t>
            </a:r>
          </a:p>
        </p:txBody>
      </p:sp>
      <p:sp>
        <p:nvSpPr>
          <p:cNvPr id="12291" name="Ograda vsebine 5"/>
          <p:cNvSpPr>
            <a:spLocks noGrp="1"/>
          </p:cNvSpPr>
          <p:nvPr>
            <p:ph idx="1"/>
          </p:nvPr>
        </p:nvSpPr>
        <p:spPr>
          <a:xfrm>
            <a:off x="357188" y="1714500"/>
            <a:ext cx="7872412" cy="42862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pl-PL" altLang="sl-SI" sz="2400" smtClean="0"/>
              <a:t>Katerikoli podatek, ki se nanaša na  posameznika, ne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pl-PL" altLang="sl-SI" sz="2400" smtClean="0"/>
              <a:t>glede na obliko, v kateri  je izražen - </a:t>
            </a:r>
            <a:r>
              <a:rPr lang="sl-SI" altLang="sl-SI" sz="2400" smtClean="0"/>
              <a:t>če je iz njega 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2400" u="sng" smtClean="0"/>
              <a:t>mogoče sklepati na oziroma prepoznati</a:t>
            </a:r>
            <a:r>
              <a:rPr lang="sl-SI" altLang="sl-SI" sz="2400" smtClean="0"/>
              <a:t> določeno </a:t>
            </a:r>
            <a:r>
              <a:rPr lang="sl-SI" altLang="sl-SI" sz="2400" b="1" smtClean="0"/>
              <a:t>fizično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2400" b="1" smtClean="0"/>
              <a:t>osebo – posameznika. </a:t>
            </a:r>
            <a:r>
              <a:rPr lang="sl-SI" altLang="sl-SI" sz="2400" b="1" smtClean="0">
                <a:solidFill>
                  <a:srgbClr val="F28308"/>
                </a:solidFill>
              </a:rPr>
              <a:t>Določen / določljiv!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sl-SI" altLang="sl-SI" sz="2400" b="1" smtClean="0"/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2400" smtClean="0"/>
              <a:t>e-naslov, fotografija, registrska številka avtomobila, avto,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2400" smtClean="0"/>
              <a:t>telefonska številka, glas .…?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sl-SI" altLang="sl-SI" sz="2400" smtClean="0"/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2400" smtClean="0"/>
              <a:t>Ali je vsak OP varovan po ZVOP-1? Zbirka! (v / iz)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sl-SI" altLang="sl-SI" sz="2400" smtClean="0"/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2400" smtClean="0"/>
              <a:t>Kdaj govorimo o občutljivih OP?</a:t>
            </a: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04275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24744"/>
            <a:ext cx="6624637" cy="5399881"/>
          </a:xfrm>
        </p:spPr>
        <p:txBody>
          <a:bodyPr>
            <a:normAutofit fontScale="92500"/>
          </a:bodyPr>
          <a:lstStyle/>
          <a:p>
            <a:pPr marL="273050" indent="-27305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sl-SI" altLang="sl-SI" b="1" dirty="0" smtClean="0">
                <a:solidFill>
                  <a:srgbClr val="F28308"/>
                </a:solidFill>
                <a:cs typeface="Times New Roman" pitchFamily="18" charset="0"/>
              </a:rPr>
              <a:t>OBČUTLJIVI OP </a:t>
            </a:r>
            <a:r>
              <a:rPr lang="sl-SI" altLang="sl-SI" sz="2400" b="1" dirty="0" smtClean="0">
                <a:cs typeface="Times New Roman" pitchFamily="18" charset="0"/>
              </a:rPr>
              <a:t>so podatki o:</a:t>
            </a:r>
          </a:p>
          <a:p>
            <a:pPr marL="273050" indent="-27305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sl-SI" altLang="sl-SI" sz="2400" b="1" dirty="0" smtClean="0">
                <a:cs typeface="Times New Roman" pitchFamily="18" charset="0"/>
              </a:rPr>
              <a:t> </a:t>
            </a:r>
          </a:p>
          <a:p>
            <a:pPr marL="273050" indent="-27305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sl-SI" altLang="sl-SI" sz="2400" b="1" dirty="0" smtClean="0">
                <a:cs typeface="Times New Roman" pitchFamily="18" charset="0"/>
              </a:rPr>
              <a:t>* rasnem, narodnem ali narodnostnem poreklu, </a:t>
            </a:r>
          </a:p>
          <a:p>
            <a:pPr marL="273050" indent="-27305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sl-SI" altLang="sl-SI" sz="2400" b="1" dirty="0" smtClean="0">
                <a:cs typeface="Times New Roman" pitchFamily="18" charset="0"/>
              </a:rPr>
              <a:t>* političnem-verskem-filozofskem prepričanju,  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sl-SI" altLang="sl-SI" sz="2400" b="1" dirty="0" smtClean="0">
                <a:cs typeface="Times New Roman" pitchFamily="18" charset="0"/>
              </a:rPr>
              <a:t>* članstvu v sindikatu, 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sl-SI" altLang="sl-SI" sz="2400" b="1" dirty="0" smtClean="0">
                <a:cs typeface="Times New Roman" pitchFamily="18" charset="0"/>
              </a:rPr>
              <a:t>* zdravstvenem stanju, 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sl-SI" altLang="sl-SI" sz="2400" b="1" dirty="0" smtClean="0">
                <a:cs typeface="Times New Roman" pitchFamily="18" charset="0"/>
              </a:rPr>
              <a:t>* spolnem življenju, 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sl-SI" altLang="sl-SI" sz="2400" b="1" dirty="0" smtClean="0">
                <a:cs typeface="Times New Roman" pitchFamily="18" charset="0"/>
              </a:rPr>
              <a:t>* vpisu/izbrisu v ali iz KE ali  prekrškovne evidence, </a:t>
            </a:r>
          </a:p>
          <a:p>
            <a:pPr marL="273050" indent="-27305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endParaRPr lang="sl-SI" altLang="sl-SI" sz="2400" b="1" dirty="0" smtClean="0">
              <a:cs typeface="Times New Roman" pitchFamily="18" charset="0"/>
            </a:endParaRPr>
          </a:p>
          <a:p>
            <a:pPr marL="273050" indent="-27305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sl-SI" altLang="sl-SI" sz="2400" b="1" dirty="0" smtClean="0">
                <a:cs typeface="Times New Roman" pitchFamily="18" charset="0"/>
              </a:rPr>
              <a:t>*</a:t>
            </a:r>
            <a:r>
              <a:rPr lang="sl-SI" altLang="sl-SI" sz="2400" b="1" u="sng" dirty="0" smtClean="0">
                <a:solidFill>
                  <a:srgbClr val="F28308"/>
                </a:solidFill>
                <a:cs typeface="Times New Roman" pitchFamily="18" charset="0"/>
              </a:rPr>
              <a:t>biometrične značilnosti </a:t>
            </a:r>
            <a:r>
              <a:rPr lang="sl-SI" altLang="sl-SI" sz="2400" b="1" dirty="0" smtClean="0">
                <a:cs typeface="Times New Roman" pitchFamily="18" charset="0"/>
              </a:rPr>
              <a:t>pa, </a:t>
            </a:r>
            <a:r>
              <a:rPr lang="sl-SI" altLang="sl-SI" sz="2400" b="1" dirty="0" smtClean="0">
                <a:solidFill>
                  <a:srgbClr val="FFC000"/>
                </a:solidFill>
                <a:cs typeface="Times New Roman" pitchFamily="18" charset="0"/>
              </a:rPr>
              <a:t>če je</a:t>
            </a:r>
            <a:r>
              <a:rPr lang="sl-SI" altLang="sl-SI" sz="2400" b="1" dirty="0" smtClean="0">
                <a:cs typeface="Times New Roman" pitchFamily="18" charset="0"/>
              </a:rPr>
              <a:t> z njihovo uporabo </a:t>
            </a:r>
          </a:p>
          <a:p>
            <a:pPr marL="273050" indent="-27305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sl-SI" altLang="sl-SI" sz="2400" b="1" dirty="0" smtClean="0">
                <a:cs typeface="Times New Roman" pitchFamily="18" charset="0"/>
              </a:rPr>
              <a:t>mogoče določiti posameznika v zvezi s kakšno od prej </a:t>
            </a:r>
          </a:p>
          <a:p>
            <a:pPr marL="273050" indent="-273050" algn="just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sl-SI" altLang="sl-SI" sz="2400" b="1" dirty="0" smtClean="0">
                <a:cs typeface="Times New Roman" pitchFamily="18" charset="0"/>
              </a:rPr>
              <a:t>navedenih okoliščin. </a:t>
            </a:r>
            <a:endParaRPr lang="sl-SI" altLang="sl-SI" sz="2400" dirty="0" smtClean="0"/>
          </a:p>
        </p:txBody>
      </p:sp>
    </p:spTree>
    <p:extLst>
      <p:ext uri="{BB962C8B-B14F-4D97-AF65-F5344CB8AC3E}">
        <p14:creationId xmlns:p14="http://schemas.microsoft.com/office/powerpoint/2010/main" val="402035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200" b="1" smtClean="0"/>
              <a:t>Obdelava OP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401050" cy="39497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sl-SI" altLang="sl-SI" sz="2800" b="1" u="sng" dirty="0" smtClean="0">
                <a:solidFill>
                  <a:srgbClr val="FFC000"/>
                </a:solidFill>
              </a:rPr>
              <a:t>8. člen ZVOP-1: splošna pravna podlaga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altLang="sl-SI" sz="2400" dirty="0" smtClean="0"/>
              <a:t>	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sl-SI" altLang="sl-SI" sz="2400" dirty="0" smtClean="0"/>
              <a:t>OP se lahko obdelujejo le, če njihovo </a:t>
            </a:r>
            <a:r>
              <a:rPr lang="sl-SI" altLang="sl-SI" sz="2400" dirty="0" smtClean="0">
                <a:solidFill>
                  <a:srgbClr val="FFC000"/>
                </a:solidFill>
              </a:rPr>
              <a:t>obdelavo </a:t>
            </a:r>
            <a:r>
              <a:rPr lang="sl-SI" altLang="sl-SI" sz="2400" dirty="0" smtClean="0"/>
              <a:t>in njihov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sl-SI" altLang="sl-SI" sz="2400" dirty="0" smtClean="0">
                <a:solidFill>
                  <a:srgbClr val="FFC000"/>
                </a:solidFill>
              </a:rPr>
              <a:t>nabor</a:t>
            </a:r>
            <a:r>
              <a:rPr lang="sl-SI" altLang="sl-SI" sz="2400" dirty="0" smtClean="0"/>
              <a:t> </a:t>
            </a:r>
            <a:r>
              <a:rPr lang="sl-SI" altLang="sl-SI" sz="2400" b="1" u="sng" dirty="0" smtClean="0"/>
              <a:t>določa zakon ali</a:t>
            </a:r>
            <a:r>
              <a:rPr lang="sl-SI" altLang="sl-SI" sz="2400" dirty="0" smtClean="0"/>
              <a:t> če je za obdelavo določenih OP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sl-SI" altLang="sl-SI" sz="2400" b="1" dirty="0" smtClean="0"/>
              <a:t>podana osebna privolitev posameznika.</a:t>
            </a:r>
            <a:r>
              <a:rPr lang="sl-SI" altLang="sl-SI" sz="2400" dirty="0" smtClean="0"/>
              <a:t/>
            </a:r>
            <a:br>
              <a:rPr lang="sl-SI" altLang="sl-SI" sz="2400" dirty="0" smtClean="0"/>
            </a:br>
            <a:r>
              <a:rPr lang="sl-SI" altLang="sl-SI" sz="2400" dirty="0" smtClean="0"/>
              <a:t/>
            </a:r>
            <a:br>
              <a:rPr lang="sl-SI" altLang="sl-SI" sz="2400" dirty="0" smtClean="0"/>
            </a:br>
            <a:endParaRPr lang="sl-SI" altLang="sl-SI" sz="24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sl-SI" altLang="sl-SI" sz="2400" dirty="0" smtClean="0">
                <a:solidFill>
                  <a:srgbClr val="FFC000"/>
                </a:solidFill>
              </a:rPr>
              <a:t>Namen obdelave </a:t>
            </a:r>
            <a:r>
              <a:rPr lang="sl-SI" altLang="sl-SI" sz="2400" dirty="0" smtClean="0"/>
              <a:t>OP mora biti določen v zakonu, v primeru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sl-SI" altLang="sl-SI" sz="2400" dirty="0" smtClean="0"/>
              <a:t>obdelave na podlagi osebne privolitve pa mora biti posameznik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sl-SI" altLang="sl-SI" sz="2400" dirty="0" smtClean="0"/>
              <a:t>predhodno pisno ali na drug ustrezen način </a:t>
            </a:r>
            <a:r>
              <a:rPr lang="sl-SI" altLang="sl-SI" sz="2400" dirty="0" smtClean="0">
                <a:solidFill>
                  <a:srgbClr val="FFC000"/>
                </a:solidFill>
              </a:rPr>
              <a:t>seznanjen z namenom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sl-SI" altLang="sl-SI" sz="2400" dirty="0" smtClean="0"/>
              <a:t>obdelave OP. </a:t>
            </a:r>
          </a:p>
          <a:p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227367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052513"/>
            <a:ext cx="8569325" cy="1214437"/>
          </a:xfrm>
        </p:spPr>
        <p:txBody>
          <a:bodyPr/>
          <a:lstStyle/>
          <a:p>
            <a:r>
              <a:rPr lang="sl-SI" altLang="sl-SI" sz="2800" b="1" smtClean="0"/>
              <a:t>Obdelava OP </a:t>
            </a:r>
            <a:r>
              <a:rPr lang="sl-SI" altLang="sl-SI" sz="2800" b="1" u="sng" smtClean="0"/>
              <a:t>v javnem </a:t>
            </a:r>
            <a:r>
              <a:rPr lang="sl-SI" altLang="sl-SI" sz="2800" b="1" smtClean="0"/>
              <a:t>sektorju? – 9. čl. ZVOP-1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2214563"/>
            <a:ext cx="5429250" cy="3817937"/>
          </a:xfrm>
        </p:spPr>
        <p:txBody>
          <a:bodyPr/>
          <a:lstStyle/>
          <a:p>
            <a:pPr marL="741363" lvl="1" indent="-284163">
              <a:spcBef>
                <a:spcPts val="700"/>
              </a:spcBef>
              <a:buFont typeface="Calibri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 sz="2400" b="1" dirty="0" smtClean="0">
                <a:solidFill>
                  <a:srgbClr val="FFC000"/>
                </a:solidFill>
                <a:cs typeface="Arial" charset="0"/>
              </a:rPr>
              <a:t>obdelavo in OP določa zakon;</a:t>
            </a:r>
          </a:p>
          <a:p>
            <a:pPr marL="741363" lvl="1" indent="-284163">
              <a:spcBef>
                <a:spcPts val="700"/>
              </a:spcBef>
              <a:buFont typeface="Calibri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 sz="2400" b="1" dirty="0" smtClean="0">
                <a:cs typeface="Arial" charset="0"/>
              </a:rPr>
              <a:t>osebna privolitev le, če tako določa zakon;</a:t>
            </a:r>
          </a:p>
          <a:p>
            <a:pPr marL="741363" lvl="1" indent="-284163">
              <a:spcBef>
                <a:spcPts val="700"/>
              </a:spcBef>
              <a:buFont typeface="Calibri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 sz="2400" b="1" dirty="0" smtClean="0">
                <a:cs typeface="Arial" charset="0"/>
              </a:rPr>
              <a:t>obdelava zaradi izvrševanja pogodbe (poseben namen);</a:t>
            </a:r>
          </a:p>
          <a:p>
            <a:pPr marL="741363" lvl="1" indent="-284163">
              <a:spcBef>
                <a:spcPts val="700"/>
              </a:spcBef>
              <a:buFont typeface="Calibri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 sz="2400" b="1" dirty="0" smtClean="0">
                <a:solidFill>
                  <a:srgbClr val="FFC000"/>
                </a:solidFill>
                <a:cs typeface="Arial" charset="0"/>
              </a:rPr>
              <a:t>izjema: </a:t>
            </a:r>
            <a:r>
              <a:rPr lang="sl-SI" altLang="sl-SI" sz="2400" b="1" dirty="0" smtClean="0">
                <a:solidFill>
                  <a:srgbClr val="FF0000"/>
                </a:solidFill>
                <a:cs typeface="Arial" charset="0"/>
              </a:rPr>
              <a:t>nujno</a:t>
            </a:r>
            <a:r>
              <a:rPr lang="sl-SI" altLang="sl-SI" sz="2400" b="1" dirty="0" smtClean="0">
                <a:cs typeface="Arial" charset="0"/>
              </a:rPr>
              <a:t> za izvrševanje </a:t>
            </a:r>
            <a:r>
              <a:rPr lang="sl-SI" altLang="sl-SI" sz="2400" b="1" dirty="0" smtClean="0">
                <a:solidFill>
                  <a:srgbClr val="FF0000"/>
                </a:solidFill>
                <a:cs typeface="Arial" charset="0"/>
              </a:rPr>
              <a:t>zakonitih pristojnosti </a:t>
            </a:r>
            <a:r>
              <a:rPr lang="sl-SI" altLang="sl-SI" sz="2400" b="1" dirty="0" smtClean="0">
                <a:cs typeface="Arial" charset="0"/>
              </a:rPr>
              <a:t>+ </a:t>
            </a:r>
            <a:r>
              <a:rPr lang="sl-SI" altLang="sl-SI" sz="2400" b="1" dirty="0" smtClean="0">
                <a:solidFill>
                  <a:srgbClr val="FF0000"/>
                </a:solidFill>
                <a:cs typeface="Arial" charset="0"/>
              </a:rPr>
              <a:t>ni posega v upravičen </a:t>
            </a:r>
            <a:r>
              <a:rPr lang="sl-SI" altLang="sl-SI" sz="2400" b="1" dirty="0" smtClean="0">
                <a:cs typeface="Arial" charset="0"/>
              </a:rPr>
              <a:t>interes posameznika</a:t>
            </a:r>
            <a:endParaRPr lang="sl-SI" altLang="sl-SI" b="1" dirty="0" smtClean="0"/>
          </a:p>
        </p:txBody>
      </p:sp>
      <p:pic>
        <p:nvPicPr>
          <p:cNvPr id="15364" name="Picture 4" descr="vprasaj I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2714625"/>
            <a:ext cx="2571750" cy="21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664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slov 1"/>
          <p:cNvSpPr>
            <a:spLocks noGrp="1"/>
          </p:cNvSpPr>
          <p:nvPr>
            <p:ph type="title"/>
          </p:nvPr>
        </p:nvSpPr>
        <p:spPr>
          <a:xfrm>
            <a:off x="250825" y="692696"/>
            <a:ext cx="8569325" cy="1151979"/>
          </a:xfrm>
        </p:spPr>
        <p:txBody>
          <a:bodyPr>
            <a:normAutofit/>
          </a:bodyPr>
          <a:lstStyle/>
          <a:p>
            <a:r>
              <a:rPr lang="sl-SI" altLang="sl-SI" sz="3600" b="1" dirty="0" smtClean="0">
                <a:solidFill>
                  <a:srgbClr val="FFC000"/>
                </a:solidFill>
              </a:rPr>
              <a:t>Občutljivi OP </a:t>
            </a:r>
            <a:r>
              <a:rPr lang="sl-SI" altLang="sl-SI" sz="3600" b="1" dirty="0" smtClean="0">
                <a:solidFill>
                  <a:srgbClr val="FFC000"/>
                </a:solidFill>
              </a:rPr>
              <a:t>dijakov</a:t>
            </a:r>
            <a:endParaRPr lang="sl-SI" altLang="sl-SI" sz="3600" b="1" dirty="0" smtClean="0">
              <a:solidFill>
                <a:srgbClr val="FFC000"/>
              </a:solidFill>
            </a:endParaRPr>
          </a:p>
        </p:txBody>
      </p:sp>
      <p:sp>
        <p:nvSpPr>
          <p:cNvPr id="18435" name="Ograda vsebin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889797"/>
          </a:xfrm>
        </p:spPr>
        <p:txBody>
          <a:bodyPr>
            <a:noAutofit/>
          </a:bodyPr>
          <a:lstStyle/>
          <a:p>
            <a:pPr algn="just">
              <a:buFontTx/>
              <a:buAutoNum type="arabicPeriod"/>
            </a:pPr>
            <a:r>
              <a:rPr lang="sl-SI" altLang="sl-SI" dirty="0" smtClean="0"/>
              <a:t>) 42</a:t>
            </a:r>
            <a:r>
              <a:rPr lang="sl-SI" altLang="sl-SI" dirty="0"/>
              <a:t>. čl. ZGim: „Podatki o gibalnih sposobnostih in morfoloških značilnostih se lahko zbirajo le </a:t>
            </a:r>
            <a:r>
              <a:rPr lang="sl-SI" altLang="sl-SI" u="sng" dirty="0"/>
              <a:t>s soglasjem dijaka. </a:t>
            </a:r>
          </a:p>
          <a:p>
            <a:pPr algn="just">
              <a:buFontTx/>
              <a:buAutoNum type="arabicPeriod"/>
            </a:pPr>
            <a:endParaRPr lang="sl-SI" altLang="sl-SI" dirty="0" smtClean="0"/>
          </a:p>
          <a:p>
            <a:pPr algn="just">
              <a:buFontTx/>
              <a:buAutoNum type="arabicPeriod"/>
            </a:pPr>
            <a:r>
              <a:rPr lang="sl-SI" altLang="sl-SI" dirty="0" smtClean="0"/>
              <a:t>) Podobno: 95</a:t>
            </a:r>
            <a:r>
              <a:rPr lang="sl-SI" altLang="sl-SI" dirty="0" smtClean="0"/>
              <a:t>. čl. </a:t>
            </a:r>
            <a:r>
              <a:rPr lang="sl-SI" altLang="sl-SI" dirty="0" smtClean="0"/>
              <a:t>ZOsn</a:t>
            </a:r>
            <a:r>
              <a:rPr lang="sl-SI" altLang="sl-SI" dirty="0" smtClean="0"/>
              <a:t>: „Podatki v zbirki podatkov o gibalnih sposobnostih in morfoloških značilnostih učencev se zbirajo v </a:t>
            </a:r>
            <a:r>
              <a:rPr lang="sl-SI" altLang="sl-SI" u="sng" dirty="0" smtClean="0"/>
              <a:t>soglasju s starši oz. skrbniki.“</a:t>
            </a:r>
          </a:p>
          <a:p>
            <a:pPr algn="just">
              <a:buFontTx/>
              <a:buAutoNum type="arabicPeriod"/>
            </a:pPr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21877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85750" y="1052736"/>
            <a:ext cx="8569325" cy="1096739"/>
          </a:xfrm>
        </p:spPr>
        <p:txBody>
          <a:bodyPr>
            <a:normAutofit/>
          </a:bodyPr>
          <a:lstStyle/>
          <a:p>
            <a:r>
              <a:rPr lang="sl-SI" altLang="sl-SI" sz="2800" b="1" dirty="0" smtClean="0">
                <a:solidFill>
                  <a:srgbClr val="FFC000"/>
                </a:solidFill>
              </a:rPr>
              <a:t>Zakonska podlaga </a:t>
            </a:r>
            <a:r>
              <a:rPr lang="sl-SI" altLang="sl-SI" sz="2800" b="1" dirty="0" smtClean="0">
                <a:solidFill>
                  <a:srgbClr val="FFC000"/>
                </a:solidFill>
              </a:rPr>
              <a:t>= nevarovani OP, a le </a:t>
            </a:r>
            <a:r>
              <a:rPr lang="sl-SI" altLang="sl-SI" sz="2800" b="1" dirty="0" smtClean="0">
                <a:solidFill>
                  <a:srgbClr val="FFC000"/>
                </a:solidFill>
              </a:rPr>
              <a:t>za ta NAMEN</a:t>
            </a:r>
            <a:endParaRPr lang="sl-SI" altLang="sl-SI" sz="2800" b="1" dirty="0" smtClean="0">
              <a:solidFill>
                <a:srgbClr val="FFC000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2857"/>
            <a:ext cx="8401050" cy="3817094"/>
          </a:xfrm>
        </p:spPr>
        <p:txBody>
          <a:bodyPr>
            <a:normAutofit fontScale="77500" lnSpcReduction="20000"/>
          </a:bodyPr>
          <a:lstStyle/>
          <a:p>
            <a:pPr marL="571500" indent="-514350" algn="just" eaLnBrk="1" hangingPunct="1">
              <a:spcBef>
                <a:spcPts val="700"/>
              </a:spcBef>
              <a:buFontTx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 sz="3300" b="1" dirty="0" smtClean="0">
                <a:solidFill>
                  <a:srgbClr val="FFC000"/>
                </a:solidFill>
              </a:rPr>
              <a:t>Zakon o zemljiški knjigi  </a:t>
            </a:r>
            <a:r>
              <a:rPr lang="sl-SI" altLang="sl-SI" sz="3300" dirty="0" smtClean="0"/>
              <a:t>(4. čl.)  - načelo javnosti vpisov v glavno knjigo (ime in priimek lastnika parcele</a:t>
            </a:r>
            <a:r>
              <a:rPr lang="sl-SI" altLang="sl-SI" sz="3300" dirty="0" smtClean="0"/>
              <a:t>)</a:t>
            </a:r>
          </a:p>
          <a:p>
            <a:pPr marL="571500" indent="-514350" algn="just" eaLnBrk="1" hangingPunct="1">
              <a:spcBef>
                <a:spcPts val="700"/>
              </a:spcBef>
              <a:buFontTx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l-SI" altLang="sl-SI" sz="3300" dirty="0" smtClean="0"/>
          </a:p>
          <a:p>
            <a:pPr marL="571500" indent="-514350" algn="just" eaLnBrk="1" hangingPunct="1">
              <a:spcBef>
                <a:spcPts val="700"/>
              </a:spcBef>
              <a:buFontTx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 sz="3300" b="1" dirty="0" smtClean="0">
                <a:solidFill>
                  <a:srgbClr val="FFC000"/>
                </a:solidFill>
              </a:rPr>
              <a:t>Zakon o sodnem registru </a:t>
            </a:r>
            <a:r>
              <a:rPr lang="sl-SI" altLang="sl-SI" sz="3300" dirty="0" smtClean="0"/>
              <a:t>(7. člen) – sodni register je javna knjiga (imena družbenikov, zakonitih zastopnikov) </a:t>
            </a:r>
            <a:endParaRPr lang="sl-SI" altLang="sl-SI" sz="3300" dirty="0" smtClean="0"/>
          </a:p>
          <a:p>
            <a:pPr marL="571500" indent="-514350" algn="just" eaLnBrk="1" hangingPunct="1">
              <a:spcBef>
                <a:spcPts val="700"/>
              </a:spcBef>
              <a:buFontTx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l-SI" altLang="sl-SI" sz="3300" dirty="0" smtClean="0"/>
          </a:p>
          <a:p>
            <a:pPr marL="571500" indent="-514350" algn="just" eaLnBrk="1" hangingPunct="1">
              <a:spcBef>
                <a:spcPts val="700"/>
              </a:spcBef>
              <a:buFontTx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l-SI" altLang="sl-SI" sz="3300" b="1" dirty="0" smtClean="0">
                <a:solidFill>
                  <a:srgbClr val="FFC000"/>
                </a:solidFill>
              </a:rPr>
              <a:t>Zakon o kmetijstvu </a:t>
            </a:r>
            <a:r>
              <a:rPr lang="sl-SI" altLang="sl-SI" sz="3300" dirty="0" smtClean="0"/>
              <a:t>(29. člen) – podatki iz upravnih odločb o dodelitvi sredstev po tem zakonu so javni, razen davčne številke, EMŠO in identifikacijske številke kmetijskega gospodarstva;</a:t>
            </a:r>
          </a:p>
          <a:p>
            <a:pPr marL="571500" indent="-5143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290644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11188" y="1773238"/>
            <a:ext cx="7929562" cy="432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143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700"/>
              </a:spcBef>
              <a:buFont typeface="Calibri" pitchFamily="34" charset="0"/>
              <a:buAutoNum type="arabicPeriod" startAt="4"/>
            </a:pPr>
            <a:r>
              <a:rPr lang="sl-SI" altLang="sl-SI" sz="2400" b="1" dirty="0">
                <a:solidFill>
                  <a:srgbClr val="FFC000"/>
                </a:solidFill>
              </a:rPr>
              <a:t>ZSPJS</a:t>
            </a:r>
            <a:r>
              <a:rPr lang="sl-SI" altLang="sl-SI" sz="2400" b="1" dirty="0"/>
              <a:t> </a:t>
            </a:r>
            <a:r>
              <a:rPr lang="sl-SI" altLang="sl-SI" sz="2400" dirty="0"/>
              <a:t>(38. čl.) – plače v javnem sektorju so javne. Javnosti so dostopni </a:t>
            </a:r>
            <a:r>
              <a:rPr lang="sl-SI" altLang="sl-SI" sz="2400" dirty="0" smtClean="0"/>
              <a:t>podatki</a:t>
            </a:r>
            <a:r>
              <a:rPr lang="sl-SI" altLang="sl-SI" sz="2400" dirty="0"/>
              <a:t>: </a:t>
            </a:r>
            <a:r>
              <a:rPr lang="sl-SI" altLang="sl-SI" sz="2400" dirty="0" smtClean="0"/>
              <a:t>DM</a:t>
            </a:r>
            <a:r>
              <a:rPr lang="sl-SI" altLang="sl-SI" sz="2400" dirty="0"/>
              <a:t>, </a:t>
            </a:r>
            <a:r>
              <a:rPr lang="sl-SI" altLang="sl-SI" sz="2400" dirty="0" smtClean="0"/>
              <a:t>naziv </a:t>
            </a:r>
            <a:r>
              <a:rPr lang="sl-SI" altLang="sl-SI" sz="2400" dirty="0"/>
              <a:t>ali </a:t>
            </a:r>
            <a:r>
              <a:rPr lang="sl-SI" altLang="sl-SI" sz="2400" dirty="0" smtClean="0"/>
              <a:t>funkcija,  osnovna plača, delovna </a:t>
            </a:r>
            <a:r>
              <a:rPr lang="sl-SI" altLang="sl-SI" sz="2400" dirty="0"/>
              <a:t>uspešnost, </a:t>
            </a:r>
            <a:r>
              <a:rPr lang="sl-SI" altLang="sl-SI" sz="2400" dirty="0" smtClean="0"/>
              <a:t>dodatki, razen dodatka </a:t>
            </a:r>
            <a:r>
              <a:rPr lang="sl-SI" altLang="sl-SI" sz="2400" dirty="0"/>
              <a:t>za delovno dobo. </a:t>
            </a:r>
          </a:p>
          <a:p>
            <a:pPr eaLnBrk="1" hangingPunct="1">
              <a:spcBef>
                <a:spcPts val="700"/>
              </a:spcBef>
              <a:buFont typeface="Calibri" pitchFamily="34" charset="0"/>
              <a:buAutoNum type="arabicPeriod" startAt="4"/>
            </a:pPr>
            <a:endParaRPr lang="sl-SI" altLang="sl-SI" sz="2400" dirty="0"/>
          </a:p>
          <a:p>
            <a:pPr algn="just" eaLnBrk="1" hangingPunct="1">
              <a:spcBef>
                <a:spcPts val="700"/>
              </a:spcBef>
              <a:buFont typeface="Calibri" pitchFamily="34" charset="0"/>
              <a:buAutoNum type="arabicPeriod" startAt="4"/>
            </a:pPr>
            <a:r>
              <a:rPr lang="sl-SI" altLang="sl-SI" sz="2400" b="1" dirty="0">
                <a:solidFill>
                  <a:srgbClr val="FFC000"/>
                </a:solidFill>
              </a:rPr>
              <a:t>ZDIJZ</a:t>
            </a:r>
            <a:r>
              <a:rPr lang="sl-SI" altLang="sl-SI" sz="2400" b="1" dirty="0"/>
              <a:t> (3. odst. 6.čl.) </a:t>
            </a:r>
            <a:r>
              <a:rPr lang="sl-SI" altLang="sl-SI" sz="2400" dirty="0"/>
              <a:t>– podatki o porabi javnih sredstev ali podatki, povezani z opravljanjem javne funkcije ali DR javnega </a:t>
            </a:r>
            <a:r>
              <a:rPr lang="sl-SI" altLang="sl-SI" sz="2400" dirty="0" smtClean="0"/>
              <a:t>uslužbenca.</a:t>
            </a:r>
            <a:endParaRPr lang="sl-SI" altLang="sl-SI" sz="2400" dirty="0"/>
          </a:p>
          <a:p>
            <a:pPr algn="just" eaLnBrk="1" hangingPunct="1">
              <a:spcBef>
                <a:spcPts val="700"/>
              </a:spcBef>
              <a:buFont typeface="Calibri" pitchFamily="34" charset="0"/>
              <a:buAutoNum type="arabicPeriod" startAt="4"/>
            </a:pPr>
            <a:endParaRPr lang="sl-SI" altLang="sl-SI" b="1" dirty="0"/>
          </a:p>
          <a:p>
            <a:pPr eaLnBrk="1" hangingPunct="1">
              <a:spcBef>
                <a:spcPts val="700"/>
              </a:spcBef>
              <a:buFont typeface="Calibri" pitchFamily="34" charset="0"/>
              <a:buAutoNum type="arabicPeriod" startAt="4"/>
            </a:pPr>
            <a:endParaRPr lang="sl-SI" altLang="sl-SI" b="1" dirty="0"/>
          </a:p>
          <a:p>
            <a:pPr eaLnBrk="1" hangingPunct="1">
              <a:spcBef>
                <a:spcPts val="700"/>
              </a:spcBef>
            </a:pPr>
            <a:endParaRPr lang="sl-SI" altLang="sl-SI" b="1" dirty="0"/>
          </a:p>
        </p:txBody>
      </p:sp>
    </p:spTree>
    <p:extLst>
      <p:ext uri="{BB962C8B-B14F-4D97-AF65-F5344CB8AC3E}">
        <p14:creationId xmlns:p14="http://schemas.microsoft.com/office/powerpoint/2010/main" val="274019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81692"/>
          </a:xfrm>
        </p:spPr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FFC000"/>
                </a:solidFill>
                <a:latin typeface="+mn-lt"/>
              </a:rPr>
              <a:t>Delni </a:t>
            </a:r>
            <a:r>
              <a:rPr lang="sl-SI" sz="3200" b="1" dirty="0" smtClean="0">
                <a:solidFill>
                  <a:srgbClr val="FFC000"/>
                </a:solidFill>
                <a:latin typeface="+mn-lt"/>
              </a:rPr>
              <a:t>dostop (7. člen)</a:t>
            </a:r>
            <a:endParaRPr lang="sl-SI" sz="32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320480"/>
          </a:xfrm>
        </p:spPr>
        <p:txBody>
          <a:bodyPr>
            <a:normAutofit lnSpcReduction="10000"/>
          </a:bodyPr>
          <a:lstStyle/>
          <a:p>
            <a:pPr algn="just"/>
            <a:r>
              <a:rPr lang="sl-SI" sz="2600" dirty="0" smtClean="0"/>
              <a:t>Uporabiti ga moramo vedno, ko </a:t>
            </a:r>
            <a:r>
              <a:rPr lang="sl-SI" sz="2600" dirty="0" smtClean="0"/>
              <a:t>se v dokumentih nahajajo varovani podatki in je te mogoče iz dokumenta </a:t>
            </a:r>
            <a:r>
              <a:rPr lang="sl-SI" sz="2600" u="sng" dirty="0" smtClean="0"/>
              <a:t>izločiti, anonimizirati</a:t>
            </a:r>
            <a:r>
              <a:rPr lang="sl-SI" sz="2600" dirty="0" smtClean="0"/>
              <a:t>,..s preostalim delom pa seznaniti prosilca oz. mu omogočiti ponovno </a:t>
            </a:r>
            <a:r>
              <a:rPr lang="sl-SI" sz="2600" dirty="0"/>
              <a:t>uporabo </a:t>
            </a:r>
            <a:r>
              <a:rPr lang="sl-SI" sz="2600" dirty="0" smtClean="0"/>
              <a:t>(vpogled</a:t>
            </a:r>
            <a:r>
              <a:rPr lang="sl-SI" sz="2600" dirty="0"/>
              <a:t>, fotokopija, </a:t>
            </a:r>
            <a:r>
              <a:rPr lang="sl-SI" sz="2600" dirty="0" smtClean="0"/>
              <a:t>e-oblika).</a:t>
            </a:r>
            <a:endParaRPr lang="sl-SI" sz="2600" dirty="0" smtClean="0"/>
          </a:p>
          <a:p>
            <a:pPr algn="just">
              <a:buFont typeface="Arial" pitchFamily="34" charset="0"/>
              <a:buChar char="•"/>
            </a:pPr>
            <a:endParaRPr lang="sl-SI" sz="2600" dirty="0" smtClean="0"/>
          </a:p>
          <a:p>
            <a:pPr algn="just">
              <a:buFont typeface="Arial" pitchFamily="34" charset="0"/>
              <a:buChar char="•"/>
            </a:pPr>
            <a:r>
              <a:rPr lang="sl-SI" sz="2600" b="1" u="sng" dirty="0" smtClean="0"/>
              <a:t>4</a:t>
            </a:r>
            <a:r>
              <a:rPr lang="sl-SI" sz="2600" b="1" u="sng" dirty="0" smtClean="0"/>
              <a:t>. odst. 5. člena ZDIJZ </a:t>
            </a:r>
            <a:r>
              <a:rPr lang="sl-SI" sz="2600" b="1" dirty="0" smtClean="0"/>
              <a:t>– </a:t>
            </a:r>
            <a:r>
              <a:rPr lang="sl-SI" sz="2600" dirty="0" smtClean="0"/>
              <a:t>Organ </a:t>
            </a:r>
            <a:r>
              <a:rPr lang="sl-SI" sz="2600" dirty="0" smtClean="0"/>
              <a:t>pa NI DOLŽAN </a:t>
            </a:r>
            <a:r>
              <a:rPr lang="sl-SI" sz="2600" u="sng" dirty="0" smtClean="0"/>
              <a:t>za </a:t>
            </a:r>
            <a:r>
              <a:rPr lang="sl-SI" sz="2600" u="sng" dirty="0" smtClean="0"/>
              <a:t>ponovno uporabo</a:t>
            </a:r>
            <a:r>
              <a:rPr lang="sl-SI" sz="2600" dirty="0" smtClean="0"/>
              <a:t> zagotavljati </a:t>
            </a:r>
            <a:r>
              <a:rPr lang="sl-SI" sz="2600" dirty="0" smtClean="0"/>
              <a:t>izvlečkov iz dokumentov ali </a:t>
            </a:r>
            <a:r>
              <a:rPr lang="sl-SI" sz="2600" dirty="0" smtClean="0"/>
              <a:t>pretvorbo </a:t>
            </a:r>
            <a:r>
              <a:rPr lang="sl-SI" sz="2600" dirty="0" smtClean="0"/>
              <a:t>iz ene oblike v drugo, </a:t>
            </a:r>
            <a:r>
              <a:rPr lang="sl-SI" sz="2600" dirty="0" smtClean="0"/>
              <a:t>če </a:t>
            </a:r>
            <a:r>
              <a:rPr lang="sl-SI" sz="2600" dirty="0" smtClean="0"/>
              <a:t>bi to pomenilo nesorazmeren napor izven preprostega postopka </a:t>
            </a:r>
            <a:r>
              <a:rPr lang="sl-SI" sz="2600" b="1" dirty="0" smtClean="0"/>
              <a:t>– na </a:t>
            </a:r>
            <a:r>
              <a:rPr lang="sl-SI" sz="2600" b="1" dirty="0" err="1" smtClean="0"/>
              <a:t>re</a:t>
            </a:r>
            <a:r>
              <a:rPr lang="sl-SI" sz="2600" b="1" dirty="0" smtClean="0"/>
              <a:t>-</a:t>
            </a:r>
            <a:r>
              <a:rPr lang="sl-SI" sz="2600" b="1" dirty="0" err="1" smtClean="0"/>
              <a:t>use</a:t>
            </a:r>
            <a:r>
              <a:rPr lang="sl-SI" sz="2600" b="1" dirty="0" smtClean="0"/>
              <a:t> </a:t>
            </a:r>
            <a:r>
              <a:rPr lang="sl-SI" sz="2600" b="1" dirty="0" smtClean="0"/>
              <a:t>se </a:t>
            </a:r>
            <a:r>
              <a:rPr lang="sl-SI" sz="2600" b="1" dirty="0" smtClean="0"/>
              <a:t>torej načelo </a:t>
            </a:r>
            <a:r>
              <a:rPr lang="sl-SI" sz="2600" b="1" dirty="0" smtClean="0"/>
              <a:t>delnega dostopa </a:t>
            </a:r>
            <a:r>
              <a:rPr lang="sl-SI" sz="2600" b="1" dirty="0" smtClean="0"/>
              <a:t>nanaša </a:t>
            </a:r>
            <a:r>
              <a:rPr lang="sl-SI" sz="2600" b="1" dirty="0" smtClean="0"/>
              <a:t>le delno.</a:t>
            </a:r>
            <a:endParaRPr lang="sl-SI" sz="2600" dirty="0" smtClean="0"/>
          </a:p>
          <a:p>
            <a:pPr>
              <a:buFont typeface="Arial" pitchFamily="34" charset="0"/>
              <a:buChar char="•"/>
            </a:pPr>
            <a:endParaRPr lang="sl-SI" sz="2000" dirty="0" smtClean="0"/>
          </a:p>
          <a:p>
            <a:pPr>
              <a:buFont typeface="Arial" pitchFamily="34" charset="0"/>
              <a:buChar char="•"/>
            </a:pPr>
            <a:endParaRPr lang="sl-SI" sz="20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052513"/>
            <a:ext cx="7848600" cy="5184775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</a:pPr>
            <a:endParaRPr lang="sl-SI" altLang="sl-SI" sz="2400" b="1" dirty="0" smtClean="0">
              <a:solidFill>
                <a:srgbClr val="FF9900"/>
              </a:solidFill>
            </a:endParaRPr>
          </a:p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sl-SI" altLang="sl-SI" sz="3600" b="1" dirty="0" smtClean="0">
                <a:solidFill>
                  <a:srgbClr val="FF9900"/>
                </a:solidFill>
              </a:rPr>
              <a:t>INFORMACIJE JAVNEGA ZNAČAJA </a:t>
            </a:r>
          </a:p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sl-SI" altLang="sl-SI" sz="3600" b="1" dirty="0" smtClean="0">
                <a:solidFill>
                  <a:srgbClr val="FF9900"/>
                </a:solidFill>
              </a:rPr>
              <a:t>(39. čl. Ustave)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endParaRPr lang="sl-SI" altLang="sl-SI" sz="2800" dirty="0" smtClean="0"/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endParaRPr lang="sl-SI" altLang="sl-SI" sz="2800" dirty="0" smtClean="0"/>
          </a:p>
          <a:p>
            <a:pPr marL="0" indent="0" algn="just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sl-SI" altLang="sl-SI" sz="2800" dirty="0" smtClean="0"/>
              <a:t>Vsakdo ima pravico dobiti informacijo javnega značaja, za katero ima v zakonu utemeljen pravni interes, razen v primerih, ki jih določa zakon.</a:t>
            </a:r>
          </a:p>
        </p:txBody>
      </p:sp>
    </p:spTree>
    <p:extLst>
      <p:ext uri="{BB962C8B-B14F-4D97-AF65-F5344CB8AC3E}">
        <p14:creationId xmlns:p14="http://schemas.microsoft.com/office/powerpoint/2010/main" val="1987752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81692"/>
          </a:xfrm>
        </p:spPr>
        <p:txBody>
          <a:bodyPr>
            <a:noAutofit/>
          </a:bodyPr>
          <a:lstStyle/>
          <a:p>
            <a:r>
              <a:rPr lang="sl-SI" sz="3600" b="1" dirty="0" smtClean="0">
                <a:solidFill>
                  <a:srgbClr val="FFC000"/>
                </a:solidFill>
                <a:latin typeface="+mn-lt"/>
              </a:rPr>
              <a:t/>
            </a:r>
            <a:br>
              <a:rPr lang="sl-SI" sz="3600" b="1" dirty="0" smtClean="0">
                <a:solidFill>
                  <a:srgbClr val="FFC000"/>
                </a:solidFill>
                <a:latin typeface="+mn-lt"/>
              </a:rPr>
            </a:br>
            <a:r>
              <a:rPr lang="sl-SI" sz="3600" b="1" dirty="0" smtClean="0">
                <a:solidFill>
                  <a:srgbClr val="FFC000"/>
                </a:solidFill>
                <a:latin typeface="+mn-lt"/>
              </a:rPr>
              <a:t>Oblika dostopa (25. člen)</a:t>
            </a:r>
            <a:endParaRPr lang="sl-SI" sz="36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3204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sl-SI" sz="2800" dirty="0" smtClean="0"/>
          </a:p>
          <a:p>
            <a:pPr>
              <a:buFont typeface="Arial" pitchFamily="34" charset="0"/>
              <a:buChar char="•"/>
            </a:pPr>
            <a:r>
              <a:rPr lang="sl-SI" sz="2800" dirty="0" smtClean="0"/>
              <a:t>Če organ zahtevi ugodi, prosilcu </a:t>
            </a:r>
            <a:r>
              <a:rPr lang="sl-SI" sz="2800" u="sng" dirty="0" smtClean="0"/>
              <a:t>nemudoma</a:t>
            </a:r>
            <a:r>
              <a:rPr lang="sl-SI" sz="2800" dirty="0" smtClean="0"/>
              <a:t> omogoči seznanitev z  IJZ: *vpogled, *prepis, *</a:t>
            </a:r>
            <a:r>
              <a:rPr lang="sl-SI" sz="2800" dirty="0" err="1" smtClean="0"/>
              <a:t>ftc</a:t>
            </a:r>
            <a:r>
              <a:rPr lang="sl-SI" sz="2800" dirty="0" smtClean="0"/>
              <a:t>., *e-zapis.</a:t>
            </a:r>
          </a:p>
          <a:p>
            <a:pPr>
              <a:buFont typeface="Arial" pitchFamily="34" charset="0"/>
              <a:buChar char="•"/>
            </a:pPr>
            <a:endParaRPr lang="sl-SI" sz="2800" dirty="0"/>
          </a:p>
          <a:p>
            <a:pPr>
              <a:buFont typeface="Arial" pitchFamily="34" charset="0"/>
              <a:buChar char="•"/>
            </a:pPr>
            <a:r>
              <a:rPr lang="sl-SI" sz="2800" dirty="0" smtClean="0"/>
              <a:t>Če je informacija varovana  po ZASP (3. oseba): le VPOGLED, razen če gre za </a:t>
            </a:r>
            <a:r>
              <a:rPr lang="sl-SI" sz="2800" dirty="0" smtClean="0">
                <a:solidFill>
                  <a:srgbClr val="FFC000"/>
                </a:solidFill>
              </a:rPr>
              <a:t>OKOLJSKO INFORMACIJO </a:t>
            </a:r>
            <a:r>
              <a:rPr lang="sl-SI" sz="2800" dirty="0" smtClean="0"/>
              <a:t>– tu pa v obliki, kot jo zahteva prosilec! (uspeh ZDIJZ-E)</a:t>
            </a:r>
            <a:endParaRPr lang="sl-SI" sz="2800" dirty="0" smtClean="0"/>
          </a:p>
          <a:p>
            <a:pPr>
              <a:buFont typeface="Arial" pitchFamily="34" charset="0"/>
              <a:buChar char="•"/>
            </a:pPr>
            <a:endParaRPr lang="sl-SI" sz="20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9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slov 5"/>
          <p:cNvSpPr>
            <a:spLocks noGrp="1"/>
          </p:cNvSpPr>
          <p:nvPr>
            <p:ph type="title" idx="4294967295"/>
          </p:nvPr>
        </p:nvSpPr>
        <p:spPr>
          <a:xfrm>
            <a:off x="323528" y="1124744"/>
            <a:ext cx="8586788" cy="660400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sz="3600" b="1" dirty="0" smtClean="0">
                <a:solidFill>
                  <a:srgbClr val="FFC000"/>
                </a:solidFill>
              </a:rPr>
              <a:t>Kaj je ponovna uporaba IJZ?</a:t>
            </a:r>
            <a:endParaRPr lang="sl-SI" altLang="sl-SI" sz="3600" b="1" dirty="0" smtClean="0">
              <a:solidFill>
                <a:srgbClr val="FFC000"/>
              </a:solidFill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16113"/>
            <a:ext cx="8218487" cy="4249737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endParaRPr lang="sl-SI" altLang="sl-SI" sz="2400" b="1" u="sng" dirty="0" smtClean="0">
              <a:solidFill>
                <a:srgbClr val="FFC000"/>
              </a:solidFill>
            </a:endParaRPr>
          </a:p>
          <a:p>
            <a:pPr marL="0" indent="0" algn="just" eaLnBrk="1" hangingPunct="1">
              <a:buNone/>
            </a:pPr>
            <a:r>
              <a:rPr lang="sl-SI" altLang="sl-SI" sz="2800" b="1" u="sng" dirty="0" smtClean="0">
                <a:solidFill>
                  <a:srgbClr val="FFC000"/>
                </a:solidFill>
              </a:rPr>
              <a:t>Ponovna uporaba IJZ </a:t>
            </a:r>
            <a:r>
              <a:rPr lang="sl-SI" altLang="sl-SI" sz="2800" dirty="0" smtClean="0"/>
              <a:t>= uporaba s strani fizičnih ali pravnih oseb </a:t>
            </a:r>
            <a:r>
              <a:rPr lang="sl-SI" altLang="sl-SI" sz="2800" u="sng" dirty="0" smtClean="0"/>
              <a:t>za pridobitne ali nepridobitne namene </a:t>
            </a:r>
            <a:r>
              <a:rPr lang="sl-SI" altLang="sl-SI" sz="2800" dirty="0" smtClean="0"/>
              <a:t>razen za </a:t>
            </a:r>
            <a:r>
              <a:rPr lang="sl-SI" altLang="sl-SI" sz="2800" u="sng" dirty="0" smtClean="0"/>
              <a:t>prvotn</a:t>
            </a:r>
            <a:r>
              <a:rPr lang="sl-SI" altLang="sl-SI" sz="2800" dirty="0" smtClean="0"/>
              <a:t>i namen v okviru javne naloge, zaradi katerega so bili dokumenti izdelani. </a:t>
            </a:r>
          </a:p>
          <a:p>
            <a:pPr marL="0" indent="0" algn="just" eaLnBrk="1" hangingPunct="1">
              <a:buNone/>
            </a:pPr>
            <a:endParaRPr lang="sl-SI" altLang="sl-SI" sz="2800" u="sng" dirty="0">
              <a:solidFill>
                <a:srgbClr val="FF0000"/>
              </a:solidFill>
            </a:endParaRPr>
          </a:p>
          <a:p>
            <a:pPr marL="0" indent="0" algn="just" eaLnBrk="1" hangingPunct="1">
              <a:buNone/>
            </a:pPr>
            <a:r>
              <a:rPr lang="sl-SI" altLang="sl-SI" sz="2800" u="sng" dirty="0" smtClean="0">
                <a:solidFill>
                  <a:srgbClr val="FF0000"/>
                </a:solidFill>
              </a:rPr>
              <a:t>Uporaba informacij za izvajanje javnih nalog v organu </a:t>
            </a:r>
            <a:r>
              <a:rPr lang="sl-SI" altLang="sl-SI" sz="2800" dirty="0" smtClean="0">
                <a:solidFill>
                  <a:srgbClr val="FF0000"/>
                </a:solidFill>
              </a:rPr>
              <a:t>ali njihova izmenjava </a:t>
            </a:r>
            <a:r>
              <a:rPr lang="sl-SI" altLang="sl-SI" sz="2800" u="sng" dirty="0" smtClean="0">
                <a:solidFill>
                  <a:srgbClr val="FF0000"/>
                </a:solidFill>
              </a:rPr>
              <a:t>med organi za izvajanje javnih nalog NI ponovna uporaba.</a:t>
            </a:r>
            <a:r>
              <a:rPr lang="sl-SI" altLang="sl-SI" sz="2800" dirty="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buFontTx/>
              <a:buChar char="-"/>
            </a:pPr>
            <a:endParaRPr lang="sl-SI" altLang="sl-SI" sz="2400" dirty="0"/>
          </a:p>
          <a:p>
            <a:pPr eaLnBrk="1" hangingPunct="1">
              <a:buFontTx/>
              <a:buChar char="-"/>
            </a:pPr>
            <a:endParaRPr lang="sl-SI" altLang="sl-SI" sz="2400" dirty="0" smtClean="0"/>
          </a:p>
          <a:p>
            <a:pPr eaLnBrk="1" hangingPunct="1">
              <a:buFontTx/>
              <a:buChar char="-"/>
            </a:pPr>
            <a:endParaRPr lang="sl-SI" altLang="sl-SI" sz="2400" dirty="0" smtClean="0"/>
          </a:p>
        </p:txBody>
      </p:sp>
      <p:sp>
        <p:nvSpPr>
          <p:cNvPr id="46084" name="Ograda številke diapozitiva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24275ED-2E84-460B-A9C0-051ED2FAD90F}" type="slidenum">
              <a:rPr lang="en-US" altLang="sl-SI" sz="1400"/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sl-SI" sz="1400"/>
          </a:p>
        </p:txBody>
      </p:sp>
      <p:sp>
        <p:nvSpPr>
          <p:cNvPr id="46085" name="Ograda datuma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D6EB70-D55A-436F-9375-B7FBB55306AA}" type="datetime4">
              <a:rPr lang="sl-SI" altLang="sl-SI" sz="1400" smtClean="0"/>
              <a:pPr eaLnBrk="1" hangingPunct="1">
                <a:spcBef>
                  <a:spcPct val="0"/>
                </a:spcBef>
                <a:buFontTx/>
                <a:buNone/>
              </a:pPr>
              <a:t>21. junij 2016</a:t>
            </a:fld>
            <a:endParaRPr lang="en-US" altLang="sl-SI" sz="1400" smtClean="0"/>
          </a:p>
        </p:txBody>
      </p:sp>
    </p:spTree>
    <p:extLst>
      <p:ext uri="{BB962C8B-B14F-4D97-AF65-F5344CB8AC3E}">
        <p14:creationId xmlns:p14="http://schemas.microsoft.com/office/powerpoint/2010/main" val="1227069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99592" y="1772816"/>
            <a:ext cx="7704856" cy="43204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endParaRPr lang="sl-SI" altLang="en-US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l-SI" altLang="en-US" sz="2800" b="1" dirty="0" smtClean="0">
                <a:solidFill>
                  <a:srgbClr val="FFC000"/>
                </a:solidFill>
              </a:rPr>
              <a:t>DOSTOP</a:t>
            </a:r>
            <a:r>
              <a:rPr lang="sl-SI" altLang="en-US" sz="2800" dirty="0" smtClean="0">
                <a:solidFill>
                  <a:srgbClr val="FFC000"/>
                </a:solidFill>
              </a:rPr>
              <a:t>  </a:t>
            </a:r>
            <a:r>
              <a:rPr lang="sl-SI" altLang="en-US" sz="2800" dirty="0" smtClean="0"/>
              <a:t>=  pravica</a:t>
            </a:r>
            <a:r>
              <a:rPr lang="sl-SI" altLang="en-US" sz="2800" u="sng" dirty="0" smtClean="0"/>
              <a:t> vedeti</a:t>
            </a:r>
            <a:endParaRPr lang="sl-SI" altLang="en-US" sz="2800" dirty="0"/>
          </a:p>
          <a:p>
            <a:pPr eaLnBrk="1" hangingPunct="1">
              <a:buFontTx/>
              <a:buNone/>
            </a:pPr>
            <a:endParaRPr lang="sl-SI" altLang="en-US" sz="2800" dirty="0" smtClean="0"/>
          </a:p>
          <a:p>
            <a:pPr eaLnBrk="1" hangingPunct="1">
              <a:buFontTx/>
              <a:buNone/>
            </a:pPr>
            <a:r>
              <a:rPr lang="sl-SI" altLang="en-US" sz="2800" b="1" dirty="0" smtClean="0">
                <a:solidFill>
                  <a:srgbClr val="FFC000"/>
                </a:solidFill>
              </a:rPr>
              <a:t>PONOVNA UPORABA</a:t>
            </a:r>
            <a:r>
              <a:rPr lang="sl-SI" altLang="en-US" sz="2800" dirty="0" smtClean="0">
                <a:solidFill>
                  <a:srgbClr val="FFC000"/>
                </a:solidFill>
              </a:rPr>
              <a:t> </a:t>
            </a:r>
            <a:r>
              <a:rPr lang="sl-SI" altLang="en-US" sz="2800" dirty="0" smtClean="0"/>
              <a:t>= pravica </a:t>
            </a:r>
            <a:r>
              <a:rPr lang="sl-SI" altLang="en-US" sz="2800" u="sng" dirty="0" smtClean="0"/>
              <a:t>ponovno </a:t>
            </a:r>
            <a:r>
              <a:rPr lang="sl-SI" altLang="en-US" sz="2800" u="sng" dirty="0" smtClean="0"/>
              <a:t>uporabiti </a:t>
            </a:r>
          </a:p>
          <a:p>
            <a:pPr eaLnBrk="1" hangingPunct="1">
              <a:buFontTx/>
              <a:buNone/>
            </a:pPr>
            <a:r>
              <a:rPr lang="sl-SI" altLang="en-US" sz="2800" u="sng" dirty="0" smtClean="0"/>
              <a:t>javne podatke </a:t>
            </a:r>
            <a:r>
              <a:rPr lang="sl-SI" altLang="en-US" sz="2800" dirty="0" smtClean="0"/>
              <a:t>za </a:t>
            </a:r>
            <a:r>
              <a:rPr lang="sl-SI" altLang="en-US" sz="2800" dirty="0" smtClean="0"/>
              <a:t>katerikoli </a:t>
            </a:r>
            <a:r>
              <a:rPr lang="sl-SI" altLang="en-US" sz="2800" dirty="0" smtClean="0"/>
              <a:t>namen</a:t>
            </a:r>
            <a:endParaRPr lang="sl-SI" altLang="en-US" sz="2800" dirty="0" smtClean="0"/>
          </a:p>
          <a:p>
            <a:pPr eaLnBrk="1" hangingPunct="1">
              <a:buFontTx/>
              <a:buNone/>
            </a:pPr>
            <a:endParaRPr lang="sl-SI" altLang="en-US" sz="2400" u="sng" dirty="0" smtClean="0"/>
          </a:p>
          <a:p>
            <a:pPr eaLnBrk="1" hangingPunct="1">
              <a:buFontTx/>
              <a:buNone/>
            </a:pPr>
            <a:r>
              <a:rPr lang="sl-SI" altLang="en-US" sz="2800" b="1" u="sng" dirty="0" smtClean="0">
                <a:solidFill>
                  <a:srgbClr val="FFC000"/>
                </a:solidFill>
              </a:rPr>
              <a:t>ODPRTI PODATEK/ZBIRKA - „OPEN DATA“</a:t>
            </a:r>
            <a:r>
              <a:rPr lang="sl-SI" altLang="en-US" sz="2400" u="sng" dirty="0" smtClean="0"/>
              <a:t> </a:t>
            </a:r>
            <a:r>
              <a:rPr lang="sl-SI" altLang="en-US" sz="2400" dirty="0" smtClean="0"/>
              <a:t>(v strojno </a:t>
            </a:r>
            <a:endParaRPr lang="sl-SI" altLang="en-US" sz="2400" dirty="0" smtClean="0"/>
          </a:p>
          <a:p>
            <a:pPr eaLnBrk="1" hangingPunct="1">
              <a:buFontTx/>
              <a:buNone/>
            </a:pPr>
            <a:r>
              <a:rPr lang="sl-SI" altLang="en-US" sz="2400" dirty="0" smtClean="0"/>
              <a:t>berljivem </a:t>
            </a:r>
            <a:r>
              <a:rPr lang="sl-SI" altLang="en-US" sz="2400" dirty="0" smtClean="0"/>
              <a:t>formatu prosto dostopno na spletu - enostavno za </a:t>
            </a:r>
            <a:endParaRPr lang="sl-SI" altLang="en-US" sz="2400" dirty="0" smtClean="0"/>
          </a:p>
          <a:p>
            <a:pPr eaLnBrk="1" hangingPunct="1">
              <a:buFontTx/>
              <a:buNone/>
            </a:pPr>
            <a:r>
              <a:rPr lang="sl-SI" altLang="en-US" sz="2400" dirty="0" smtClean="0"/>
              <a:t>obdelavo </a:t>
            </a:r>
            <a:r>
              <a:rPr lang="sl-SI" altLang="en-US" sz="2400" dirty="0" smtClean="0"/>
              <a:t>za katerikoli </a:t>
            </a:r>
            <a:r>
              <a:rPr lang="sl-SI" altLang="en-US" sz="2400" dirty="0" smtClean="0"/>
              <a:t>namen)</a:t>
            </a:r>
            <a:endParaRPr lang="sl-SI" altLang="en-US" sz="2400" i="1" dirty="0" smtClean="0"/>
          </a:p>
          <a:p>
            <a:pPr eaLnBrk="1" hangingPunct="1">
              <a:buFontTx/>
              <a:buNone/>
            </a:pPr>
            <a:endParaRPr lang="sl-SI" altLang="en-US" sz="2400" dirty="0" smtClean="0">
              <a:solidFill>
                <a:schemeClr val="bg2"/>
              </a:solidFill>
            </a:endParaRPr>
          </a:p>
          <a:p>
            <a:pPr marL="1828800" lvl="4" indent="0" eaLnBrk="1" hangingPunct="1">
              <a:buFontTx/>
              <a:buNone/>
            </a:pPr>
            <a:endParaRPr lang="sl-SI" altLang="en-US" sz="1200" dirty="0" smtClean="0">
              <a:solidFill>
                <a:schemeClr val="bg2"/>
              </a:solidFill>
            </a:endParaRPr>
          </a:p>
          <a:p>
            <a:pPr lvl="2" eaLnBrk="1" hangingPunct="1"/>
            <a:endParaRPr lang="en-GB" altLang="en-US" sz="1600" dirty="0" smtClean="0">
              <a:solidFill>
                <a:schemeClr val="bg2"/>
              </a:solidFill>
            </a:endParaRPr>
          </a:p>
        </p:txBody>
      </p:sp>
      <p:sp>
        <p:nvSpPr>
          <p:cNvPr id="4" name="Naslov 3"/>
          <p:cNvSpPr txBox="1">
            <a:spLocks/>
          </p:cNvSpPr>
          <p:nvPr/>
        </p:nvSpPr>
        <p:spPr>
          <a:xfrm>
            <a:off x="467544" y="116632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l-SI" altLang="en-US" sz="2400" dirty="0" smtClean="0">
                <a:solidFill>
                  <a:srgbClr val="333399"/>
                </a:solidFill>
                <a:latin typeface="Arial"/>
              </a:rPr>
              <a:t>			</a:t>
            </a:r>
            <a:endParaRPr lang="sl-SI" altLang="en-US" sz="2400" dirty="0" smtClean="0">
              <a:solidFill>
                <a:srgbClr val="333399"/>
              </a:solidFill>
              <a:latin typeface="Arial"/>
            </a:endParaRPr>
          </a:p>
          <a:p>
            <a:endParaRPr lang="sl-SI" altLang="en-US" sz="2400" i="1" dirty="0" smtClean="0">
              <a:solidFill>
                <a:srgbClr val="333399"/>
              </a:solidFill>
              <a:latin typeface="Arial"/>
            </a:endParaRPr>
          </a:p>
          <a:p>
            <a:r>
              <a:rPr lang="sl-SI" altLang="en-US" sz="3200" b="1" dirty="0" smtClean="0">
                <a:solidFill>
                  <a:srgbClr val="FFC000"/>
                </a:solidFill>
              </a:rPr>
              <a:t>RE-USE IN ODPRTI PODATKI </a:t>
            </a:r>
            <a:endParaRPr lang="sl-SI" altLang="en-US" sz="3200" b="1" dirty="0">
              <a:solidFill>
                <a:srgbClr val="FFC000"/>
              </a:solidFill>
            </a:endParaRPr>
          </a:p>
          <a:p>
            <a:endParaRPr lang="sl-SI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02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12042" y="578297"/>
            <a:ext cx="8136421" cy="6091063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ctr" eaLnBrk="1" hangingPunct="1">
              <a:buFontTx/>
              <a:buNone/>
              <a:defRPr/>
            </a:pPr>
            <a:r>
              <a:rPr lang="sl-SI" altLang="en-US" sz="2800" dirty="0" smtClean="0">
                <a:solidFill>
                  <a:srgbClr val="FFC000"/>
                </a:solidFill>
              </a:rPr>
              <a:t>                    </a:t>
            </a:r>
            <a:r>
              <a:rPr lang="sl-SI" altLang="en-US" b="1" dirty="0" smtClean="0">
                <a:solidFill>
                  <a:srgbClr val="FFC000"/>
                </a:solidFill>
              </a:rPr>
              <a:t>PONOVNA </a:t>
            </a:r>
            <a:r>
              <a:rPr lang="sl-SI" altLang="en-US" b="1" dirty="0" smtClean="0">
                <a:solidFill>
                  <a:srgbClr val="FFC000"/>
                </a:solidFill>
              </a:rPr>
              <a:t>UPORABA </a:t>
            </a:r>
          </a:p>
          <a:p>
            <a:pPr algn="just" eaLnBrk="1" hangingPunct="1">
              <a:defRPr/>
            </a:pPr>
            <a:r>
              <a:rPr lang="sl-SI" altLang="en-US" sz="2400" b="1" dirty="0" smtClean="0"/>
              <a:t>javno – prosto - dostopni podatki </a:t>
            </a:r>
            <a:r>
              <a:rPr lang="sl-SI" altLang="en-US" sz="2400" dirty="0" smtClean="0"/>
              <a:t>(informacije, </a:t>
            </a:r>
            <a:r>
              <a:rPr lang="sl-SI" altLang="en-US" sz="2400" dirty="0" smtClean="0"/>
              <a:t>zbirke, </a:t>
            </a:r>
            <a:r>
              <a:rPr lang="sl-SI" altLang="en-US" sz="2400" dirty="0" smtClean="0"/>
              <a:t>evidence, baze, registri…),  ki jih organi zbirajo, proizvajajo, reproducirajo, hranijo… pri izvajanju </a:t>
            </a:r>
            <a:r>
              <a:rPr lang="sl-SI" altLang="en-US" sz="2400" b="1" dirty="0" smtClean="0">
                <a:solidFill>
                  <a:srgbClr val="FF0000"/>
                </a:solidFill>
              </a:rPr>
              <a:t>svojih </a:t>
            </a:r>
            <a:r>
              <a:rPr lang="sl-SI" altLang="en-US" sz="2400" b="1" u="sng" dirty="0" smtClean="0">
                <a:solidFill>
                  <a:srgbClr val="FF0000"/>
                </a:solidFill>
              </a:rPr>
              <a:t>javnih nalog  </a:t>
            </a:r>
            <a:endParaRPr lang="sl-SI" altLang="en-US" sz="2400" b="1" u="sng" dirty="0" smtClean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endParaRPr lang="sl-SI" altLang="en-US" sz="2400" b="1" u="sng" dirty="0" smtClean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r>
              <a:rPr lang="sl-SI" altLang="en-US" sz="2400" dirty="0" smtClean="0"/>
              <a:t>uporaba za </a:t>
            </a:r>
            <a:r>
              <a:rPr lang="sl-SI" altLang="en-US" sz="2400" b="1" dirty="0" smtClean="0"/>
              <a:t>DRUGE </a:t>
            </a:r>
            <a:r>
              <a:rPr lang="sl-SI" altLang="en-US" sz="2400" b="1" dirty="0" smtClean="0"/>
              <a:t>NAMENE, </a:t>
            </a:r>
            <a:r>
              <a:rPr lang="sl-SI" altLang="en-US" sz="2400" b="1" dirty="0" smtClean="0">
                <a:solidFill>
                  <a:srgbClr val="FF0000"/>
                </a:solidFill>
              </a:rPr>
              <a:t>OPLEMENITENJE</a:t>
            </a:r>
            <a:r>
              <a:rPr lang="sl-SI" altLang="en-US" sz="2400" dirty="0" smtClean="0">
                <a:solidFill>
                  <a:srgbClr val="FF0000"/>
                </a:solidFill>
              </a:rPr>
              <a:t> </a:t>
            </a:r>
            <a:r>
              <a:rPr lang="sl-SI" altLang="en-US" sz="2400" b="1" u="sng" dirty="0" smtClean="0">
                <a:solidFill>
                  <a:srgbClr val="FF0000"/>
                </a:solidFill>
              </a:rPr>
              <a:t>SUROVIH</a:t>
            </a:r>
            <a:r>
              <a:rPr lang="sl-SI" altLang="en-US" sz="2400" dirty="0" smtClean="0">
                <a:solidFill>
                  <a:srgbClr val="FF0000"/>
                </a:solidFill>
              </a:rPr>
              <a:t> PODATKOV</a:t>
            </a:r>
            <a:r>
              <a:rPr lang="sl-SI" altLang="en-US" sz="2400" dirty="0" smtClean="0"/>
              <a:t> (analize, bonitetne ocene, zemljevidi, avtomobilski navigacijski sistemi, spletni programi, vremenske napovedi</a:t>
            </a:r>
            <a:r>
              <a:rPr lang="sl-SI" altLang="en-US" sz="2400" dirty="0" smtClean="0"/>
              <a:t>….)</a:t>
            </a:r>
          </a:p>
          <a:p>
            <a:pPr algn="just" eaLnBrk="1" hangingPunct="1">
              <a:defRPr/>
            </a:pPr>
            <a:endParaRPr lang="sl-SI" altLang="en-US" sz="2400" dirty="0" smtClean="0"/>
          </a:p>
          <a:p>
            <a:pPr algn="just" eaLnBrk="1" hangingPunct="1">
              <a:defRPr/>
            </a:pPr>
            <a:r>
              <a:rPr lang="sl-SI" altLang="en-US" sz="2400" dirty="0" smtClean="0"/>
              <a:t>postopek pridobitve </a:t>
            </a:r>
            <a:r>
              <a:rPr lang="sl-SI" altLang="en-US" sz="2400" dirty="0" smtClean="0"/>
              <a:t>z </a:t>
            </a:r>
            <a:r>
              <a:rPr lang="sl-SI" altLang="en-US" sz="2400" u="sng" dirty="0" smtClean="0"/>
              <a:t>zahtevo</a:t>
            </a:r>
            <a:r>
              <a:rPr lang="sl-SI" altLang="en-US" sz="2400" dirty="0" smtClean="0"/>
              <a:t> na organ </a:t>
            </a:r>
            <a:r>
              <a:rPr lang="sl-SI" altLang="en-US" sz="2400" b="1" dirty="0" smtClean="0"/>
              <a:t>ali </a:t>
            </a:r>
            <a:r>
              <a:rPr lang="sl-SI" altLang="en-US" sz="2400" dirty="0" smtClean="0"/>
              <a:t> s </a:t>
            </a:r>
            <a:r>
              <a:rPr lang="sl-SI" altLang="en-US" sz="2400" u="sng" dirty="0" smtClean="0"/>
              <a:t>spletno objavo </a:t>
            </a:r>
            <a:r>
              <a:rPr lang="sl-SI" altLang="en-US" sz="2400" dirty="0" smtClean="0"/>
              <a:t>(odprti </a:t>
            </a:r>
            <a:r>
              <a:rPr lang="sl-SI" altLang="en-US" sz="2400" dirty="0" smtClean="0"/>
              <a:t>podatki).</a:t>
            </a:r>
          </a:p>
          <a:p>
            <a:pPr eaLnBrk="1" hangingPunct="1">
              <a:defRPr/>
            </a:pPr>
            <a:endParaRPr lang="sl-SI" altLang="en-US" sz="2000" i="1" dirty="0" smtClean="0"/>
          </a:p>
          <a:p>
            <a:pPr marL="0" indent="0" algn="just" eaLnBrk="1" hangingPunct="1">
              <a:buNone/>
              <a:defRPr/>
            </a:pPr>
            <a:r>
              <a:rPr lang="sl-SI" altLang="en-US" sz="2400" b="1" dirty="0" smtClean="0">
                <a:solidFill>
                  <a:srgbClr val="FFC000"/>
                </a:solidFill>
              </a:rPr>
              <a:t>Se NE sme omogočiti, če:</a:t>
            </a:r>
          </a:p>
          <a:p>
            <a:pPr algn="just" eaLnBrk="1" hangingPunct="1">
              <a:buFontTx/>
              <a:buChar char="-"/>
              <a:defRPr/>
            </a:pPr>
            <a:r>
              <a:rPr lang="sl-SI" altLang="en-US" sz="2400" dirty="0" smtClean="0"/>
              <a:t>so 3. osebe </a:t>
            </a:r>
            <a:r>
              <a:rPr lang="sl-SI" altLang="en-US" sz="2400" dirty="0" smtClean="0"/>
              <a:t>imetniki pravic intelektualne </a:t>
            </a:r>
            <a:r>
              <a:rPr lang="sl-SI" altLang="en-US" sz="2400" dirty="0" smtClean="0"/>
              <a:t>lastnine; </a:t>
            </a:r>
          </a:p>
          <a:p>
            <a:pPr algn="just" eaLnBrk="1" hangingPunct="1">
              <a:buFontTx/>
              <a:buChar char="-"/>
              <a:defRPr/>
            </a:pPr>
            <a:r>
              <a:rPr lang="sl-SI" altLang="en-US" sz="2400" dirty="0" smtClean="0"/>
              <a:t>so podatki izjeme po 6</a:t>
            </a:r>
            <a:r>
              <a:rPr lang="sl-SI" altLang="en-US" sz="2400" dirty="0" smtClean="0"/>
              <a:t>. </a:t>
            </a:r>
            <a:r>
              <a:rPr lang="sl-SI" altLang="en-US" sz="2400" dirty="0" smtClean="0"/>
              <a:t>čl. ZDIJZ (npr. OP).</a:t>
            </a:r>
            <a:endParaRPr lang="sl-SI" altLang="en-US" sz="2400" dirty="0" smtClean="0"/>
          </a:p>
          <a:p>
            <a:pPr eaLnBrk="1" hangingPunct="1">
              <a:defRPr/>
            </a:pPr>
            <a:endParaRPr lang="sl-SI" altLang="en-US" sz="1600" b="1" dirty="0" smtClean="0">
              <a:solidFill>
                <a:schemeClr val="bg2"/>
              </a:solidFill>
            </a:endParaRPr>
          </a:p>
        </p:txBody>
      </p:sp>
      <p:sp>
        <p:nvSpPr>
          <p:cNvPr id="4" name="Naslov 3"/>
          <p:cNvSpPr txBox="1">
            <a:spLocks/>
          </p:cNvSpPr>
          <p:nvPr/>
        </p:nvSpPr>
        <p:spPr>
          <a:xfrm>
            <a:off x="467544" y="11663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l-SI" altLang="en-US" sz="2400" i="1" dirty="0" smtClean="0">
                <a:solidFill>
                  <a:srgbClr val="333399"/>
                </a:solidFill>
                <a:latin typeface="Arial"/>
              </a:rPr>
              <a:t>  </a:t>
            </a:r>
            <a:endParaRPr lang="sl-SI" i="1" dirty="0"/>
          </a:p>
        </p:txBody>
      </p:sp>
    </p:spTree>
    <p:extLst>
      <p:ext uri="{BB962C8B-B14F-4D97-AF65-F5344CB8AC3E}">
        <p14:creationId xmlns:p14="http://schemas.microsoft.com/office/powerpoint/2010/main" val="2400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12042" y="1052736"/>
            <a:ext cx="8136421" cy="5616624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  <a:defRPr/>
            </a:pPr>
            <a:endParaRPr lang="sl-SI" altLang="en-US" sz="1600" b="1" dirty="0"/>
          </a:p>
          <a:p>
            <a:pPr marL="0" indent="0">
              <a:buNone/>
              <a:defRPr/>
            </a:pPr>
            <a:r>
              <a:rPr lang="sl-SI" altLang="en-US" b="1" dirty="0" smtClean="0">
                <a:solidFill>
                  <a:srgbClr val="FFC000"/>
                </a:solidFill>
              </a:rPr>
              <a:t>STARI </a:t>
            </a:r>
            <a:r>
              <a:rPr lang="sl-SI" altLang="en-US" b="1" dirty="0" smtClean="0">
                <a:solidFill>
                  <a:srgbClr val="FFC000"/>
                </a:solidFill>
              </a:rPr>
              <a:t>REŽIM</a:t>
            </a:r>
            <a:r>
              <a:rPr lang="sl-SI" altLang="en-US" dirty="0" smtClean="0"/>
              <a:t>: </a:t>
            </a:r>
            <a:r>
              <a:rPr lang="sl-SI" altLang="en-US" dirty="0" err="1" smtClean="0"/>
              <a:t>re</a:t>
            </a:r>
            <a:r>
              <a:rPr lang="sl-SI" altLang="en-US" dirty="0" smtClean="0"/>
              <a:t>-</a:t>
            </a:r>
            <a:r>
              <a:rPr lang="sl-SI" altLang="en-US" dirty="0" err="1" smtClean="0"/>
              <a:t>use</a:t>
            </a:r>
            <a:r>
              <a:rPr lang="sl-SI" altLang="en-US" dirty="0" smtClean="0"/>
              <a:t> za </a:t>
            </a:r>
            <a:r>
              <a:rPr lang="sl-SI" altLang="en-US" u="sng" dirty="0" smtClean="0"/>
              <a:t>pridobitni ali nepridobitni </a:t>
            </a:r>
            <a:r>
              <a:rPr lang="sl-SI" altLang="en-US" dirty="0" smtClean="0"/>
              <a:t>namen (pridobitni: </a:t>
            </a:r>
            <a:r>
              <a:rPr lang="sl-SI" altLang="en-US" dirty="0" smtClean="0"/>
              <a:t>možnost zaračunavanja cene) </a:t>
            </a:r>
            <a:endParaRPr lang="sl-SI" altLang="en-US" dirty="0" smtClean="0"/>
          </a:p>
          <a:p>
            <a:pPr marL="0" indent="0">
              <a:buNone/>
              <a:defRPr/>
            </a:pPr>
            <a:endParaRPr lang="sl-SI" altLang="en-US" dirty="0" smtClean="0"/>
          </a:p>
          <a:p>
            <a:pPr marL="0" indent="0">
              <a:buNone/>
              <a:defRPr/>
            </a:pPr>
            <a:r>
              <a:rPr lang="sl-SI" altLang="en-US" b="1" dirty="0" smtClean="0">
                <a:solidFill>
                  <a:srgbClr val="FFC000"/>
                </a:solidFill>
              </a:rPr>
              <a:t>NOVI REŽIM</a:t>
            </a:r>
            <a:r>
              <a:rPr lang="sl-SI" altLang="en-US" dirty="0" smtClean="0"/>
              <a:t>: </a:t>
            </a:r>
            <a:r>
              <a:rPr lang="sl-SI" altLang="en-US" dirty="0" err="1" smtClean="0"/>
              <a:t>re</a:t>
            </a:r>
            <a:r>
              <a:rPr lang="sl-SI" altLang="en-US" dirty="0" smtClean="0"/>
              <a:t> -</a:t>
            </a:r>
            <a:r>
              <a:rPr lang="sl-SI" altLang="en-US" dirty="0" err="1" smtClean="0"/>
              <a:t>use</a:t>
            </a:r>
            <a:r>
              <a:rPr lang="sl-SI" altLang="en-US" dirty="0" smtClean="0"/>
              <a:t> </a:t>
            </a:r>
            <a:r>
              <a:rPr lang="sl-SI" altLang="en-US" u="sng" dirty="0" smtClean="0"/>
              <a:t>za katerikoli namen </a:t>
            </a:r>
            <a:r>
              <a:rPr lang="sl-SI" altLang="en-US" dirty="0" smtClean="0"/>
              <a:t>- </a:t>
            </a:r>
            <a:r>
              <a:rPr lang="sl-SI" altLang="en-US" dirty="0" smtClean="0"/>
              <a:t>praviloma </a:t>
            </a:r>
            <a:r>
              <a:rPr lang="sl-SI" altLang="en-US" u="sng" dirty="0" smtClean="0"/>
              <a:t>brez zaračunavanja </a:t>
            </a:r>
            <a:r>
              <a:rPr lang="sl-SI" altLang="en-US" dirty="0" smtClean="0"/>
              <a:t>(</a:t>
            </a:r>
            <a:r>
              <a:rPr lang="sl-SI" altLang="en-US" dirty="0" smtClean="0"/>
              <a:t>izjemoma z dovoljenjem MJU)</a:t>
            </a:r>
            <a:endParaRPr lang="sl-SI" altLang="en-US" dirty="0"/>
          </a:p>
          <a:p>
            <a:pPr>
              <a:buFontTx/>
              <a:buChar char="•"/>
              <a:defRPr/>
            </a:pPr>
            <a:endParaRPr lang="sl-SI" altLang="en-US" sz="1600" dirty="0"/>
          </a:p>
        </p:txBody>
      </p:sp>
      <p:sp>
        <p:nvSpPr>
          <p:cNvPr id="4" name="Naslov 3"/>
          <p:cNvSpPr txBox="1">
            <a:spLocks/>
          </p:cNvSpPr>
          <p:nvPr/>
        </p:nvSpPr>
        <p:spPr>
          <a:xfrm>
            <a:off x="467544" y="11663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l-SI" altLang="en-US" sz="2400" dirty="0" smtClean="0">
                <a:solidFill>
                  <a:srgbClr val="333399"/>
                </a:solidFill>
                <a:latin typeface="Arial"/>
              </a:rPr>
              <a:t>			</a:t>
            </a:r>
            <a:r>
              <a:rPr lang="sl-SI" altLang="en-US" sz="2400" i="1" dirty="0" smtClean="0">
                <a:solidFill>
                  <a:srgbClr val="333399"/>
                </a:solidFill>
                <a:latin typeface="Arial"/>
              </a:rPr>
              <a:t>.  </a:t>
            </a:r>
            <a:endParaRPr lang="sl-SI" i="1" dirty="0"/>
          </a:p>
        </p:txBody>
      </p:sp>
    </p:spTree>
    <p:extLst>
      <p:ext uri="{BB962C8B-B14F-4D97-AF65-F5344CB8AC3E}">
        <p14:creationId xmlns:p14="http://schemas.microsoft.com/office/powerpoint/2010/main" val="318439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980728"/>
            <a:ext cx="8352928" cy="587727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sl-SI" altLang="en-US" b="1" dirty="0" smtClean="0">
                <a:solidFill>
                  <a:srgbClr val="FFC000"/>
                </a:solidFill>
              </a:rPr>
              <a:t>ODPRTI </a:t>
            </a:r>
            <a:r>
              <a:rPr lang="sl-SI" altLang="en-US" b="1" dirty="0" smtClean="0">
                <a:solidFill>
                  <a:srgbClr val="FFC000"/>
                </a:solidFill>
              </a:rPr>
              <a:t>PODATKI </a:t>
            </a:r>
            <a:r>
              <a:rPr lang="sl-SI" altLang="en-US" b="1" dirty="0" smtClean="0">
                <a:solidFill>
                  <a:srgbClr val="FFC000"/>
                </a:solidFill>
              </a:rPr>
              <a:t>= Nacionalni </a:t>
            </a:r>
            <a:r>
              <a:rPr lang="sl-SI" altLang="en-US" b="1" dirty="0" smtClean="0">
                <a:solidFill>
                  <a:srgbClr val="FFC000"/>
                </a:solidFill>
              </a:rPr>
              <a:t>portal odprtih podatkov </a:t>
            </a:r>
          </a:p>
          <a:p>
            <a:pPr marL="0" indent="0" algn="just" eaLnBrk="1" hangingPunct="1">
              <a:buNone/>
              <a:defRPr/>
            </a:pPr>
            <a:r>
              <a:rPr lang="sl-SI" altLang="en-US" sz="2400" b="1" dirty="0" smtClean="0">
                <a:solidFill>
                  <a:schemeClr val="tx1"/>
                </a:solidFill>
              </a:rPr>
              <a:t>Organi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naj bi povsod kjer to ne predstavlja prevelikega in nesorazmernega napora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omogočili </a:t>
            </a:r>
            <a:r>
              <a:rPr lang="sl-SI" altLang="en-US" sz="2400" b="1" u="sng" dirty="0" smtClean="0">
                <a:solidFill>
                  <a:schemeClr val="tx1"/>
                </a:solidFill>
              </a:rPr>
              <a:t>odprte podatke 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(v strojno berljivih formatih)  za </a:t>
            </a:r>
            <a:r>
              <a:rPr lang="sl-SI" altLang="en-US" sz="2400" b="1" dirty="0" err="1" smtClean="0">
                <a:solidFill>
                  <a:schemeClr val="tx1"/>
                </a:solidFill>
              </a:rPr>
              <a:t>re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-</a:t>
            </a:r>
            <a:r>
              <a:rPr lang="sl-SI" altLang="en-US" sz="2400" b="1" dirty="0" err="1" smtClean="0">
                <a:solidFill>
                  <a:schemeClr val="tx1"/>
                </a:solidFill>
              </a:rPr>
              <a:t>use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(komurkoli za katerikoli namen)  preko objave v svetovnem spletu – </a:t>
            </a:r>
            <a:r>
              <a:rPr lang="sl-SI" altLang="en-US" sz="2400" b="1" dirty="0" smtClean="0">
                <a:solidFill>
                  <a:srgbClr val="FF0000"/>
                </a:solidFill>
              </a:rPr>
              <a:t>nacionalni portal odprtih </a:t>
            </a:r>
            <a:r>
              <a:rPr lang="sl-SI" altLang="en-US" sz="2400" b="1" dirty="0" smtClean="0">
                <a:solidFill>
                  <a:srgbClr val="FF0000"/>
                </a:solidFill>
              </a:rPr>
              <a:t>podatkov.</a:t>
            </a:r>
            <a:endParaRPr lang="sl-SI" altLang="en-US" sz="2400" b="1" dirty="0" smtClean="0">
              <a:solidFill>
                <a:srgbClr val="FF0000"/>
              </a:solidFill>
            </a:endParaRPr>
          </a:p>
          <a:p>
            <a:pPr marL="0" indent="0" algn="just" eaLnBrk="1" hangingPunct="1">
              <a:buNone/>
              <a:defRPr/>
            </a:pPr>
            <a:endParaRPr lang="sl-SI" altLang="en-US" sz="2400" b="1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sl-SI" altLang="en-US" sz="2400" b="1" dirty="0" smtClean="0">
                <a:solidFill>
                  <a:schemeClr val="tx1"/>
                </a:solidFill>
              </a:rPr>
              <a:t>Odprti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podatek (zbirka podatkov)</a:t>
            </a:r>
            <a:r>
              <a:rPr lang="sl-SI" altLang="en-US" sz="2400" dirty="0" smtClean="0">
                <a:solidFill>
                  <a:schemeClr val="tx1"/>
                </a:solidFill>
              </a:rPr>
              <a:t>: </a:t>
            </a:r>
            <a:r>
              <a:rPr lang="sl-SI" altLang="en-US" sz="2400" dirty="0" smtClean="0">
                <a:solidFill>
                  <a:schemeClr val="tx1"/>
                </a:solidFill>
              </a:rPr>
              <a:t>podatki  </a:t>
            </a:r>
            <a:r>
              <a:rPr lang="sl-SI" altLang="en-US" sz="2400" dirty="0" smtClean="0">
                <a:solidFill>
                  <a:schemeClr val="tx1"/>
                </a:solidFill>
              </a:rPr>
              <a:t>v datotečnem formatu, </a:t>
            </a:r>
            <a:r>
              <a:rPr lang="sl-SI" altLang="en-US" sz="2400" dirty="0" smtClean="0">
                <a:solidFill>
                  <a:schemeClr val="tx1"/>
                </a:solidFill>
              </a:rPr>
              <a:t> </a:t>
            </a:r>
            <a:r>
              <a:rPr lang="sl-SI" altLang="en-US" sz="2400" dirty="0" smtClean="0">
                <a:solidFill>
                  <a:schemeClr val="tx1"/>
                </a:solidFill>
              </a:rPr>
              <a:t>v </a:t>
            </a:r>
            <a:r>
              <a:rPr lang="sl-SI" altLang="en-US" sz="2400" dirty="0" smtClean="0">
                <a:solidFill>
                  <a:schemeClr val="tx1"/>
                </a:solidFill>
              </a:rPr>
              <a:t>odprtih standardih in </a:t>
            </a:r>
            <a:r>
              <a:rPr lang="sl-SI" altLang="en-US" sz="2400" dirty="0" smtClean="0">
                <a:solidFill>
                  <a:schemeClr val="tx1"/>
                </a:solidFill>
              </a:rPr>
              <a:t>ki se lahko uporabijo </a:t>
            </a:r>
            <a:r>
              <a:rPr lang="sl-SI" altLang="en-US" sz="2400" dirty="0" smtClean="0">
                <a:solidFill>
                  <a:schemeClr val="tx1"/>
                </a:solidFill>
              </a:rPr>
              <a:t>brez </a:t>
            </a:r>
            <a:r>
              <a:rPr lang="sl-SI" altLang="en-US" sz="2400" dirty="0" smtClean="0">
                <a:solidFill>
                  <a:schemeClr val="tx1"/>
                </a:solidFill>
              </a:rPr>
              <a:t>tehničnih omejitev. </a:t>
            </a:r>
            <a:r>
              <a:rPr lang="sl-SI" altLang="en-US" sz="2400" dirty="0" smtClean="0">
                <a:solidFill>
                  <a:schemeClr val="tx1"/>
                </a:solidFill>
              </a:rPr>
              <a:t>        Je </a:t>
            </a:r>
            <a:r>
              <a:rPr lang="sl-SI" altLang="en-US" sz="2400" dirty="0" smtClean="0">
                <a:solidFill>
                  <a:schemeClr val="tx1"/>
                </a:solidFill>
              </a:rPr>
              <a:t>prosto dostopen ter na voljo za uporabo in razširjanje </a:t>
            </a:r>
            <a:r>
              <a:rPr lang="sl-SI" altLang="en-US" sz="2400" u="sng" dirty="0" smtClean="0">
                <a:solidFill>
                  <a:schemeClr val="tx1"/>
                </a:solidFill>
              </a:rPr>
              <a:t>brez omejitev po </a:t>
            </a:r>
            <a:r>
              <a:rPr lang="sl-SI" altLang="en-US" sz="2400" u="sng" dirty="0" smtClean="0">
                <a:solidFill>
                  <a:schemeClr val="tx1"/>
                </a:solidFill>
              </a:rPr>
              <a:t>ZASP</a:t>
            </a:r>
            <a:r>
              <a:rPr lang="sl-SI" altLang="en-US" sz="2400" dirty="0" smtClean="0">
                <a:solidFill>
                  <a:schemeClr val="tx1"/>
                </a:solidFill>
              </a:rPr>
              <a:t>, </a:t>
            </a:r>
            <a:r>
              <a:rPr lang="sl-SI" altLang="en-US" sz="2400" dirty="0" smtClean="0">
                <a:solidFill>
                  <a:schemeClr val="tx1"/>
                </a:solidFill>
              </a:rPr>
              <a:t>razen navedbe avtorstva ali </a:t>
            </a:r>
            <a:r>
              <a:rPr lang="sl-SI" altLang="en-US" sz="2400" dirty="0" smtClean="0">
                <a:solidFill>
                  <a:schemeClr val="tx1"/>
                </a:solidFill>
              </a:rPr>
              <a:t>vira.</a:t>
            </a:r>
            <a:endParaRPr lang="sl-SI" altLang="en-US" sz="2400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Char char="-"/>
              <a:defRPr/>
            </a:pPr>
            <a:endParaRPr lang="sl-SI" altLang="en-US" sz="18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Char char="-"/>
              <a:defRPr/>
            </a:pPr>
            <a:endParaRPr lang="sl-SI" altLang="en-US" sz="2400" b="1" dirty="0" smtClean="0">
              <a:solidFill>
                <a:schemeClr val="bg2"/>
              </a:solidFill>
            </a:endParaRPr>
          </a:p>
          <a:p>
            <a:pPr lvl="4" eaLnBrk="1" hangingPunct="1">
              <a:defRPr/>
            </a:pPr>
            <a:endParaRPr lang="sl-SI" altLang="en-US" sz="1200" dirty="0" smtClean="0">
              <a:solidFill>
                <a:schemeClr val="bg2"/>
              </a:solidFill>
            </a:endParaRPr>
          </a:p>
          <a:p>
            <a:pPr lvl="2" eaLnBrk="1" hangingPunct="1">
              <a:defRPr/>
            </a:pPr>
            <a:endParaRPr lang="en-GB" altLang="en-US" sz="16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9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980728"/>
            <a:ext cx="8352928" cy="587727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sl-SI" altLang="en-US" sz="3200" b="1" dirty="0" smtClean="0">
                <a:solidFill>
                  <a:srgbClr val="FFC000"/>
                </a:solidFill>
              </a:rPr>
              <a:t>STROŠKI POSREDOVANJA IJZ (34. člen ZDIJZ)</a:t>
            </a:r>
          </a:p>
          <a:p>
            <a:pPr marL="0" indent="0" eaLnBrk="1" hangingPunct="1">
              <a:buNone/>
              <a:defRPr/>
            </a:pPr>
            <a:endParaRPr lang="sl-SI" altLang="en-US" sz="2400" b="1" dirty="0" smtClean="0">
              <a:solidFill>
                <a:srgbClr val="FFC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sl-SI" altLang="en-US" b="1" dirty="0" smtClean="0">
                <a:solidFill>
                  <a:srgbClr val="FFC000"/>
                </a:solidFill>
              </a:rPr>
              <a:t>Vpogled</a:t>
            </a:r>
            <a:r>
              <a:rPr lang="sl-SI" altLang="en-US" b="1" dirty="0" smtClean="0">
                <a:solidFill>
                  <a:schemeClr val="accent2"/>
                </a:solidFill>
              </a:rPr>
              <a:t> </a:t>
            </a:r>
            <a:r>
              <a:rPr lang="sl-SI" altLang="en-US" b="1" dirty="0" smtClean="0">
                <a:solidFill>
                  <a:schemeClr val="tx1"/>
                </a:solidFill>
              </a:rPr>
              <a:t>= </a:t>
            </a:r>
            <a:r>
              <a:rPr lang="sl-SI" altLang="en-US" b="1" u="sng" dirty="0" smtClean="0">
                <a:solidFill>
                  <a:schemeClr val="tx1"/>
                </a:solidFill>
              </a:rPr>
              <a:t>brezplačen</a:t>
            </a:r>
            <a:r>
              <a:rPr lang="sl-SI" altLang="en-US" b="1" dirty="0" smtClean="0">
                <a:solidFill>
                  <a:schemeClr val="tx1"/>
                </a:solidFill>
              </a:rPr>
              <a:t>, če ni delnega dostopa (7. člen).</a:t>
            </a:r>
          </a:p>
          <a:p>
            <a:pPr marL="0" indent="0" eaLnBrk="1" hangingPunct="1">
              <a:buNone/>
              <a:defRPr/>
            </a:pPr>
            <a:endParaRPr lang="sl-SI" altLang="en-US" b="1" dirty="0" smtClean="0">
              <a:solidFill>
                <a:srgbClr val="FFC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sl-SI" altLang="en-US" b="1" dirty="0" smtClean="0">
                <a:solidFill>
                  <a:srgbClr val="FFC000"/>
                </a:solidFill>
              </a:rPr>
              <a:t>Prepis, </a:t>
            </a:r>
            <a:r>
              <a:rPr lang="sl-SI" altLang="en-US" b="1" dirty="0" err="1" smtClean="0">
                <a:solidFill>
                  <a:srgbClr val="FFC000"/>
                </a:solidFill>
              </a:rPr>
              <a:t>ftc</a:t>
            </a:r>
            <a:r>
              <a:rPr lang="sl-SI" altLang="en-US" b="1" dirty="0" smtClean="0">
                <a:solidFill>
                  <a:srgbClr val="FFC000"/>
                </a:solidFill>
              </a:rPr>
              <a:t>., e-zapis </a:t>
            </a:r>
            <a:r>
              <a:rPr lang="sl-SI" altLang="en-US" b="1" dirty="0" smtClean="0">
                <a:solidFill>
                  <a:schemeClr val="tx1"/>
                </a:solidFill>
              </a:rPr>
              <a:t>= le MS, a organ ne zaračuna MS, če ne presegajo </a:t>
            </a:r>
            <a:r>
              <a:rPr lang="sl-SI" altLang="en-US" b="1" u="sng" dirty="0" smtClean="0">
                <a:solidFill>
                  <a:schemeClr val="tx1"/>
                </a:solidFill>
              </a:rPr>
              <a:t>20 e</a:t>
            </a:r>
            <a:r>
              <a:rPr lang="sl-SI" altLang="en-US" b="1" dirty="0" smtClean="0">
                <a:solidFill>
                  <a:schemeClr val="tx1"/>
                </a:solidFill>
              </a:rPr>
              <a:t> (z DDV). </a:t>
            </a:r>
            <a:endParaRPr lang="sl-SI" altLang="en-US" b="1" dirty="0" smtClean="0">
              <a:solidFill>
                <a:schemeClr val="tx1"/>
              </a:solidFill>
            </a:endParaRPr>
          </a:p>
          <a:p>
            <a:pPr marL="0" indent="0" eaLnBrk="1" hangingPunct="1">
              <a:buNone/>
              <a:defRPr/>
            </a:pPr>
            <a:endParaRPr lang="sl-SI" altLang="en-US" sz="2400" b="1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  <a:defRPr/>
            </a:pPr>
            <a:endParaRPr lang="sl-SI" altLang="en-US" sz="1800" b="1" dirty="0" smtClean="0">
              <a:solidFill>
                <a:schemeClr val="accent2"/>
              </a:solidFill>
            </a:endParaRPr>
          </a:p>
          <a:p>
            <a:pPr marL="0" indent="0" eaLnBrk="1" hangingPunct="1">
              <a:buNone/>
              <a:defRPr/>
            </a:pPr>
            <a:endParaRPr lang="sl-SI" altLang="en-US" sz="1800" b="1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  <a:defRPr/>
            </a:pPr>
            <a:endParaRPr lang="sl-SI" altLang="en-US" sz="18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Char char="-"/>
              <a:defRPr/>
            </a:pPr>
            <a:endParaRPr lang="sl-SI" altLang="en-US" sz="2400" b="1" dirty="0" smtClean="0">
              <a:solidFill>
                <a:schemeClr val="bg2"/>
              </a:solidFill>
            </a:endParaRPr>
          </a:p>
          <a:p>
            <a:pPr lvl="4" eaLnBrk="1" hangingPunct="1">
              <a:defRPr/>
            </a:pPr>
            <a:endParaRPr lang="sl-SI" altLang="en-US" sz="1200" dirty="0" smtClean="0">
              <a:solidFill>
                <a:schemeClr val="bg2"/>
              </a:solidFill>
            </a:endParaRPr>
          </a:p>
          <a:p>
            <a:pPr lvl="2" eaLnBrk="1" hangingPunct="1">
              <a:defRPr/>
            </a:pPr>
            <a:endParaRPr lang="en-GB" altLang="en-US" sz="16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6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6971" y="1124744"/>
            <a:ext cx="8229600" cy="48576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  <a:defRPr/>
            </a:pPr>
            <a:r>
              <a:rPr lang="sl-SI" altLang="en-US" sz="2400" dirty="0" smtClean="0">
                <a:solidFill>
                  <a:schemeClr val="tx1"/>
                </a:solidFill>
              </a:rPr>
              <a:t>ZARAČUNAVANJE </a:t>
            </a:r>
            <a:r>
              <a:rPr lang="sl-SI" altLang="en-US" sz="2400" b="1" dirty="0" smtClean="0">
                <a:solidFill>
                  <a:srgbClr val="FFC000"/>
                </a:solidFill>
              </a:rPr>
              <a:t>MATERIALNIH </a:t>
            </a:r>
            <a:r>
              <a:rPr lang="sl-SI" altLang="en-US" sz="2400" dirty="0" smtClean="0">
                <a:solidFill>
                  <a:srgbClr val="FFC000"/>
                </a:solidFill>
              </a:rPr>
              <a:t> </a:t>
            </a:r>
            <a:r>
              <a:rPr lang="sl-SI" altLang="en-US" sz="2400" dirty="0">
                <a:solidFill>
                  <a:srgbClr val="FFC000"/>
                </a:solidFill>
              </a:rPr>
              <a:t>STROŠKOV </a:t>
            </a:r>
            <a:r>
              <a:rPr lang="sl-SI" altLang="en-US" sz="2400" dirty="0" smtClean="0">
                <a:solidFill>
                  <a:srgbClr val="FFC000"/>
                </a:solidFill>
              </a:rPr>
              <a:t> </a:t>
            </a:r>
            <a:r>
              <a:rPr lang="sl-SI" altLang="en-US" sz="2400" dirty="0" smtClean="0">
                <a:solidFill>
                  <a:schemeClr val="tx1"/>
                </a:solidFill>
              </a:rPr>
              <a:t> =  stroški  </a:t>
            </a:r>
            <a:r>
              <a:rPr lang="sl-SI" altLang="en-US" sz="2400" u="sng" dirty="0" smtClean="0">
                <a:solidFill>
                  <a:schemeClr val="tx1"/>
                </a:solidFill>
              </a:rPr>
              <a:t>dostopa</a:t>
            </a:r>
            <a:r>
              <a:rPr lang="sl-SI" altLang="en-US" sz="2400" dirty="0" smtClean="0">
                <a:solidFill>
                  <a:schemeClr val="tx1"/>
                </a:solidFill>
              </a:rPr>
              <a:t> </a:t>
            </a:r>
            <a:r>
              <a:rPr lang="sl-SI" altLang="en-US" sz="2400" dirty="0" smtClean="0">
                <a:solidFill>
                  <a:schemeClr val="tx1"/>
                </a:solidFill>
              </a:rPr>
              <a:t>-  za </a:t>
            </a:r>
            <a:r>
              <a:rPr lang="sl-SI" altLang="en-US" sz="2400" dirty="0" smtClean="0">
                <a:solidFill>
                  <a:schemeClr val="tx1"/>
                </a:solidFill>
              </a:rPr>
              <a:t>prepis, </a:t>
            </a:r>
            <a:r>
              <a:rPr lang="sl-SI" altLang="en-US" sz="2400" dirty="0" err="1" smtClean="0">
                <a:solidFill>
                  <a:schemeClr val="tx1"/>
                </a:solidFill>
              </a:rPr>
              <a:t>ftc</a:t>
            </a:r>
            <a:r>
              <a:rPr lang="sl-SI" altLang="en-US" sz="2400" dirty="0" smtClean="0">
                <a:solidFill>
                  <a:schemeClr val="tx1"/>
                </a:solidFill>
              </a:rPr>
              <a:t>. ali e-zapis </a:t>
            </a:r>
            <a:r>
              <a:rPr lang="sl-SI" altLang="en-US" sz="2400" dirty="0" smtClean="0">
                <a:solidFill>
                  <a:schemeClr val="tx1"/>
                </a:solidFill>
              </a:rPr>
              <a:t>(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enotni stroškovnik </a:t>
            </a:r>
            <a:r>
              <a:rPr lang="sl-SI" altLang="en-US" sz="2400" dirty="0" smtClean="0">
                <a:solidFill>
                  <a:schemeClr val="tx1"/>
                </a:solidFill>
              </a:rPr>
              <a:t>v Uredbi)</a:t>
            </a:r>
          </a:p>
          <a:p>
            <a:pPr>
              <a:defRPr/>
            </a:pPr>
            <a:endParaRPr lang="sl-SI" altLang="en-US" sz="2400" dirty="0" smtClean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sl-SI" altLang="en-US" sz="2400" dirty="0" smtClean="0">
                <a:solidFill>
                  <a:schemeClr val="tx1"/>
                </a:solidFill>
              </a:rPr>
              <a:t>ZARAČUNAVANJE </a:t>
            </a:r>
            <a:r>
              <a:rPr lang="sl-SI" altLang="en-US" sz="2400" b="1" dirty="0" smtClean="0">
                <a:solidFill>
                  <a:srgbClr val="FFC000"/>
                </a:solidFill>
              </a:rPr>
              <a:t>MEJNIH</a:t>
            </a:r>
            <a:r>
              <a:rPr lang="sl-SI" altLang="en-US" sz="2400" dirty="0" smtClean="0">
                <a:solidFill>
                  <a:srgbClr val="FFC000"/>
                </a:solidFill>
              </a:rPr>
              <a:t> STROŠKOV </a:t>
            </a:r>
            <a:r>
              <a:rPr lang="sl-SI" altLang="en-US" sz="2400" dirty="0" smtClean="0">
                <a:solidFill>
                  <a:schemeClr val="tx1"/>
                </a:solidFill>
              </a:rPr>
              <a:t>=  stroški  </a:t>
            </a:r>
            <a:r>
              <a:rPr lang="sl-SI" altLang="en-US" sz="2400" u="sng" dirty="0" err="1" smtClean="0">
                <a:solidFill>
                  <a:schemeClr val="tx1"/>
                </a:solidFill>
              </a:rPr>
              <a:t>re</a:t>
            </a:r>
            <a:r>
              <a:rPr lang="sl-SI" altLang="en-US" sz="2400" u="sng" dirty="0" smtClean="0">
                <a:solidFill>
                  <a:schemeClr val="tx1"/>
                </a:solidFill>
              </a:rPr>
              <a:t>-</a:t>
            </a:r>
            <a:r>
              <a:rPr lang="sl-SI" altLang="en-US" sz="2400" u="sng" dirty="0" err="1" smtClean="0">
                <a:solidFill>
                  <a:schemeClr val="tx1"/>
                </a:solidFill>
              </a:rPr>
              <a:t>use</a:t>
            </a:r>
            <a:r>
              <a:rPr lang="sl-SI" altLang="en-US" sz="2400" u="sng" dirty="0" smtClean="0">
                <a:solidFill>
                  <a:schemeClr val="tx1"/>
                </a:solidFill>
              </a:rPr>
              <a:t>-a</a:t>
            </a:r>
            <a:r>
              <a:rPr lang="sl-SI" altLang="en-US" sz="2400" dirty="0" smtClean="0">
                <a:solidFill>
                  <a:schemeClr val="tx1"/>
                </a:solidFill>
              </a:rPr>
              <a:t> </a:t>
            </a:r>
            <a:r>
              <a:rPr lang="sl-SI" altLang="en-US" sz="2400" dirty="0" smtClean="0">
                <a:solidFill>
                  <a:schemeClr val="tx1"/>
                </a:solidFill>
              </a:rPr>
              <a:t>(veljajo </a:t>
            </a:r>
            <a:r>
              <a:rPr lang="sl-SI" altLang="en-US" sz="2400" dirty="0" smtClean="0">
                <a:solidFill>
                  <a:schemeClr val="tx1"/>
                </a:solidFill>
              </a:rPr>
              <a:t>ista pravila </a:t>
            </a:r>
            <a:r>
              <a:rPr lang="sl-SI" altLang="en-US" sz="2400" dirty="0" smtClean="0">
                <a:solidFill>
                  <a:schemeClr val="tx1"/>
                </a:solidFill>
              </a:rPr>
              <a:t>kot pri </a:t>
            </a:r>
            <a:r>
              <a:rPr lang="sl-SI" altLang="en-US" sz="2400" dirty="0" smtClean="0">
                <a:solidFill>
                  <a:schemeClr val="tx1"/>
                </a:solidFill>
              </a:rPr>
              <a:t>dostopu </a:t>
            </a:r>
            <a:r>
              <a:rPr lang="sl-SI" altLang="en-US" sz="2400" dirty="0" smtClean="0">
                <a:solidFill>
                  <a:schemeClr val="tx1"/>
                </a:solidFill>
              </a:rPr>
              <a:t>– mejni stroški so </a:t>
            </a:r>
            <a:r>
              <a:rPr lang="sl-SI" altLang="en-US" sz="2400" dirty="0" smtClean="0">
                <a:solidFill>
                  <a:schemeClr val="tx1"/>
                </a:solidFill>
              </a:rPr>
              <a:t>MS), </a:t>
            </a:r>
            <a:r>
              <a:rPr lang="sl-SI" altLang="en-US" sz="2400" dirty="0" smtClean="0">
                <a:solidFill>
                  <a:srgbClr val="FFC000"/>
                </a:solidFill>
              </a:rPr>
              <a:t>NE sme pa zaračunati cene</a:t>
            </a:r>
            <a:r>
              <a:rPr lang="sl-SI" altLang="en-US" sz="2400" dirty="0" smtClean="0">
                <a:solidFill>
                  <a:schemeClr val="tx1"/>
                </a:solidFill>
              </a:rPr>
              <a:t> – ta le izjemoma za organe s vsaj 30% prihodka izven proračunskih sredstev,  knjižnice, muzeji, arhivi (cena = stroški zbiranja, priprave, razmnoževanja, razširjanja informacij ter običajnega donosa sredstev, vendar dovoljenje MJU</a:t>
            </a:r>
            <a:r>
              <a:rPr lang="sl-SI" altLang="en-US" sz="2000" dirty="0" smtClean="0">
                <a:solidFill>
                  <a:schemeClr val="tx1"/>
                </a:solidFill>
              </a:rPr>
              <a:t>) </a:t>
            </a:r>
          </a:p>
          <a:p>
            <a:pPr>
              <a:defRPr/>
            </a:pPr>
            <a:endParaRPr lang="sl-SI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8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slov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sl-SI" altLang="sl-SI" sz="2800" b="1" dirty="0" smtClean="0">
                <a:solidFill>
                  <a:srgbClr val="FFC000"/>
                </a:solidFill>
              </a:rPr>
              <a:t>ZDIJZ, ZMed – zaračunavanje stroškov prosilcem</a:t>
            </a:r>
            <a:endParaRPr lang="en-US" altLang="sl-SI" sz="2800" b="1" dirty="0" smtClean="0">
              <a:solidFill>
                <a:srgbClr val="FFC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0512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l-SI" sz="2400" dirty="0" smtClean="0"/>
              <a:t>Zaračunavanja stroškov za posredovanje </a:t>
            </a:r>
            <a:r>
              <a:rPr lang="sl-SI" sz="2400" u="sng" dirty="0" smtClean="0"/>
              <a:t>informacij po ZMed </a:t>
            </a:r>
            <a:r>
              <a:rPr lang="sl-SI" sz="2400" dirty="0" smtClean="0"/>
              <a:t>– tega ZMed ne ureja, zato ni podlage za zaračunavanje stroškov</a:t>
            </a:r>
          </a:p>
          <a:p>
            <a:pPr marL="0" indent="0">
              <a:buFontTx/>
              <a:buNone/>
              <a:defRPr/>
            </a:pPr>
            <a:endParaRPr lang="sl-SI" sz="2400" dirty="0" smtClean="0"/>
          </a:p>
          <a:p>
            <a:pPr>
              <a:defRPr/>
            </a:pPr>
            <a:r>
              <a:rPr lang="sl-SI" sz="2400" b="1" dirty="0" smtClean="0">
                <a:solidFill>
                  <a:srgbClr val="FFC000"/>
                </a:solidFill>
              </a:rPr>
              <a:t>Kaj pa če medij zahteva </a:t>
            </a:r>
            <a:r>
              <a:rPr lang="sl-SI" sz="2400" b="1" u="sng" dirty="0" smtClean="0">
                <a:solidFill>
                  <a:srgbClr val="FFC000"/>
                </a:solidFill>
              </a:rPr>
              <a:t>dokumente</a:t>
            </a:r>
            <a:r>
              <a:rPr lang="sl-SI" sz="2400" b="1" dirty="0" smtClean="0">
                <a:solidFill>
                  <a:srgbClr val="FFC000"/>
                </a:solidFill>
              </a:rPr>
              <a:t>?</a:t>
            </a:r>
          </a:p>
          <a:p>
            <a:pPr marL="0" indent="0">
              <a:buFontTx/>
              <a:buNone/>
              <a:defRPr/>
            </a:pPr>
            <a:r>
              <a:rPr lang="sl-SI" sz="2400" dirty="0" smtClean="0"/>
              <a:t> 	- postopek zaračunavanja stroškov po ZDIJZ (</a:t>
            </a:r>
            <a:r>
              <a:rPr lang="sl-SI" sz="2400" u="sng" dirty="0" smtClean="0"/>
              <a:t>le MS</a:t>
            </a:r>
            <a:r>
              <a:rPr lang="sl-SI" sz="2400" dirty="0" smtClean="0"/>
              <a:t>) in </a:t>
            </a:r>
            <a:r>
              <a:rPr lang="sl-SI" sz="2400" u="sng" dirty="0" smtClean="0"/>
              <a:t>Uredbi o posredovanju in ponovni uporabi informacij javnega značaja </a:t>
            </a:r>
            <a:r>
              <a:rPr lang="sl-SI" sz="2400" dirty="0" smtClean="0"/>
              <a:t>(UL RS št. 24/16) – se uporablja od 8.5.2016</a:t>
            </a:r>
          </a:p>
          <a:p>
            <a:pPr marL="0" indent="0">
              <a:buFontTx/>
              <a:buNone/>
              <a:defRPr/>
            </a:pPr>
            <a:endParaRPr lang="sl-SI" sz="2400" dirty="0" smtClean="0"/>
          </a:p>
          <a:p>
            <a:pPr marL="0" indent="0">
              <a:buFontTx/>
              <a:buNone/>
              <a:defRPr/>
            </a:pPr>
            <a:r>
              <a:rPr lang="sl-SI" sz="2400" dirty="0"/>
              <a:t>	</a:t>
            </a:r>
            <a:r>
              <a:rPr lang="sl-SI" sz="2400" dirty="0" smtClean="0"/>
              <a:t>- organ </a:t>
            </a:r>
            <a:r>
              <a:rPr lang="sl-SI" sz="2400" u="sng" dirty="0" smtClean="0"/>
              <a:t>lahko</a:t>
            </a:r>
            <a:r>
              <a:rPr lang="sl-SI" sz="2400" dirty="0" smtClean="0"/>
              <a:t> zaračuna stroške, ni pa jih dolžan ---</a:t>
            </a:r>
            <a:r>
              <a:rPr lang="sl-SI" sz="2400" dirty="0" smtClean="0">
                <a:sym typeface="Wingdings" pitchFamily="2" charset="2"/>
              </a:rPr>
              <a:t></a:t>
            </a:r>
            <a:endParaRPr lang="en-US" sz="2400" dirty="0"/>
          </a:p>
        </p:txBody>
      </p:sp>
      <p:sp>
        <p:nvSpPr>
          <p:cNvPr id="67588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A8D1691-FAB7-4E96-BE60-53098092D9F1}" type="slidenum">
              <a:rPr lang="en-US" smtClean="0"/>
              <a:pPr algn="ctr">
                <a:defRPr/>
              </a:pPr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87810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250825" y="908720"/>
            <a:ext cx="8569325" cy="1008112"/>
          </a:xfrm>
        </p:spPr>
        <p:txBody>
          <a:bodyPr>
            <a:normAutofit/>
          </a:bodyPr>
          <a:lstStyle/>
          <a:p>
            <a:r>
              <a:rPr lang="sl-SI" altLang="sl-SI" sz="3600" b="1" dirty="0" smtClean="0">
                <a:solidFill>
                  <a:srgbClr val="FFC000"/>
                </a:solidFill>
              </a:rPr>
              <a:t>Enotni stroškovnik (le MS, ne delo)</a:t>
            </a:r>
            <a:endParaRPr lang="en-US" altLang="sl-SI" sz="3600" b="1" dirty="0" smtClean="0">
              <a:solidFill>
                <a:srgbClr val="FFC000"/>
              </a:solidFill>
            </a:endParaRP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105275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endParaRPr lang="sl-SI" altLang="sl-SI" sz="2400" dirty="0" smtClean="0"/>
          </a:p>
          <a:p>
            <a:pPr marL="0" indent="0" algn="just" eaLnBrk="1" hangingPunct="1">
              <a:buNone/>
            </a:pPr>
            <a:r>
              <a:rPr lang="sl-SI" altLang="sl-SI" sz="2400" dirty="0" smtClean="0"/>
              <a:t>Organ lahko prosilcu zaračuna </a:t>
            </a:r>
            <a:r>
              <a:rPr lang="sl-SI" altLang="sl-SI" sz="2400" u="sng" dirty="0" smtClean="0"/>
              <a:t>le MS</a:t>
            </a:r>
            <a:r>
              <a:rPr lang="sl-SI" altLang="sl-SI" sz="2400" dirty="0" smtClean="0"/>
              <a:t>, kadar ti presegajo </a:t>
            </a:r>
            <a:r>
              <a:rPr lang="sl-SI" altLang="sl-SI" sz="2400" u="sng" dirty="0" smtClean="0"/>
              <a:t>20 e</a:t>
            </a:r>
            <a:r>
              <a:rPr lang="sl-SI" altLang="sl-SI" sz="2400" dirty="0" smtClean="0"/>
              <a:t> (to pomeni: 333 </a:t>
            </a:r>
            <a:r>
              <a:rPr lang="sl-SI" altLang="sl-SI" sz="2400" dirty="0" err="1" smtClean="0"/>
              <a:t>ftc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pro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bono</a:t>
            </a:r>
            <a:r>
              <a:rPr lang="sl-SI" altLang="sl-SI" sz="2400" dirty="0" smtClean="0"/>
              <a:t>, zaračuna se šele 334. fotokopija in to </a:t>
            </a:r>
            <a:r>
              <a:rPr lang="sl-SI" altLang="sl-SI" sz="2400" u="sng" dirty="0" smtClean="0"/>
              <a:t>LE ZA</a:t>
            </a:r>
            <a:r>
              <a:rPr lang="sl-SI" altLang="sl-SI" sz="2400" dirty="0" smtClean="0"/>
              <a:t>: prepise, pretvorbe, izdelava </a:t>
            </a:r>
            <a:r>
              <a:rPr lang="sl-SI" altLang="sl-SI" sz="2400" dirty="0" err="1" smtClean="0"/>
              <a:t>ftc</a:t>
            </a:r>
            <a:r>
              <a:rPr lang="sl-SI" altLang="sl-SI" sz="2400" dirty="0" smtClean="0"/>
              <a:t> zaradi izvajanja delnega dostopa za vpogled (!), poštnina.</a:t>
            </a:r>
          </a:p>
          <a:p>
            <a:pPr marL="0" indent="0" algn="just" eaLnBrk="1" hangingPunct="1">
              <a:buNone/>
            </a:pPr>
            <a:endParaRPr lang="sl-SI" altLang="sl-SI" sz="2400" dirty="0"/>
          </a:p>
          <a:p>
            <a:pPr marL="0" indent="0" algn="just" eaLnBrk="1" hangingPunct="1">
              <a:buNone/>
            </a:pPr>
            <a:r>
              <a:rPr lang="sl-SI" altLang="sl-SI" sz="2400" dirty="0" smtClean="0"/>
              <a:t>Organ </a:t>
            </a:r>
            <a:r>
              <a:rPr lang="sl-SI" altLang="sl-SI" sz="2400" u="sng" dirty="0" smtClean="0"/>
              <a:t>NE SME </a:t>
            </a:r>
            <a:r>
              <a:rPr lang="sl-SI" altLang="sl-SI" sz="2400" dirty="0" smtClean="0"/>
              <a:t>zaračunavati: *vpogled (če ni delni dostop), *vpoglede v e-obliko (nikoli), *telefonsko posredovanje </a:t>
            </a:r>
            <a:r>
              <a:rPr lang="sl-SI" altLang="sl-SI" sz="2400" dirty="0" err="1" smtClean="0"/>
              <a:t>info</a:t>
            </a:r>
            <a:r>
              <a:rPr lang="sl-SI" altLang="sl-SI" sz="2400" dirty="0" smtClean="0"/>
              <a:t>, </a:t>
            </a:r>
          </a:p>
          <a:p>
            <a:pPr marL="0" indent="0" algn="just" eaLnBrk="1" hangingPunct="1">
              <a:buNone/>
            </a:pPr>
            <a:r>
              <a:rPr lang="sl-SI" altLang="sl-SI" sz="2400" dirty="0"/>
              <a:t>*</a:t>
            </a:r>
            <a:r>
              <a:rPr lang="sl-SI" altLang="sl-SI" sz="2400" dirty="0" smtClean="0"/>
              <a:t>e-pošta (če ni hkrati pretvorba), *</a:t>
            </a:r>
            <a:r>
              <a:rPr lang="sl-SI" altLang="sl-SI" sz="2400" dirty="0" err="1" smtClean="0"/>
              <a:t>telefax</a:t>
            </a:r>
            <a:r>
              <a:rPr lang="sl-SI" altLang="sl-SI" sz="2400" dirty="0" smtClean="0"/>
              <a:t> če ne presega 5 strani.    </a:t>
            </a:r>
          </a:p>
          <a:p>
            <a:endParaRPr lang="en-US" altLang="sl-SI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7512CDBC-8BE4-4806-B2CE-7CB0CBA92966}" type="slidenum">
              <a:rPr lang="sl-SI" sz="1600" smtClean="0">
                <a:solidFill>
                  <a:schemeClr val="tx1"/>
                </a:solidFill>
                <a:cs typeface="Arial" charset="0"/>
              </a:rPr>
              <a:pPr algn="ctr">
                <a:defRPr/>
              </a:pPr>
              <a:t>29</a:t>
            </a:fld>
            <a:endParaRPr lang="sl-SI" sz="1600" smtClean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001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052513"/>
            <a:ext cx="7848600" cy="5184775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sl-SI" altLang="sl-SI" sz="3600" b="1" dirty="0" smtClean="0">
                <a:solidFill>
                  <a:srgbClr val="FF9900"/>
                </a:solidFill>
              </a:rPr>
              <a:t>VARSTVO OSEBNIH PODATKOV </a:t>
            </a:r>
          </a:p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sl-SI" altLang="sl-SI" sz="3600" b="1" dirty="0" smtClean="0">
                <a:solidFill>
                  <a:srgbClr val="FF9900"/>
                </a:solidFill>
              </a:rPr>
              <a:t>(38. čl. Ustave)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endParaRPr lang="sl-SI" altLang="sl-SI" sz="2200" dirty="0" smtClean="0"/>
          </a:p>
          <a:p>
            <a:pPr marL="0" indent="0" algn="just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sl-SI" altLang="sl-SI" sz="2400" dirty="0" smtClean="0"/>
              <a:t>Zagotovljeno je varstvo OP.</a:t>
            </a:r>
          </a:p>
          <a:p>
            <a:pPr marL="0" indent="0" algn="just" eaLnBrk="1" hangingPunct="1">
              <a:spcBef>
                <a:spcPct val="0"/>
              </a:spcBef>
              <a:buFont typeface="Arial" pitchFamily="34" charset="0"/>
              <a:buNone/>
            </a:pPr>
            <a:endParaRPr lang="sl-SI" altLang="sl-SI" sz="2400" dirty="0" smtClean="0"/>
          </a:p>
          <a:p>
            <a:pPr marL="0" indent="0" algn="just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sl-SI" altLang="sl-SI" sz="2400" dirty="0" smtClean="0"/>
              <a:t>Prepovedana je uporaba OP v nasprotju z </a:t>
            </a:r>
            <a:r>
              <a:rPr lang="sl-SI" altLang="sl-SI" sz="2400" u="sng" dirty="0" smtClean="0">
                <a:solidFill>
                  <a:srgbClr val="FF9900"/>
                </a:solidFill>
              </a:rPr>
              <a:t>namenom</a:t>
            </a:r>
            <a:r>
              <a:rPr lang="sl-SI" altLang="sl-SI" sz="2400" dirty="0" smtClean="0">
                <a:solidFill>
                  <a:srgbClr val="FF9900"/>
                </a:solidFill>
              </a:rPr>
              <a:t>  </a:t>
            </a:r>
            <a:r>
              <a:rPr lang="sl-SI" altLang="sl-SI" sz="2400" dirty="0" smtClean="0"/>
              <a:t>zbiranja.</a:t>
            </a:r>
          </a:p>
          <a:p>
            <a:pPr marL="0" indent="0" algn="just" eaLnBrk="1" hangingPunct="1">
              <a:spcBef>
                <a:spcPct val="0"/>
              </a:spcBef>
              <a:buFont typeface="Arial" pitchFamily="34" charset="0"/>
              <a:buNone/>
            </a:pPr>
            <a:endParaRPr lang="sl-SI" altLang="sl-SI" sz="2400" dirty="0" smtClean="0"/>
          </a:p>
          <a:p>
            <a:pPr marL="0" indent="0" algn="just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sl-SI" altLang="sl-SI" sz="2400" dirty="0" smtClean="0"/>
              <a:t>Zbiranje, obdelovanje, namen uporabe, nadzor in varstvo tajnosti OP določa </a:t>
            </a:r>
            <a:r>
              <a:rPr lang="sl-SI" altLang="sl-SI" sz="2400" u="sng" dirty="0" smtClean="0">
                <a:solidFill>
                  <a:srgbClr val="FF9900"/>
                </a:solidFill>
              </a:rPr>
              <a:t>zakon</a:t>
            </a:r>
            <a:r>
              <a:rPr lang="sl-SI" altLang="sl-SI" sz="2400" dirty="0" smtClean="0"/>
              <a:t>. </a:t>
            </a:r>
          </a:p>
          <a:p>
            <a:pPr marL="0" indent="0" algn="just" eaLnBrk="1" hangingPunct="1">
              <a:spcBef>
                <a:spcPct val="0"/>
              </a:spcBef>
              <a:buFont typeface="Arial" pitchFamily="34" charset="0"/>
              <a:buNone/>
            </a:pPr>
            <a:endParaRPr lang="sl-SI" altLang="sl-SI" sz="2400" dirty="0" smtClean="0"/>
          </a:p>
          <a:p>
            <a:pPr marL="0" indent="0" algn="just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sl-SI" altLang="sl-SI" sz="2400" dirty="0" smtClean="0"/>
              <a:t>Vsakdo ima pravico </a:t>
            </a:r>
            <a:r>
              <a:rPr lang="sl-SI" altLang="sl-SI" sz="2400" u="sng" dirty="0" smtClean="0">
                <a:solidFill>
                  <a:srgbClr val="FF9900"/>
                </a:solidFill>
              </a:rPr>
              <a:t>seznaniti se z zbranimi OP</a:t>
            </a:r>
            <a:r>
              <a:rPr lang="sl-SI" altLang="sl-SI" sz="2400" dirty="0" smtClean="0"/>
              <a:t>, ki se nanašajo nanj, in pravico do sodnega varstva ob njihovi zlorabi.   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endParaRPr lang="sl-SI" altLang="sl-SI" sz="2800" dirty="0" smtClean="0"/>
          </a:p>
        </p:txBody>
      </p:sp>
    </p:spTree>
    <p:extLst>
      <p:ext uri="{BB962C8B-B14F-4D97-AF65-F5344CB8AC3E}">
        <p14:creationId xmlns:p14="http://schemas.microsoft.com/office/powerpoint/2010/main" val="2718132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250825" y="908720"/>
            <a:ext cx="8569325" cy="720055"/>
          </a:xfrm>
        </p:spPr>
        <p:txBody>
          <a:bodyPr>
            <a:normAutofit/>
          </a:bodyPr>
          <a:lstStyle/>
          <a:p>
            <a:r>
              <a:rPr lang="sl-SI" altLang="sl-SI" sz="3200" b="1" dirty="0" smtClean="0">
                <a:solidFill>
                  <a:srgbClr val="FFC000"/>
                </a:solidFill>
              </a:rPr>
              <a:t>Cene (17. čl. Uredbe)</a:t>
            </a:r>
            <a:endParaRPr lang="en-US" altLang="sl-SI" sz="3200" b="1" dirty="0" smtClean="0">
              <a:solidFill>
                <a:srgbClr val="FFC000"/>
              </a:solidFill>
            </a:endParaRP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1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altLang="sl-SI" dirty="0" err="1" smtClean="0"/>
              <a:t>ftc</a:t>
            </a:r>
            <a:r>
              <a:rPr lang="sl-SI" altLang="sl-SI" dirty="0" smtClean="0"/>
              <a:t>: A4 0,006 e, </a:t>
            </a:r>
          </a:p>
          <a:p>
            <a:pPr marL="0" indent="0">
              <a:buNone/>
            </a:pPr>
            <a:r>
              <a:rPr lang="sl-SI" altLang="sl-SI" dirty="0" smtClean="0"/>
              <a:t>A3 0,13 e, </a:t>
            </a:r>
          </a:p>
          <a:p>
            <a:pPr marL="0" indent="0">
              <a:buNone/>
            </a:pPr>
            <a:r>
              <a:rPr lang="sl-SI" altLang="sl-SI" dirty="0" smtClean="0"/>
              <a:t>večji format 1,25 e, </a:t>
            </a:r>
          </a:p>
          <a:p>
            <a:pPr marL="0" indent="0">
              <a:buNone/>
            </a:pPr>
            <a:r>
              <a:rPr lang="sl-SI" altLang="sl-SI" dirty="0" smtClean="0"/>
              <a:t>barvna </a:t>
            </a:r>
            <a:r>
              <a:rPr lang="sl-SI" altLang="sl-SI" dirty="0" err="1" smtClean="0"/>
              <a:t>ftc</a:t>
            </a:r>
            <a:r>
              <a:rPr lang="sl-SI" altLang="sl-SI" dirty="0" smtClean="0"/>
              <a:t>. …. </a:t>
            </a:r>
          </a:p>
          <a:p>
            <a:pPr marL="0" indent="0">
              <a:buNone/>
            </a:pPr>
            <a:r>
              <a:rPr lang="sl-SI" altLang="sl-SI" dirty="0" smtClean="0"/>
              <a:t>1 CD 2,09 e, 1 DVD 2,92 e, </a:t>
            </a:r>
          </a:p>
          <a:p>
            <a:pPr marL="0" indent="0">
              <a:buNone/>
            </a:pPr>
            <a:r>
              <a:rPr lang="sl-SI" altLang="sl-SI" dirty="0" smtClean="0"/>
              <a:t>pretvorbe v e-obliko 0,08 e/stran, obratno 0,20 e/stran, poštnina po veljavnem ceniku.  </a:t>
            </a:r>
            <a:endParaRPr lang="en-US" altLang="sl-SI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7512CDBC-8BE4-4806-B2CE-7CB0CBA92966}" type="slidenum">
              <a:rPr lang="sl-SI" sz="1600" smtClean="0">
                <a:solidFill>
                  <a:schemeClr val="tx1"/>
                </a:solidFill>
                <a:cs typeface="Arial" charset="0"/>
              </a:rPr>
              <a:pPr algn="ctr">
                <a:defRPr/>
              </a:pPr>
              <a:t>30</a:t>
            </a:fld>
            <a:endParaRPr lang="sl-SI" sz="1600" smtClean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556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250825" y="908720"/>
            <a:ext cx="8569325" cy="720055"/>
          </a:xfrm>
        </p:spPr>
        <p:txBody>
          <a:bodyPr>
            <a:normAutofit/>
          </a:bodyPr>
          <a:lstStyle/>
          <a:p>
            <a:r>
              <a:rPr lang="sl-SI" altLang="sl-SI" sz="3200" b="1" dirty="0" smtClean="0">
                <a:solidFill>
                  <a:srgbClr val="FFC000"/>
                </a:solidFill>
              </a:rPr>
              <a:t>Kako pravilno zaračunati stroške? </a:t>
            </a:r>
            <a:endParaRPr lang="en-US" altLang="sl-SI" sz="3200" b="1" dirty="0" smtClean="0">
              <a:solidFill>
                <a:srgbClr val="FFC000"/>
              </a:solidFill>
            </a:endParaRP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41052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l-SI" altLang="sl-SI" sz="2600" b="1" dirty="0" smtClean="0">
                <a:solidFill>
                  <a:srgbClr val="FFC000"/>
                </a:solidFill>
              </a:rPr>
              <a:t>Sklep o stroških </a:t>
            </a:r>
            <a:r>
              <a:rPr lang="sl-SI" altLang="sl-SI" sz="2600" dirty="0" smtClean="0"/>
              <a:t>izdate </a:t>
            </a:r>
            <a:r>
              <a:rPr lang="sl-SI" altLang="sl-SI" sz="2600" u="sng" dirty="0" smtClean="0"/>
              <a:t>ob posredovanju IJZ </a:t>
            </a:r>
            <a:r>
              <a:rPr lang="sl-SI" altLang="sl-SI" sz="2600" dirty="0" smtClean="0"/>
              <a:t>s </a:t>
            </a:r>
            <a:r>
              <a:rPr lang="sl-SI" altLang="sl-SI" sz="2600" u="sng" dirty="0" smtClean="0"/>
              <a:t>specifikacijo</a:t>
            </a:r>
            <a:r>
              <a:rPr lang="sl-SI" altLang="sl-SI" sz="2600" dirty="0" smtClean="0"/>
              <a:t> stroškov. Rok za plačilo ne sme biti daljši od 15 dni – o pritožbi zoper ta sklep pa odloča IP.</a:t>
            </a:r>
          </a:p>
          <a:p>
            <a:pPr marL="0" indent="0" algn="just">
              <a:buNone/>
            </a:pPr>
            <a:endParaRPr lang="sl-SI" altLang="sl-SI" sz="2600" dirty="0"/>
          </a:p>
          <a:p>
            <a:pPr marL="0" indent="0" algn="just">
              <a:buNone/>
            </a:pPr>
            <a:r>
              <a:rPr lang="sl-SI" altLang="sl-SI" sz="2600" dirty="0" smtClean="0"/>
              <a:t>Če ugotovite, da bodo MS presegli </a:t>
            </a:r>
            <a:r>
              <a:rPr lang="sl-SI" altLang="sl-SI" sz="2600" u="sng" dirty="0" smtClean="0"/>
              <a:t>80 e (z DDV</a:t>
            </a:r>
            <a:r>
              <a:rPr lang="sl-SI" altLang="sl-SI" sz="2600" dirty="0" smtClean="0"/>
              <a:t>), lahko od prosilca zahtevate vnaprejšnji polog – v pozivu določite rok za plačilo (ne daljši od 15 dni od prejema poziva) in obrazložite višino pologa. Po posredovanju IJZ pa organ obračuna dejansko nastale stroške in prosilcu izda sklep – če polog presega, organ vrne sredstva, če pa polog ne zadošča, pa prosilec  plača razliko.   </a:t>
            </a:r>
            <a:endParaRPr lang="en-US" altLang="sl-SI" sz="2600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7512CDBC-8BE4-4806-B2CE-7CB0CBA92966}" type="slidenum">
              <a:rPr lang="sl-SI" sz="1600" smtClean="0">
                <a:solidFill>
                  <a:schemeClr val="tx1"/>
                </a:solidFill>
                <a:cs typeface="Arial" charset="0"/>
              </a:rPr>
              <a:pPr algn="ctr">
                <a:defRPr/>
              </a:pPr>
              <a:t>31</a:t>
            </a:fld>
            <a:endParaRPr lang="sl-SI" sz="1600" smtClean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794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81075"/>
            <a:ext cx="8640763" cy="584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l-SI" altLang="en-US" sz="3200" b="1" dirty="0" smtClean="0">
                <a:solidFill>
                  <a:srgbClr val="FFC000"/>
                </a:solidFill>
              </a:rPr>
              <a:t>NALOGE ORGANOV: KATALOG </a:t>
            </a:r>
            <a:r>
              <a:rPr lang="sl-SI" altLang="en-US" sz="3200" b="1" dirty="0" smtClean="0">
                <a:solidFill>
                  <a:srgbClr val="FFC000"/>
                </a:solidFill>
              </a:rPr>
              <a:t>IJZ in </a:t>
            </a:r>
            <a:r>
              <a:rPr lang="sl-SI" altLang="en-US" sz="3200" b="1" dirty="0" smtClean="0">
                <a:solidFill>
                  <a:srgbClr val="FFC000"/>
                </a:solidFill>
              </a:rPr>
              <a:t>RE-USE </a:t>
            </a:r>
            <a:endParaRPr lang="en-GB" altLang="en-US" sz="3200" b="1" dirty="0" smtClean="0">
              <a:solidFill>
                <a:srgbClr val="FFC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700808"/>
            <a:ext cx="8136904" cy="482381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lvl="2" indent="0" algn="just">
              <a:lnSpc>
                <a:spcPct val="130000"/>
              </a:lnSpc>
              <a:buClr>
                <a:schemeClr val="accent1"/>
              </a:buClr>
              <a:buNone/>
              <a:defRPr/>
            </a:pPr>
            <a:r>
              <a:rPr lang="sl-SI" altLang="en-US" sz="2400" dirty="0" smtClean="0">
                <a:solidFill>
                  <a:schemeClr val="tx1"/>
                </a:solidFill>
                <a:ea typeface="+mn-ea"/>
                <a:cs typeface="+mn-cs"/>
              </a:rPr>
              <a:t>Organi moramo svoje  Kataloge IJZ prilagoditi ZDIJZ-E, vključno z novimi </a:t>
            </a:r>
            <a:r>
              <a:rPr lang="sl-SI" altLang="en-US" sz="2400" u="sng" dirty="0" err="1" smtClean="0">
                <a:solidFill>
                  <a:schemeClr val="tx1"/>
                </a:solidFill>
                <a:ea typeface="+mn-ea"/>
                <a:cs typeface="+mn-cs"/>
              </a:rPr>
              <a:t>metapodatkovnimi</a:t>
            </a:r>
            <a:r>
              <a:rPr lang="sl-SI" altLang="en-US" sz="2400" u="sng" dirty="0" smtClean="0">
                <a:solidFill>
                  <a:schemeClr val="tx1"/>
                </a:solidFill>
                <a:ea typeface="+mn-ea"/>
                <a:cs typeface="+mn-cs"/>
              </a:rPr>
              <a:t> opisi podatkovnih zbirk in evidenc  </a:t>
            </a:r>
            <a:r>
              <a:rPr lang="sl-SI" altLang="en-US" sz="2400" dirty="0" smtClean="0">
                <a:solidFill>
                  <a:srgbClr val="FFC000"/>
                </a:solidFill>
                <a:ea typeface="+mn-ea"/>
                <a:cs typeface="+mn-cs"/>
              </a:rPr>
              <a:t>do 31.12.2016</a:t>
            </a:r>
            <a:r>
              <a:rPr lang="sl-SI" altLang="en-US" sz="2400" dirty="0" smtClean="0">
                <a:solidFill>
                  <a:schemeClr val="tx1"/>
                </a:solidFill>
                <a:ea typeface="+mn-ea"/>
                <a:cs typeface="+mn-cs"/>
              </a:rPr>
              <a:t> (2. člen Uredbe o posredovanju in ponovni uporabi IJZ): osnovni podatki o organu, organigram, uradna oseba, predpisi, katalog javnih storitev, …. (kot doslej), paziti: </a:t>
            </a:r>
            <a:r>
              <a:rPr lang="sl-SI" altLang="en-US" sz="2400" u="sng" dirty="0" smtClean="0">
                <a:solidFill>
                  <a:srgbClr val="FFC000"/>
                </a:solidFill>
                <a:ea typeface="+mn-ea"/>
                <a:cs typeface="+mn-cs"/>
              </a:rPr>
              <a:t>seznam javnih evidenc</a:t>
            </a:r>
            <a:r>
              <a:rPr lang="sl-SI" altLang="en-US" sz="2400" u="sng" dirty="0" smtClean="0">
                <a:solidFill>
                  <a:schemeClr val="tx1"/>
                </a:solidFill>
                <a:ea typeface="+mn-ea"/>
                <a:cs typeface="+mn-cs"/>
              </a:rPr>
              <a:t>,</a:t>
            </a:r>
            <a:r>
              <a:rPr lang="sl-SI" altLang="en-US" sz="2400" dirty="0" smtClean="0">
                <a:solidFill>
                  <a:schemeClr val="tx1"/>
                </a:solidFill>
                <a:ea typeface="+mn-ea"/>
                <a:cs typeface="+mn-cs"/>
              </a:rPr>
              <a:t> ki jih upravlja organ, </a:t>
            </a:r>
            <a:r>
              <a:rPr lang="sl-SI" altLang="en-US" sz="2400" u="sng" dirty="0" smtClean="0">
                <a:solidFill>
                  <a:srgbClr val="FFC000"/>
                </a:solidFill>
                <a:ea typeface="+mn-ea"/>
                <a:cs typeface="+mn-cs"/>
              </a:rPr>
              <a:t>seznam drugih informatiziranih zbirk podatkov</a:t>
            </a:r>
            <a:r>
              <a:rPr lang="sl-SI" altLang="en-US" sz="2400" dirty="0" smtClean="0">
                <a:solidFill>
                  <a:schemeClr val="tx1"/>
                </a:solidFill>
                <a:ea typeface="+mn-ea"/>
                <a:cs typeface="+mn-cs"/>
              </a:rPr>
              <a:t>, ki jih vodi organ na podlagi področne zakonodaje s svojega delovnega področja (npr. IP: register zbirk OP), (zdaj) enotni stroškovnik. – MJU!!</a:t>
            </a:r>
            <a:endParaRPr lang="en-GB" altLang="en-US" sz="24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0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81075"/>
            <a:ext cx="8640763" cy="70788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l-SI" altLang="en-US" sz="3200" b="1" dirty="0" smtClean="0">
                <a:solidFill>
                  <a:srgbClr val="FFC000"/>
                </a:solidFill>
              </a:rPr>
              <a:t>                          </a:t>
            </a:r>
            <a:r>
              <a:rPr lang="sl-SI" altLang="en-US" sz="4000" b="1" dirty="0" smtClean="0">
                <a:solidFill>
                  <a:srgbClr val="FFC000"/>
                </a:solidFill>
              </a:rPr>
              <a:t>AMBICIOZNI CILJ MJU</a:t>
            </a:r>
            <a:endParaRPr lang="en-GB" altLang="en-US" sz="4000" b="1" dirty="0" smtClean="0">
              <a:solidFill>
                <a:srgbClr val="FFC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700808"/>
            <a:ext cx="8136904" cy="482381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lvl="2" indent="-342900">
              <a:lnSpc>
                <a:spcPct val="130000"/>
              </a:lnSpc>
              <a:buClr>
                <a:schemeClr val="accent1"/>
              </a:buClr>
              <a:buFontTx/>
              <a:buChar char="-"/>
              <a:defRPr/>
            </a:pPr>
            <a:endParaRPr lang="sl-SI" altLang="en-US" sz="20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marL="0" lvl="2" indent="0">
              <a:lnSpc>
                <a:spcPct val="130000"/>
              </a:lnSpc>
              <a:buClr>
                <a:schemeClr val="accent1"/>
              </a:buClr>
              <a:buNone/>
              <a:defRPr/>
            </a:pPr>
            <a:r>
              <a:rPr lang="sl-SI" altLang="en-US" sz="2800" dirty="0" smtClean="0">
                <a:solidFill>
                  <a:schemeClr val="tx1"/>
                </a:solidFill>
                <a:ea typeface="+mn-ea"/>
                <a:cs typeface="+mn-cs"/>
              </a:rPr>
              <a:t>DA SE </a:t>
            </a:r>
            <a:r>
              <a:rPr lang="sl-SI" altLang="en-US" sz="2800" u="sng" dirty="0" smtClean="0">
                <a:solidFill>
                  <a:srgbClr val="FFC000"/>
                </a:solidFill>
                <a:ea typeface="+mn-ea"/>
                <a:cs typeface="+mn-cs"/>
              </a:rPr>
              <a:t>SEZNAM </a:t>
            </a:r>
            <a:r>
              <a:rPr lang="sl-SI" altLang="en-US" sz="2800" u="sng" dirty="0" smtClean="0">
                <a:solidFill>
                  <a:srgbClr val="FFC000"/>
                </a:solidFill>
                <a:ea typeface="+mn-ea"/>
                <a:cs typeface="+mn-cs"/>
              </a:rPr>
              <a:t>VSEH ZBIRK </a:t>
            </a:r>
            <a:r>
              <a:rPr lang="sl-SI" altLang="en-US" sz="2800" u="sng" dirty="0" smtClean="0">
                <a:solidFill>
                  <a:schemeClr val="tx1"/>
                </a:solidFill>
                <a:ea typeface="+mn-ea"/>
                <a:cs typeface="+mn-cs"/>
              </a:rPr>
              <a:t>PODATKOV Z METAPODATKI </a:t>
            </a:r>
            <a:r>
              <a:rPr lang="sl-SI" altLang="en-US" sz="2800" dirty="0" smtClean="0">
                <a:solidFill>
                  <a:schemeClr val="tx1"/>
                </a:solidFill>
                <a:ea typeface="+mn-ea"/>
                <a:cs typeface="+mn-cs"/>
              </a:rPr>
              <a:t>IN</a:t>
            </a:r>
            <a:r>
              <a:rPr lang="sl-SI" altLang="en-US" sz="2800" u="sng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sl-SI" altLang="en-US" sz="2800" u="sng" dirty="0" smtClean="0">
                <a:solidFill>
                  <a:srgbClr val="FFC000"/>
                </a:solidFill>
                <a:ea typeface="+mn-ea"/>
                <a:cs typeface="+mn-cs"/>
              </a:rPr>
              <a:t>SAME ZBIRKE </a:t>
            </a:r>
            <a:r>
              <a:rPr lang="sl-SI" altLang="en-US" sz="2800" u="sng" dirty="0" smtClean="0">
                <a:solidFill>
                  <a:schemeClr val="tx1"/>
                </a:solidFill>
                <a:ea typeface="+mn-ea"/>
                <a:cs typeface="+mn-cs"/>
              </a:rPr>
              <a:t>ODPRTIH PODATKOV  </a:t>
            </a:r>
            <a:r>
              <a:rPr lang="sl-SI" altLang="en-US" sz="2800" dirty="0" smtClean="0">
                <a:solidFill>
                  <a:schemeClr val="tx1"/>
                </a:solidFill>
                <a:ea typeface="+mn-ea"/>
                <a:cs typeface="+mn-cs"/>
              </a:rPr>
              <a:t>OBJAVIJO </a:t>
            </a:r>
            <a:r>
              <a:rPr lang="sl-SI" altLang="en-US" sz="2800" dirty="0" smtClean="0">
                <a:solidFill>
                  <a:schemeClr val="tx1"/>
                </a:solidFill>
                <a:ea typeface="+mn-ea"/>
                <a:cs typeface="+mn-cs"/>
              </a:rPr>
              <a:t>NA NACIONALNEM PORTALU ODPRTIH PODATKOV (neposredno ali preko povezav)  - KATALOG!</a:t>
            </a:r>
            <a:endParaRPr lang="en-GB" altLang="en-US" sz="28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73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29600" cy="64633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altLang="en-US" sz="3600" b="1" dirty="0" smtClean="0">
                <a:solidFill>
                  <a:srgbClr val="FFC000"/>
                </a:solidFill>
              </a:rPr>
              <a:t>POMOČ </a:t>
            </a:r>
            <a:r>
              <a:rPr lang="sl-SI" altLang="en-US" sz="3600" b="1" dirty="0" smtClean="0">
                <a:solidFill>
                  <a:srgbClr val="FFC000"/>
                </a:solidFill>
              </a:rPr>
              <a:t>MJU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8122" y="1772816"/>
            <a:ext cx="8642350" cy="44640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indent="0" eaLnBrk="1" hangingPunct="1">
              <a:buNone/>
            </a:pPr>
            <a:r>
              <a:rPr lang="sl-SI" altLang="en-US" sz="4400" b="1" dirty="0" smtClean="0">
                <a:solidFill>
                  <a:schemeClr val="tx1"/>
                </a:solidFill>
              </a:rPr>
              <a:t> </a:t>
            </a:r>
            <a:r>
              <a:rPr lang="sl-SI" altLang="en-US" sz="11200" b="1" dirty="0" smtClean="0">
                <a:solidFill>
                  <a:srgbClr val="FFC000"/>
                </a:solidFill>
              </a:rPr>
              <a:t>Priročnik </a:t>
            </a:r>
            <a:r>
              <a:rPr lang="sl-SI" altLang="en-US" sz="11200" b="1" dirty="0" smtClean="0">
                <a:solidFill>
                  <a:srgbClr val="FFC000"/>
                </a:solidFill>
              </a:rPr>
              <a:t>za odpiranje podatkov </a:t>
            </a:r>
            <a:r>
              <a:rPr lang="sl-SI" altLang="en-US" sz="11200" dirty="0" smtClean="0">
                <a:solidFill>
                  <a:schemeClr val="tx1"/>
                </a:solidFill>
              </a:rPr>
              <a:t>(standardi, priporočljivi formati, interoperabilnost…) </a:t>
            </a:r>
            <a:r>
              <a:rPr lang="sl-SI" altLang="en-US" sz="11200" dirty="0" smtClean="0">
                <a:solidFill>
                  <a:schemeClr val="tx1"/>
                </a:solidFill>
              </a:rPr>
              <a:t>(junij </a:t>
            </a:r>
            <a:r>
              <a:rPr lang="sl-SI" altLang="en-US" sz="11200" b="1" dirty="0" smtClean="0">
                <a:solidFill>
                  <a:schemeClr val="tx1"/>
                </a:solidFill>
              </a:rPr>
              <a:t>2016</a:t>
            </a:r>
            <a:r>
              <a:rPr lang="sl-SI" altLang="en-US" sz="11200" dirty="0">
                <a:solidFill>
                  <a:schemeClr val="tx1"/>
                </a:solidFill>
              </a:rPr>
              <a:t>)</a:t>
            </a:r>
            <a:endParaRPr lang="sl-SI" altLang="en-US" sz="1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altLang="en-US" sz="112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l-SI" altLang="en-US" sz="11200" u="sng" dirty="0" smtClean="0">
                <a:solidFill>
                  <a:srgbClr val="FFC000"/>
                </a:solidFill>
              </a:rPr>
              <a:t>Usposabljanja</a:t>
            </a:r>
            <a:r>
              <a:rPr lang="sl-SI" altLang="en-US" sz="11200" u="sng" dirty="0" smtClean="0">
                <a:solidFill>
                  <a:schemeClr val="tx1"/>
                </a:solidFill>
              </a:rPr>
              <a:t> </a:t>
            </a:r>
            <a:r>
              <a:rPr lang="sl-SI" altLang="en-US" sz="11200" u="sng" dirty="0" smtClean="0">
                <a:solidFill>
                  <a:schemeClr val="tx1"/>
                </a:solidFill>
              </a:rPr>
              <a:t>organov javnega sektorja </a:t>
            </a:r>
            <a:r>
              <a:rPr lang="sl-SI" altLang="en-US" sz="11200" dirty="0" smtClean="0">
                <a:solidFill>
                  <a:schemeClr val="tx1"/>
                </a:solidFill>
              </a:rPr>
              <a:t>(</a:t>
            </a:r>
            <a:r>
              <a:rPr lang="sl-SI" altLang="en-US" sz="11200" b="1" dirty="0" smtClean="0">
                <a:solidFill>
                  <a:schemeClr val="tx1"/>
                </a:solidFill>
              </a:rPr>
              <a:t>2016 </a:t>
            </a:r>
            <a:r>
              <a:rPr lang="sl-SI" altLang="en-US" sz="11200" b="1" dirty="0" smtClean="0">
                <a:solidFill>
                  <a:schemeClr val="tx1"/>
                </a:solidFill>
              </a:rPr>
              <a:t>– 2018 </a:t>
            </a:r>
            <a:r>
              <a:rPr lang="sl-SI" altLang="en-US" sz="11200" dirty="0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buNone/>
            </a:pPr>
            <a:endParaRPr lang="sl-SI" altLang="en-US" sz="1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l-SI" altLang="en-US" sz="11200" b="1" dirty="0" smtClean="0">
                <a:solidFill>
                  <a:srgbClr val="FFC000"/>
                </a:solidFill>
              </a:rPr>
              <a:t>Prenova </a:t>
            </a:r>
            <a:r>
              <a:rPr lang="sl-SI" altLang="en-US" sz="11200" b="1" dirty="0" smtClean="0">
                <a:solidFill>
                  <a:srgbClr val="FFC000"/>
                </a:solidFill>
              </a:rPr>
              <a:t>sistema objave odprtih podatkov </a:t>
            </a:r>
            <a:r>
              <a:rPr lang="sl-SI" altLang="en-US" sz="11200" dirty="0" smtClean="0">
                <a:solidFill>
                  <a:srgbClr val="FFC000"/>
                </a:solidFill>
              </a:rPr>
              <a:t>- portal </a:t>
            </a:r>
            <a:r>
              <a:rPr lang="sl-SI" altLang="en-US" sz="11200" dirty="0" smtClean="0">
                <a:solidFill>
                  <a:schemeClr val="tx1"/>
                </a:solidFill>
              </a:rPr>
              <a:t>odprtih podatkov </a:t>
            </a:r>
            <a:r>
              <a:rPr lang="sl-SI" altLang="en-US" sz="11200" dirty="0" smtClean="0">
                <a:solidFill>
                  <a:schemeClr val="tx1"/>
                </a:solidFill>
              </a:rPr>
              <a:t>(</a:t>
            </a:r>
            <a:r>
              <a:rPr lang="sl-SI" altLang="en-US" sz="11200" b="1" dirty="0" smtClean="0">
                <a:solidFill>
                  <a:schemeClr val="tx1"/>
                </a:solidFill>
              </a:rPr>
              <a:t>2018</a:t>
            </a:r>
            <a:r>
              <a:rPr lang="sl-SI" altLang="en-US" sz="11200" b="1" dirty="0" smtClean="0">
                <a:solidFill>
                  <a:schemeClr val="tx1"/>
                </a:solidFill>
              </a:rPr>
              <a:t>)</a:t>
            </a:r>
            <a:endParaRPr lang="sl-SI" altLang="en-US" sz="11200" dirty="0" smtClean="0">
              <a:solidFill>
                <a:schemeClr val="tx1"/>
              </a:solidFill>
            </a:endParaRPr>
          </a:p>
          <a:p>
            <a:pPr marL="0" indent="0" eaLnBrk="1" hangingPunct="1"/>
            <a:endParaRPr lang="sl-SI" altLang="en-US" sz="11200" dirty="0"/>
          </a:p>
          <a:p>
            <a:pPr marL="2628900" lvl="6" indent="0">
              <a:buNone/>
            </a:pPr>
            <a:r>
              <a:rPr lang="sl-SI" altLang="en-US" sz="2400" dirty="0" smtClean="0">
                <a:solidFill>
                  <a:schemeClr val="bg2"/>
                </a:solidFill>
              </a:rPr>
              <a:t>„</a:t>
            </a:r>
            <a:r>
              <a:rPr lang="sl-SI" altLang="en-US" b="1" dirty="0" smtClean="0">
                <a:solidFill>
                  <a:schemeClr val="bg2"/>
                </a:solidFill>
              </a:rPr>
              <a:t>SODELOVANJE Z ORGANI JAVNEGA SEKTORJA“</a:t>
            </a:r>
          </a:p>
        </p:txBody>
      </p:sp>
      <p:cxnSp>
        <p:nvCxnSpPr>
          <p:cNvPr id="3" name="Kolenski povezovalnik 2"/>
          <p:cNvCxnSpPr/>
          <p:nvPr/>
        </p:nvCxnSpPr>
        <p:spPr>
          <a:xfrm>
            <a:off x="-3492896" y="-1323528"/>
            <a:ext cx="914400" cy="914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ravokotnik 5"/>
          <p:cNvSpPr/>
          <p:nvPr/>
        </p:nvSpPr>
        <p:spPr>
          <a:xfrm>
            <a:off x="3707904" y="86152"/>
            <a:ext cx="51125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altLang="en-US" sz="2400" i="1" kern="0" dirty="0" smtClean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	</a:t>
            </a:r>
            <a:endParaRPr lang="sl-SI" i="1" dirty="0"/>
          </a:p>
        </p:txBody>
      </p:sp>
    </p:spTree>
    <p:extLst>
      <p:ext uri="{BB962C8B-B14F-4D97-AF65-F5344CB8AC3E}">
        <p14:creationId xmlns:p14="http://schemas.microsoft.com/office/powerpoint/2010/main" val="118981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7"/>
          <p:cNvSpPr txBox="1">
            <a:spLocks noChangeArrowheads="1"/>
          </p:cNvSpPr>
          <p:nvPr/>
        </p:nvSpPr>
        <p:spPr bwMode="auto">
          <a:xfrm>
            <a:off x="5345113" y="5589588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altLang="sl-SI" b="1">
                <a:solidFill>
                  <a:srgbClr val="FB9205"/>
                </a:solidFill>
              </a:rPr>
              <a:t>www.ip-rs.si</a:t>
            </a:r>
          </a:p>
        </p:txBody>
      </p:sp>
      <p:sp>
        <p:nvSpPr>
          <p:cNvPr id="44035" name="PoljeZBesedilom 5"/>
          <p:cNvSpPr txBox="1">
            <a:spLocks noChangeArrowheads="1"/>
          </p:cNvSpPr>
          <p:nvPr/>
        </p:nvSpPr>
        <p:spPr bwMode="auto">
          <a:xfrm>
            <a:off x="428625" y="2643188"/>
            <a:ext cx="400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l-SI" altLang="sl-SI" sz="3200" b="1">
                <a:solidFill>
                  <a:srgbClr val="F28308"/>
                </a:solidFill>
              </a:rPr>
              <a:t>Hvala za pozornost</a:t>
            </a:r>
            <a:r>
              <a:rPr lang="sl-SI" altLang="sl-SI" b="1">
                <a:solidFill>
                  <a:srgbClr val="F28308"/>
                </a:solidFill>
              </a:rPr>
              <a:t>.</a:t>
            </a:r>
          </a:p>
        </p:txBody>
      </p:sp>
      <p:sp>
        <p:nvSpPr>
          <p:cNvPr id="44036" name="Ograd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sl-SI" smtClean="0"/>
          </a:p>
        </p:txBody>
      </p:sp>
      <p:pic>
        <p:nvPicPr>
          <p:cNvPr id="44037" name="Picture 5" descr="C:\Documents and Settings\administrator.IPRS\My Documents\My Pictures\spletna str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25538"/>
            <a:ext cx="4184650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8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7920038" cy="1079500"/>
          </a:xfrm>
        </p:spPr>
        <p:txBody>
          <a:bodyPr>
            <a:normAutofit/>
          </a:bodyPr>
          <a:lstStyle/>
          <a:p>
            <a:r>
              <a:rPr lang="sl-SI" altLang="sl-SI" sz="3600" b="1" dirty="0" smtClean="0"/>
              <a:t>Definicija IJZ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>
          <a:xfrm>
            <a:off x="539750" y="1844675"/>
            <a:ext cx="8147050" cy="4105275"/>
          </a:xfrm>
        </p:spPr>
        <p:txBody>
          <a:bodyPr/>
          <a:lstStyle/>
          <a:p>
            <a:pPr lvl="1" algn="just"/>
            <a:r>
              <a:rPr lang="sl-SI" altLang="sl-SI" dirty="0" smtClean="0">
                <a:solidFill>
                  <a:srgbClr val="FFC000"/>
                </a:solidFill>
              </a:rPr>
              <a:t>Izvira iz delovnega področja organa</a:t>
            </a:r>
          </a:p>
          <a:p>
            <a:pPr lvl="1" algn="just"/>
            <a:endParaRPr lang="sl-SI" altLang="sl-SI" dirty="0" smtClean="0">
              <a:solidFill>
                <a:srgbClr val="FFFF00"/>
              </a:solidFill>
            </a:endParaRPr>
          </a:p>
          <a:p>
            <a:pPr lvl="1" algn="just"/>
            <a:r>
              <a:rPr lang="sl-SI" altLang="sl-SI" dirty="0" smtClean="0">
                <a:solidFill>
                  <a:srgbClr val="FFC000"/>
                </a:solidFill>
              </a:rPr>
              <a:t>Organ z njo razpolaga </a:t>
            </a:r>
            <a:r>
              <a:rPr lang="sl-SI" altLang="sl-SI" dirty="0" smtClean="0"/>
              <a:t>(v času vložitve zahteve prosilca oz. do izdaje odločbe),</a:t>
            </a:r>
          </a:p>
          <a:p>
            <a:pPr lvl="1" algn="just"/>
            <a:endParaRPr lang="sl-SI" altLang="sl-SI" dirty="0" smtClean="0">
              <a:solidFill>
                <a:srgbClr val="FFFF00"/>
              </a:solidFill>
            </a:endParaRPr>
          </a:p>
          <a:p>
            <a:pPr lvl="1" algn="just"/>
            <a:r>
              <a:rPr lang="sl-SI" altLang="sl-SI" dirty="0" smtClean="0">
                <a:solidFill>
                  <a:srgbClr val="FFC000"/>
                </a:solidFill>
              </a:rPr>
              <a:t>Nahaja se v materializirani obliki </a:t>
            </a:r>
            <a:r>
              <a:rPr lang="sl-SI" altLang="sl-SI" dirty="0" smtClean="0"/>
              <a:t>(že obstaja)</a:t>
            </a:r>
            <a:r>
              <a:rPr lang="sl-SI" altLang="sl-SI" dirty="0" smtClean="0">
                <a:solidFill>
                  <a:srgbClr val="FFFF00"/>
                </a:solidFill>
              </a:rPr>
              <a:t> </a:t>
            </a:r>
          </a:p>
          <a:p>
            <a:pPr lvl="1">
              <a:buFontTx/>
              <a:buNone/>
            </a:pPr>
            <a:endParaRPr lang="sl-SI" altLang="sl-SI" b="1" dirty="0" smtClean="0">
              <a:solidFill>
                <a:srgbClr val="FFFF00"/>
              </a:solidFill>
            </a:endParaRPr>
          </a:p>
          <a:p>
            <a:pPr lvl="1">
              <a:buFontTx/>
              <a:buNone/>
            </a:pPr>
            <a:r>
              <a:rPr lang="sl-SI" altLang="sl-SI" b="1" dirty="0" smtClean="0">
                <a:solidFill>
                  <a:srgbClr val="FFC000"/>
                </a:solidFill>
              </a:rPr>
              <a:t>20 delovnih dni!!</a:t>
            </a:r>
          </a:p>
          <a:p>
            <a:pPr lvl="1"/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10545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8313" y="692697"/>
            <a:ext cx="8229600" cy="1008112"/>
          </a:xfrm>
        </p:spPr>
        <p:txBody>
          <a:bodyPr/>
          <a:lstStyle/>
          <a:p>
            <a:r>
              <a:rPr lang="sl-SI" altLang="sl-SI" sz="2800" b="1" smtClean="0"/>
              <a:t>Zelo obsežne ali pogoste zahteve prosilca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249142"/>
          </a:xfrm>
        </p:spPr>
        <p:txBody>
          <a:bodyPr>
            <a:noAutofit/>
          </a:bodyPr>
          <a:lstStyle/>
          <a:p>
            <a:pPr algn="just"/>
            <a:r>
              <a:rPr lang="sl-SI" altLang="sl-SI" sz="2400" dirty="0" smtClean="0"/>
              <a:t>Sodba Upravnega sodišča (št. U 92/2006-8, 4. 10. 2007): zgolj </a:t>
            </a:r>
            <a:r>
              <a:rPr lang="sl-SI" altLang="sl-SI" sz="2400" b="1" u="sng" dirty="0" smtClean="0">
                <a:solidFill>
                  <a:srgbClr val="FFC000"/>
                </a:solidFill>
              </a:rPr>
              <a:t>veliko dela za zavezanca ni zakonska izjema po ZDIJZ</a:t>
            </a:r>
          </a:p>
          <a:p>
            <a:pPr algn="just"/>
            <a:endParaRPr lang="sl-SI" altLang="sl-SI" sz="2400" u="sng" dirty="0" smtClean="0">
              <a:solidFill>
                <a:schemeClr val="tx2"/>
              </a:solidFill>
            </a:endParaRPr>
          </a:p>
          <a:p>
            <a:pPr algn="just"/>
            <a:r>
              <a:rPr lang="sl-SI" altLang="sl-SI" sz="2400" b="1" u="sng" dirty="0" smtClean="0">
                <a:solidFill>
                  <a:srgbClr val="FFC000"/>
                </a:solidFill>
              </a:rPr>
              <a:t>Prosilec lahko pravico tudi zlorablja  </a:t>
            </a:r>
            <a:r>
              <a:rPr lang="sl-SI" altLang="sl-SI" sz="2400" dirty="0" smtClean="0"/>
              <a:t>(Sodba Upravnega sodišča RS št. III U 240/2012-15, 7. 11. 2013), nato :…….</a:t>
            </a:r>
          </a:p>
          <a:p>
            <a:pPr algn="just">
              <a:buFontTx/>
              <a:buNone/>
            </a:pPr>
            <a:endParaRPr lang="sl-SI" altLang="sl-SI" sz="2400" dirty="0" smtClean="0"/>
          </a:p>
          <a:p>
            <a:pPr algn="just"/>
            <a:r>
              <a:rPr lang="sl-SI" altLang="sl-SI" sz="2400" b="1" u="sng" dirty="0" smtClean="0">
                <a:solidFill>
                  <a:srgbClr val="FFC000"/>
                </a:solidFill>
              </a:rPr>
              <a:t>5. odst. 5. čl. ZDIJZ (Zloraba pravice oz. dodatna izjema)</a:t>
            </a:r>
            <a:r>
              <a:rPr lang="sl-SI" altLang="sl-SI" sz="2400" b="1" u="sng" dirty="0" smtClean="0"/>
              <a:t>: </a:t>
            </a:r>
            <a:r>
              <a:rPr lang="sl-SI" altLang="sl-SI" sz="2400" b="1" dirty="0" smtClean="0"/>
              <a:t>organ</a:t>
            </a:r>
            <a:r>
              <a:rPr lang="sl-SI" altLang="sl-SI" sz="2400" b="1" u="sng" dirty="0" smtClean="0"/>
              <a:t> </a:t>
            </a:r>
            <a:r>
              <a:rPr lang="sl-SI" altLang="sl-SI" sz="2400" b="1" dirty="0" smtClean="0"/>
              <a:t>lahko prosilcu </a:t>
            </a:r>
            <a:r>
              <a:rPr lang="sl-SI" altLang="sl-SI" sz="2400" b="1" u="sng" dirty="0" smtClean="0"/>
              <a:t>izjemoma zavrne  dostop do IJZ</a:t>
            </a:r>
            <a:r>
              <a:rPr lang="sl-SI" altLang="sl-SI" sz="2400" dirty="0" smtClean="0"/>
              <a:t>, če ta z eno ali več funkcionalno povezanimi zahtevami  </a:t>
            </a:r>
            <a:r>
              <a:rPr lang="sl-SI" altLang="sl-SI" sz="2400" b="1" dirty="0" smtClean="0"/>
              <a:t>očitno zlorabi pravico </a:t>
            </a:r>
            <a:r>
              <a:rPr lang="sl-SI" altLang="sl-SI" sz="2400" dirty="0" smtClean="0"/>
              <a:t>dostopa do IJZ oz. je zahteva </a:t>
            </a:r>
            <a:r>
              <a:rPr lang="sl-SI" altLang="sl-SI" sz="2400" b="1" dirty="0" smtClean="0"/>
              <a:t>očitno </a:t>
            </a:r>
            <a:r>
              <a:rPr lang="sl-SI" altLang="sl-SI" sz="2400" b="1" dirty="0" err="1" smtClean="0"/>
              <a:t>šikanozna</a:t>
            </a:r>
            <a:r>
              <a:rPr lang="sl-SI" altLang="sl-SI" sz="2400" b="1" dirty="0" smtClean="0"/>
              <a:t>.</a:t>
            </a:r>
          </a:p>
          <a:p>
            <a:pPr lvl="2" indent="-342900" algn="just">
              <a:buFontTx/>
              <a:buChar char="-"/>
            </a:pPr>
            <a:r>
              <a:rPr lang="sl-SI" altLang="sl-SI" dirty="0" smtClean="0"/>
              <a:t>Dokazno breme za izkaz teh okoliščin je </a:t>
            </a:r>
            <a:r>
              <a:rPr lang="sl-SI" altLang="sl-SI" dirty="0" smtClean="0">
                <a:solidFill>
                  <a:srgbClr val="F28308"/>
                </a:solidFill>
              </a:rPr>
              <a:t>na zavezancu!!</a:t>
            </a:r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25405274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04664"/>
            <a:ext cx="8569325" cy="1306661"/>
          </a:xfrm>
        </p:spPr>
        <p:txBody>
          <a:bodyPr/>
          <a:lstStyle/>
          <a:p>
            <a:pPr eaLnBrk="1" hangingPunct="1"/>
            <a:r>
              <a:rPr lang="sl-SI" altLang="sl-SI" sz="2800" b="1" dirty="0" smtClean="0">
                <a:solidFill>
                  <a:srgbClr val="FFC000"/>
                </a:solidFill>
              </a:rPr>
              <a:t>Izjeme (1. odst. 6. člena)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412777"/>
            <a:ext cx="8501063" cy="4607024"/>
          </a:xfrm>
        </p:spPr>
        <p:txBody>
          <a:bodyPr>
            <a:noAutofit/>
          </a:bodyPr>
          <a:lstStyle/>
          <a:p>
            <a:pPr marL="914400" lvl="1" indent="-457200" eaLnBrk="1" hangingPunct="1">
              <a:buFontTx/>
              <a:buAutoNum type="arabicPeriod"/>
            </a:pPr>
            <a:r>
              <a:rPr lang="pl-PL" altLang="sl-SI" sz="2200" b="1" dirty="0" smtClean="0"/>
              <a:t>TP po</a:t>
            </a:r>
            <a:r>
              <a:rPr lang="pl-PL" altLang="sl-SI" sz="2200" dirty="0" smtClean="0"/>
              <a:t> ZTP</a:t>
            </a:r>
            <a:r>
              <a:rPr lang="pl-PL" altLang="sl-SI" sz="2200" b="1" dirty="0" smtClean="0"/>
              <a:t>,</a:t>
            </a:r>
            <a:endParaRPr lang="sl-SI" altLang="sl-SI" sz="2200" b="1" dirty="0" smtClean="0"/>
          </a:p>
          <a:p>
            <a:pPr marL="914400" lvl="1" indent="-457200" eaLnBrk="1" hangingPunct="1">
              <a:buFontTx/>
              <a:buAutoNum type="arabicPeriod"/>
            </a:pPr>
            <a:r>
              <a:rPr lang="sl-SI" altLang="sl-SI" sz="2200" b="1" dirty="0" smtClean="0"/>
              <a:t>PS </a:t>
            </a:r>
            <a:r>
              <a:rPr lang="sl-SI" altLang="sl-SI" sz="2200" dirty="0" smtClean="0"/>
              <a:t>po ZGD,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sl-SI" altLang="sl-SI" sz="2200" b="1" dirty="0" smtClean="0">
                <a:solidFill>
                  <a:srgbClr val="FF0000"/>
                </a:solidFill>
              </a:rPr>
              <a:t>OP</a:t>
            </a:r>
            <a:r>
              <a:rPr lang="sl-SI" altLang="sl-SI" sz="2200" b="1" dirty="0" smtClean="0"/>
              <a:t> </a:t>
            </a:r>
            <a:r>
              <a:rPr lang="sl-SI" altLang="sl-SI" sz="2200" dirty="0" smtClean="0"/>
              <a:t>(po ZVOP),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sl-SI" altLang="sl-SI" sz="2200" dirty="0" smtClean="0"/>
              <a:t>Varstvo poročevalskih enot po zakonu o </a:t>
            </a:r>
            <a:r>
              <a:rPr lang="sl-SI" altLang="sl-SI" sz="2200" b="1" dirty="0" smtClean="0"/>
              <a:t>državni statistiki</a:t>
            </a:r>
            <a:r>
              <a:rPr lang="sl-SI" altLang="sl-SI" sz="2200" dirty="0" smtClean="0"/>
              <a:t>,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sl-SI" altLang="sl-SI" sz="2200" b="1" dirty="0" smtClean="0"/>
              <a:t>Davčna tajnost</a:t>
            </a:r>
            <a:r>
              <a:rPr lang="sl-SI" altLang="sl-SI" sz="2200" dirty="0" smtClean="0"/>
              <a:t>,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sl-SI" altLang="sl-SI" sz="2200" b="1" dirty="0" smtClean="0"/>
              <a:t>Upravni, sodni, kazenski postopek </a:t>
            </a:r>
            <a:r>
              <a:rPr lang="sl-SI" altLang="sl-SI" sz="2200" dirty="0" smtClean="0">
                <a:solidFill>
                  <a:srgbClr val="FFC000"/>
                </a:solidFill>
              </a:rPr>
              <a:t>(škodni test!),</a:t>
            </a:r>
          </a:p>
          <a:p>
            <a:pPr marL="914400" lvl="1" indent="-457200" algn="just" eaLnBrk="1" hangingPunct="1">
              <a:buFontTx/>
              <a:buAutoNum type="arabicPeriod"/>
            </a:pPr>
            <a:r>
              <a:rPr lang="sl-SI" altLang="sl-SI" sz="2200" b="1" dirty="0" smtClean="0"/>
              <a:t>Podatek v zvezi z notranjim delovanjem organa</a:t>
            </a:r>
            <a:r>
              <a:rPr lang="sl-SI" altLang="sl-SI" sz="2200" dirty="0" smtClean="0"/>
              <a:t>, </a:t>
            </a:r>
            <a:r>
              <a:rPr lang="sl-SI" altLang="sl-SI" sz="2200" dirty="0" smtClean="0">
                <a:solidFill>
                  <a:srgbClr val="FFC000"/>
                </a:solidFill>
              </a:rPr>
              <a:t>če</a:t>
            </a:r>
            <a:r>
              <a:rPr lang="sl-SI" altLang="sl-SI" sz="2200" dirty="0" smtClean="0"/>
              <a:t> bi </a:t>
            </a:r>
            <a:r>
              <a:rPr lang="en-US" altLang="sl-SI" sz="2200" dirty="0" err="1" smtClean="0"/>
              <a:t>razkritje</a:t>
            </a:r>
            <a:r>
              <a:rPr lang="en-US" altLang="sl-SI" sz="2200" dirty="0" smtClean="0"/>
              <a:t> </a:t>
            </a:r>
            <a:r>
              <a:rPr lang="en-US" altLang="sl-SI" sz="2200" dirty="0" err="1" smtClean="0"/>
              <a:t>povzročilo</a:t>
            </a:r>
            <a:r>
              <a:rPr lang="en-US" altLang="sl-SI" sz="2200" dirty="0" smtClean="0"/>
              <a:t> </a:t>
            </a:r>
            <a:r>
              <a:rPr lang="sl-SI" altLang="sl-SI" sz="2200" dirty="0" smtClean="0"/>
              <a:t>motnje</a:t>
            </a:r>
            <a:r>
              <a:rPr lang="en-US" altLang="sl-SI" sz="2200" dirty="0" smtClean="0"/>
              <a:t> </a:t>
            </a:r>
            <a:r>
              <a:rPr lang="sl-SI" altLang="sl-SI" sz="2200" dirty="0" smtClean="0"/>
              <a:t>pri</a:t>
            </a:r>
            <a:r>
              <a:rPr lang="en-US" altLang="sl-SI" sz="2200" dirty="0" smtClean="0"/>
              <a:t> </a:t>
            </a:r>
            <a:r>
              <a:rPr lang="sl-SI" altLang="sl-SI" sz="2200" dirty="0" smtClean="0"/>
              <a:t>delovanju</a:t>
            </a:r>
            <a:r>
              <a:rPr lang="en-US" altLang="sl-SI" sz="2200" dirty="0" smtClean="0"/>
              <a:t> </a:t>
            </a:r>
            <a:r>
              <a:rPr lang="sl-SI" altLang="sl-SI" sz="2200" dirty="0" smtClean="0"/>
              <a:t>/</a:t>
            </a:r>
            <a:r>
              <a:rPr lang="en-US" altLang="sl-SI" sz="2200" dirty="0" smtClean="0"/>
              <a:t> </a:t>
            </a:r>
            <a:r>
              <a:rPr lang="sl-SI" altLang="sl-SI" sz="2200" dirty="0" smtClean="0"/>
              <a:t>dejavnosti</a:t>
            </a:r>
            <a:r>
              <a:rPr lang="en-US" altLang="sl-SI" sz="2200" dirty="0" smtClean="0"/>
              <a:t> </a:t>
            </a:r>
            <a:r>
              <a:rPr lang="sl-SI" altLang="sl-SI" sz="2200" dirty="0" smtClean="0"/>
              <a:t>organa </a:t>
            </a:r>
            <a:r>
              <a:rPr lang="sl-SI" altLang="sl-SI" sz="2200" dirty="0" smtClean="0">
                <a:solidFill>
                  <a:srgbClr val="FFC000"/>
                </a:solidFill>
              </a:rPr>
              <a:t>(škodni test!)</a:t>
            </a:r>
          </a:p>
          <a:p>
            <a:pPr marL="914400" lvl="1" indent="-457200" algn="just" eaLnBrk="1" hangingPunct="1">
              <a:buFontTx/>
              <a:buAutoNum type="arabicPeriod"/>
            </a:pPr>
            <a:r>
              <a:rPr lang="sl-SI" altLang="sl-SI" sz="2200" b="1" dirty="0" smtClean="0"/>
              <a:t>Dokument v postopku izdelave</a:t>
            </a:r>
            <a:r>
              <a:rPr lang="sl-SI" altLang="sl-SI" sz="2200" dirty="0" smtClean="0"/>
              <a:t>,</a:t>
            </a:r>
            <a:r>
              <a:rPr lang="en-US" altLang="sl-SI" sz="2200" dirty="0" smtClean="0"/>
              <a:t> </a:t>
            </a:r>
            <a:r>
              <a:rPr lang="en-US" altLang="sl-SI" sz="2200" dirty="0" err="1" smtClean="0"/>
              <a:t>njegovo</a:t>
            </a:r>
            <a:r>
              <a:rPr lang="en-US" altLang="sl-SI" sz="2200" dirty="0" smtClean="0"/>
              <a:t> </a:t>
            </a:r>
            <a:r>
              <a:rPr lang="en-US" altLang="sl-SI" sz="2200" dirty="0" err="1" smtClean="0"/>
              <a:t>razkritje</a:t>
            </a:r>
            <a:r>
              <a:rPr lang="en-US" altLang="sl-SI" sz="2200" dirty="0" smtClean="0"/>
              <a:t> pa bi </a:t>
            </a:r>
            <a:r>
              <a:rPr lang="en-US" altLang="sl-SI" sz="2200" dirty="0" err="1" smtClean="0"/>
              <a:t>povzročilo</a:t>
            </a:r>
            <a:r>
              <a:rPr lang="en-US" altLang="sl-SI" sz="2200" dirty="0" smtClean="0"/>
              <a:t> </a:t>
            </a:r>
            <a:r>
              <a:rPr lang="sl-SI" altLang="sl-SI" sz="2200" dirty="0" smtClean="0"/>
              <a:t>napačno razumevanje njegove vsebine </a:t>
            </a:r>
            <a:r>
              <a:rPr lang="sl-SI" altLang="sl-SI" sz="2200" dirty="0" smtClean="0">
                <a:solidFill>
                  <a:srgbClr val="FFC000"/>
                </a:solidFill>
              </a:rPr>
              <a:t>(škodni test!),</a:t>
            </a:r>
          </a:p>
          <a:p>
            <a:pPr marL="914400" lvl="1" indent="-457200" algn="just" eaLnBrk="1" hangingPunct="1">
              <a:buFontTx/>
              <a:buAutoNum type="arabicPeriod"/>
            </a:pPr>
            <a:r>
              <a:rPr lang="sl-SI" altLang="sl-SI" sz="2200" dirty="0" smtClean="0"/>
              <a:t>Podatek</a:t>
            </a:r>
            <a:r>
              <a:rPr lang="en-US" altLang="sl-SI" sz="2200" dirty="0" smtClean="0"/>
              <a:t> o </a:t>
            </a:r>
            <a:r>
              <a:rPr lang="sl-SI" altLang="sl-SI" sz="2200" b="1" dirty="0" smtClean="0"/>
              <a:t>naravni oziroma kulturni vrednoti </a:t>
            </a:r>
            <a:r>
              <a:rPr lang="sl-SI" altLang="sl-SI" sz="2200" dirty="0" smtClean="0"/>
              <a:t>(če ni javen podatek po ZNKD -  varovanje naravne ali kulturne vrednote). </a:t>
            </a:r>
          </a:p>
        </p:txBody>
      </p:sp>
    </p:spTree>
    <p:extLst>
      <p:ext uri="{BB962C8B-B14F-4D97-AF65-F5344CB8AC3E}">
        <p14:creationId xmlns:p14="http://schemas.microsoft.com/office/powerpoint/2010/main" val="1637501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74675" y="1214438"/>
            <a:ext cx="8101013" cy="919162"/>
          </a:xfrm>
        </p:spPr>
        <p:txBody>
          <a:bodyPr/>
          <a:lstStyle/>
          <a:p>
            <a:r>
              <a:rPr lang="sl-SI" altLang="sl-SI" sz="3600" b="1" dirty="0" smtClean="0">
                <a:solidFill>
                  <a:srgbClr val="FFC000"/>
                </a:solidFill>
              </a:rPr>
              <a:t>Omiljene izjeme 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021137"/>
          </a:xfrm>
        </p:spPr>
        <p:txBody>
          <a:bodyPr/>
          <a:lstStyle/>
          <a:p>
            <a:pPr marL="0" indent="0">
              <a:buFontTx/>
              <a:buNone/>
            </a:pPr>
            <a:endParaRPr lang="sl-SI" altLang="sl-SI" sz="2600" dirty="0" smtClean="0"/>
          </a:p>
          <a:p>
            <a:pPr marL="0" indent="0" algn="just">
              <a:buFontTx/>
              <a:buNone/>
            </a:pPr>
            <a:r>
              <a:rPr lang="sl-SI" altLang="sl-SI" sz="2800" dirty="0" smtClean="0"/>
              <a:t>Ne glede na izjeme, se dostop dovoli tudi, če gre za podatke o </a:t>
            </a:r>
            <a:r>
              <a:rPr lang="sl-SI" altLang="sl-SI" sz="2800" b="1" u="sng" dirty="0" smtClean="0">
                <a:solidFill>
                  <a:srgbClr val="FFC000"/>
                </a:solidFill>
              </a:rPr>
              <a:t>porabi javnih sredstev </a:t>
            </a:r>
            <a:r>
              <a:rPr lang="sl-SI" altLang="sl-SI" sz="2800" dirty="0" smtClean="0"/>
              <a:t>ali podatke v zvezi z opravljanjem </a:t>
            </a:r>
            <a:r>
              <a:rPr lang="sl-SI" altLang="sl-SI" sz="2800" b="1" u="sng" dirty="0" smtClean="0">
                <a:solidFill>
                  <a:srgbClr val="FFC000"/>
                </a:solidFill>
              </a:rPr>
              <a:t>javne funkcije </a:t>
            </a:r>
            <a:r>
              <a:rPr lang="sl-SI" altLang="sl-SI" sz="2800" dirty="0" smtClean="0"/>
              <a:t>ali </a:t>
            </a:r>
            <a:r>
              <a:rPr lang="sl-SI" altLang="sl-SI" sz="2800" b="1" u="sng" dirty="0" smtClean="0">
                <a:solidFill>
                  <a:srgbClr val="FFC000"/>
                </a:solidFill>
              </a:rPr>
              <a:t>DR javnega uslužbenca</a:t>
            </a:r>
            <a:r>
              <a:rPr lang="sl-SI" altLang="sl-SI" sz="2800" dirty="0" smtClean="0"/>
              <a:t>, </a:t>
            </a:r>
            <a:r>
              <a:rPr lang="sl-SI" altLang="sl-SI" sz="2800" u="sng" dirty="0" smtClean="0"/>
              <a:t>razen</a:t>
            </a:r>
            <a:r>
              <a:rPr lang="sl-SI" altLang="sl-SI" sz="2800" dirty="0" smtClean="0"/>
              <a:t> če gre za TP, davčno tajnost ali kazenski pregon, prekrškovni postopek, upravni, pravdni, nepravdni ali sodni postopek (Š!) ali če ZJF ali ZJN določata drugače.  3. odst. 6. čl. ZDIJZ</a:t>
            </a:r>
            <a:r>
              <a:rPr lang="sl-SI" altLang="sl-SI" sz="2600" dirty="0" smtClean="0"/>
              <a:t>)  </a:t>
            </a:r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E53EA17-4A59-4890-A630-1DA2AFA53FAB}" type="datetime1">
              <a:rPr lang="sl-SI" smtClean="0"/>
              <a:pPr>
                <a:defRPr/>
              </a:pPr>
              <a:t>21.6.2016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150043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95288" y="548681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sl-SI" altLang="sl-SI" sz="3200" b="1" dirty="0" smtClean="0">
                <a:solidFill>
                  <a:srgbClr val="FFC000"/>
                </a:solidFill>
              </a:rPr>
              <a:t/>
            </a:r>
            <a:br>
              <a:rPr lang="sl-SI" altLang="sl-SI" sz="3200" b="1" dirty="0" smtClean="0">
                <a:solidFill>
                  <a:srgbClr val="FFC000"/>
                </a:solidFill>
              </a:rPr>
            </a:br>
            <a:r>
              <a:rPr lang="sl-SI" altLang="sl-SI" sz="3200" b="1" dirty="0" smtClean="0">
                <a:solidFill>
                  <a:srgbClr val="FFC000"/>
                </a:solidFill>
              </a:rPr>
              <a:t/>
            </a:r>
            <a:br>
              <a:rPr lang="sl-SI" altLang="sl-SI" sz="3200" b="1" dirty="0" smtClean="0">
                <a:solidFill>
                  <a:srgbClr val="FFC000"/>
                </a:solidFill>
              </a:rPr>
            </a:br>
            <a:r>
              <a:rPr lang="sl-SI" altLang="sl-SI" b="1" dirty="0" smtClean="0">
                <a:solidFill>
                  <a:srgbClr val="FFC000"/>
                </a:solidFill>
              </a:rPr>
              <a:t>TJI ali izjema od izjem</a:t>
            </a:r>
            <a:br>
              <a:rPr lang="sl-SI" altLang="sl-SI" b="1" dirty="0" smtClean="0">
                <a:solidFill>
                  <a:srgbClr val="FFC000"/>
                </a:solidFill>
              </a:rPr>
            </a:br>
            <a:r>
              <a:rPr lang="sl-SI" altLang="sl-SI" sz="3200" b="1" dirty="0" smtClean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85750" y="1628800"/>
            <a:ext cx="8643938" cy="4321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endParaRPr lang="sl-SI" altLang="sl-SI" sz="26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sl-SI" altLang="sl-SI" sz="2800" u="sng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sl-SI" altLang="sl-SI" sz="2800" u="sng" dirty="0" smtClean="0"/>
              <a:t>javna razprava </a:t>
            </a:r>
            <a:r>
              <a:rPr lang="sl-SI" altLang="sl-SI" sz="2800" dirty="0" smtClean="0"/>
              <a:t>ni možna brez široke dostopnosti </a:t>
            </a:r>
            <a:r>
              <a:rPr lang="sl-SI" altLang="sl-SI" sz="2800" dirty="0" err="1" smtClean="0"/>
              <a:t>info</a:t>
            </a:r>
            <a:r>
              <a:rPr lang="sl-SI" altLang="sl-SI" sz="2800" dirty="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sl-SI" altLang="sl-SI" sz="2800" dirty="0" smtClean="0"/>
              <a:t>tema zadeva </a:t>
            </a:r>
            <a:r>
              <a:rPr lang="sl-SI" altLang="sl-SI" sz="2800" u="sng" dirty="0" smtClean="0"/>
              <a:t>veliko število fizičnih ali pravnih oseb,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sl-SI" altLang="sl-SI" sz="2800" dirty="0" smtClean="0"/>
              <a:t>tema zadeva </a:t>
            </a:r>
            <a:r>
              <a:rPr lang="sl-SI" altLang="sl-SI" sz="2800" u="sng" dirty="0" smtClean="0"/>
              <a:t>javno varnost ali javno zdravje</a:t>
            </a:r>
            <a:r>
              <a:rPr lang="sl-SI" altLang="sl-SI" sz="2800" dirty="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sl-SI" altLang="sl-SI" sz="2800" dirty="0" smtClean="0"/>
              <a:t>doprinos k odgovornosti in </a:t>
            </a:r>
            <a:r>
              <a:rPr lang="sl-SI" altLang="sl-SI" sz="2800" u="sng" dirty="0" smtClean="0"/>
              <a:t>transparentnosti odločanja</a:t>
            </a:r>
            <a:r>
              <a:rPr lang="sl-SI" altLang="sl-SI" sz="2800" dirty="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sl-SI" altLang="sl-SI" sz="2800" dirty="0" smtClean="0"/>
              <a:t>tema se navezuje na </a:t>
            </a:r>
            <a:r>
              <a:rPr lang="sl-SI" altLang="sl-SI" sz="2800" u="sng" dirty="0" smtClean="0"/>
              <a:t>porabo javnih sredstev</a:t>
            </a:r>
            <a:r>
              <a:rPr lang="sl-SI" altLang="sl-SI" sz="2800" dirty="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sl-SI" altLang="sl-SI" sz="2800" dirty="0" smtClean="0"/>
              <a:t>razkritje pomaga pri </a:t>
            </a:r>
            <a:r>
              <a:rPr lang="sl-SI" altLang="sl-SI" sz="2800" u="sng" dirty="0" smtClean="0"/>
              <a:t>razumevanju teme v javni razpravi</a:t>
            </a:r>
            <a:r>
              <a:rPr lang="sl-SI" altLang="sl-SI" sz="2800" dirty="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sl-SI" altLang="sl-SI" sz="2800" dirty="0" smtClean="0"/>
              <a:t>tema je sprožila </a:t>
            </a:r>
            <a:r>
              <a:rPr lang="sl-SI" altLang="sl-SI" sz="2800" u="sng" dirty="0" smtClean="0"/>
              <a:t>javno ali parlamentarno razpravo.</a:t>
            </a:r>
            <a:endParaRPr lang="sl-SI" altLang="sl-SI" sz="2800" dirty="0" smtClean="0"/>
          </a:p>
          <a:p>
            <a:pPr algn="just"/>
            <a:endParaRPr lang="sl-SI" altLang="sl-SI" sz="2600" dirty="0" smtClean="0"/>
          </a:p>
        </p:txBody>
      </p:sp>
    </p:spTree>
    <p:extLst>
      <p:ext uri="{BB962C8B-B14F-4D97-AF65-F5344CB8AC3E}">
        <p14:creationId xmlns:p14="http://schemas.microsoft.com/office/powerpoint/2010/main" val="36526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196975"/>
            <a:ext cx="8569325" cy="6604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sl-SI" sz="3600" b="1" dirty="0" smtClean="0">
                <a:solidFill>
                  <a:srgbClr val="FFC000"/>
                </a:solidFill>
                <a:ea typeface="+mn-ea"/>
                <a:cs typeface="+mn-cs"/>
              </a:rPr>
              <a:t>Tajni podatki kot izjema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850" y="2133600"/>
            <a:ext cx="6429375" cy="4357688"/>
          </a:xfrm>
        </p:spPr>
        <p:txBody>
          <a:bodyPr rtlCol="0">
            <a:noAutofit/>
          </a:bodyPr>
          <a:lstStyle/>
          <a:p>
            <a:pPr marL="0" indent="0" eaLnBrk="1" hangingPunct="1">
              <a:lnSpc>
                <a:spcPct val="110000"/>
              </a:lnSpc>
              <a:buNone/>
              <a:defRPr/>
            </a:pPr>
            <a:r>
              <a:rPr lang="sl-SI" sz="2800" dirty="0" smtClean="0">
                <a:solidFill>
                  <a:srgbClr val="FFC000"/>
                </a:solidFill>
              </a:rPr>
              <a:t>Materialni + formalni kriterij po ZTP</a:t>
            </a:r>
          </a:p>
          <a:p>
            <a:pPr eaLnBrk="1" hangingPunct="1">
              <a:lnSpc>
                <a:spcPct val="110000"/>
              </a:lnSpc>
              <a:buFont typeface="Arial" pitchFamily="34" charset="0"/>
              <a:buChar char="•"/>
              <a:defRPr/>
            </a:pPr>
            <a:endParaRPr lang="sl-SI" sz="2400" dirty="0" smtClean="0"/>
          </a:p>
          <a:p>
            <a:pPr marL="742950" lvl="2" indent="-342900" algn="just" eaLnBrk="1" hangingPunct="1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sl-SI" dirty="0" smtClean="0"/>
              <a:t>Javna varnost, obramba, zunanje   zadeve, obveščevalno – varnostna dejavnost države</a:t>
            </a:r>
          </a:p>
          <a:p>
            <a:pPr marL="742950" lvl="2" indent="-342900" algn="just" eaLnBrk="1" hangingPunct="1">
              <a:lnSpc>
                <a:spcPct val="110000"/>
              </a:lnSpc>
              <a:buFont typeface="Arial" pitchFamily="34" charset="0"/>
              <a:buChar char="•"/>
              <a:defRPr/>
            </a:pPr>
            <a:endParaRPr lang="sl-SI" dirty="0" smtClean="0"/>
          </a:p>
          <a:p>
            <a:pPr marL="742950" lvl="2" indent="-342900" algn="just" eaLnBrk="1" hangingPunct="1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sl-SI" dirty="0" smtClean="0"/>
              <a:t>Dokumente mora pravilno </a:t>
            </a:r>
            <a:r>
              <a:rPr lang="sl-SI" u="sng" dirty="0" smtClean="0"/>
              <a:t>označiti</a:t>
            </a:r>
            <a:r>
              <a:rPr lang="sl-SI" dirty="0" smtClean="0"/>
              <a:t> pooblaščena </a:t>
            </a:r>
            <a:r>
              <a:rPr lang="sl-SI" u="sng" dirty="0" smtClean="0"/>
              <a:t>oseba</a:t>
            </a:r>
            <a:r>
              <a:rPr lang="sl-SI" dirty="0" smtClean="0"/>
              <a:t> + </a:t>
            </a:r>
            <a:r>
              <a:rPr lang="sl-SI" u="sng" dirty="0" smtClean="0"/>
              <a:t>pisna ocena </a:t>
            </a:r>
            <a:r>
              <a:rPr lang="sl-SI" dirty="0" smtClean="0"/>
              <a:t>škodljivih posledic.</a:t>
            </a:r>
          </a:p>
          <a:p>
            <a:pPr marL="400050" lvl="2" indent="0" algn="just" eaLnBrk="1" hangingPunct="1">
              <a:lnSpc>
                <a:spcPct val="110000"/>
              </a:lnSpc>
              <a:buFontTx/>
              <a:buNone/>
              <a:defRPr/>
            </a:pPr>
            <a:endParaRPr lang="sl-SI" sz="2000" dirty="0" smtClean="0"/>
          </a:p>
          <a:p>
            <a:pPr marL="742950" lvl="2" indent="-342900" eaLnBrk="1" hangingPunct="1">
              <a:lnSpc>
                <a:spcPct val="110000"/>
              </a:lnSpc>
              <a:buFontTx/>
              <a:buNone/>
              <a:defRPr/>
            </a:pPr>
            <a:endParaRPr lang="sl-SI" sz="2000" dirty="0" smtClean="0"/>
          </a:p>
        </p:txBody>
      </p:sp>
      <p:pic>
        <p:nvPicPr>
          <p:cNvPr id="10244" name="Picture 3" descr="zaupn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700" y="2286000"/>
            <a:ext cx="214312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8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915</TotalTime>
  <Words>2220</Words>
  <Application>Microsoft Office PowerPoint</Application>
  <PresentationFormat>Diaprojekcija na zaslonu (4:3)</PresentationFormat>
  <Paragraphs>251</Paragraphs>
  <Slides>35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35</vt:i4>
      </vt:variant>
    </vt:vector>
  </HeadingPairs>
  <TitlesOfParts>
    <vt:vector size="36" baseType="lpstr">
      <vt:lpstr>Tema1</vt:lpstr>
      <vt:lpstr>     Informacije javnega značaja  - kaj prinaša novela ZDIJZ-E?  </vt:lpstr>
      <vt:lpstr>PowerPointova predstavitev</vt:lpstr>
      <vt:lpstr>PowerPointova predstavitev</vt:lpstr>
      <vt:lpstr>Definicija IJZ</vt:lpstr>
      <vt:lpstr>Zelo obsežne ali pogoste zahteve prosilca </vt:lpstr>
      <vt:lpstr>Izjeme (1. odst. 6. člena)</vt:lpstr>
      <vt:lpstr>Omiljene izjeme  </vt:lpstr>
      <vt:lpstr>  TJI ali izjema od izjem  </vt:lpstr>
      <vt:lpstr>Tajni podatki kot izjema</vt:lpstr>
      <vt:lpstr>Poslovna skrivnost - (39. čl. ZGD-1) </vt:lpstr>
      <vt:lpstr>Nove izjeme po ZDIJZ-E (5. a člen)</vt:lpstr>
      <vt:lpstr>KAJ JE OSEBNI PODATEK?</vt:lpstr>
      <vt:lpstr>PowerPointova predstavitev</vt:lpstr>
      <vt:lpstr>Obdelava OP</vt:lpstr>
      <vt:lpstr>Obdelava OP v javnem sektorju? – 9. čl. ZVOP-1</vt:lpstr>
      <vt:lpstr>Občutljivi OP dijakov</vt:lpstr>
      <vt:lpstr>Zakonska podlaga = nevarovani OP, a le za ta NAMEN</vt:lpstr>
      <vt:lpstr>PowerPointova predstavitev</vt:lpstr>
      <vt:lpstr>Delni dostop (7. člen)</vt:lpstr>
      <vt:lpstr> Oblika dostopa (25. člen)</vt:lpstr>
      <vt:lpstr>Kaj je ponovna uporaba IJZ?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ZDIJZ, ZMed – zaračunavanje stroškov prosilcem</vt:lpstr>
      <vt:lpstr>Enotni stroškovnik (le MS, ne delo)</vt:lpstr>
      <vt:lpstr>Cene (17. čl. Uredbe)</vt:lpstr>
      <vt:lpstr>Kako pravilno zaračunati stroške? </vt:lpstr>
      <vt:lpstr>NALOGE ORGANOV: KATALOG IJZ in RE-USE </vt:lpstr>
      <vt:lpstr>                          AMBICIOZNI CILJ MJU</vt:lpstr>
      <vt:lpstr>POMOČ MJU </vt:lpstr>
      <vt:lpstr>PowerPointova predstavitev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ip</dc:creator>
  <cp:lastModifiedBy>Mojca Prelesnik</cp:lastModifiedBy>
  <cp:revision>85</cp:revision>
  <dcterms:created xsi:type="dcterms:W3CDTF">2016-03-30T09:17:40Z</dcterms:created>
  <dcterms:modified xsi:type="dcterms:W3CDTF">2016-06-21T13:43:40Z</dcterms:modified>
</cp:coreProperties>
</file>