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4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4" r:id="rId13"/>
    <p:sldId id="325" r:id="rId14"/>
    <p:sldId id="323" r:id="rId15"/>
  </p:sldIdLst>
  <p:sldSz cx="9144000" cy="6858000" type="screen4x3"/>
  <p:notesSz cx="7010400" cy="92964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290" autoAdjust="0"/>
  </p:normalViewPr>
  <p:slideViewPr>
    <p:cSldViewPr>
      <p:cViewPr varScale="1">
        <p:scale>
          <a:sx n="112" d="100"/>
          <a:sy n="112" d="100"/>
        </p:scale>
        <p:origin x="-9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CEE89-355E-4F85-89BB-98B87CF09C41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ADA4909D-DC75-44C5-9024-782D541FE685}">
      <dgm:prSet/>
      <dgm:spPr/>
      <dgm:t>
        <a:bodyPr/>
        <a:lstStyle/>
        <a:p>
          <a:pPr rtl="0"/>
          <a:endParaRPr lang="sl-SI"/>
        </a:p>
      </dgm:t>
    </dgm:pt>
    <dgm:pt modelId="{8FED6C21-A872-401F-ACC4-D44621D6A953}" type="parTrans" cxnId="{5C930345-BD14-4A9C-AC02-D4ADDC3A3C15}">
      <dgm:prSet/>
      <dgm:spPr/>
      <dgm:t>
        <a:bodyPr/>
        <a:lstStyle/>
        <a:p>
          <a:endParaRPr lang="sl-SI"/>
        </a:p>
      </dgm:t>
    </dgm:pt>
    <dgm:pt modelId="{05F21070-F67B-4C03-84DB-3D06B78397F9}" type="sibTrans" cxnId="{5C930345-BD14-4A9C-AC02-D4ADDC3A3C15}">
      <dgm:prSet/>
      <dgm:spPr/>
      <dgm:t>
        <a:bodyPr/>
        <a:lstStyle/>
        <a:p>
          <a:endParaRPr lang="sl-SI"/>
        </a:p>
      </dgm:t>
    </dgm:pt>
    <dgm:pt modelId="{97190939-977E-4F80-A899-6CAEE77EEE03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dirty="0" smtClean="0">
              <a:solidFill>
                <a:srgbClr val="0070C0"/>
              </a:solidFill>
            </a:rPr>
            <a:t>Kakovost</a:t>
          </a:r>
          <a:endParaRPr lang="sl-SI" dirty="0">
            <a:solidFill>
              <a:srgbClr val="0070C0"/>
            </a:solidFill>
          </a:endParaRPr>
        </a:p>
      </dgm:t>
    </dgm:pt>
    <dgm:pt modelId="{83CCCBE3-5472-475D-9421-85600AC392DC}" type="parTrans" cxnId="{39DE2289-E046-47BA-AB33-F278B59B581C}">
      <dgm:prSet/>
      <dgm:spPr/>
      <dgm:t>
        <a:bodyPr/>
        <a:lstStyle/>
        <a:p>
          <a:endParaRPr lang="sl-SI"/>
        </a:p>
      </dgm:t>
    </dgm:pt>
    <dgm:pt modelId="{2711051B-CE3A-4373-8889-8E1061451744}" type="sibTrans" cxnId="{39DE2289-E046-47BA-AB33-F278B59B581C}">
      <dgm:prSet/>
      <dgm:spPr/>
      <dgm:t>
        <a:bodyPr/>
        <a:lstStyle/>
        <a:p>
          <a:endParaRPr lang="sl-SI"/>
        </a:p>
      </dgm:t>
    </dgm:pt>
    <dgm:pt modelId="{5CD834B8-BF0B-4DF4-8D61-79373259628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dirty="0" smtClean="0">
              <a:solidFill>
                <a:srgbClr val="0070C0"/>
              </a:solidFill>
            </a:rPr>
            <a:t>Sodelovanje z deležniki</a:t>
          </a:r>
          <a:endParaRPr lang="sl-SI" dirty="0">
            <a:solidFill>
              <a:srgbClr val="0070C0"/>
            </a:solidFill>
          </a:endParaRPr>
        </a:p>
      </dgm:t>
    </dgm:pt>
    <dgm:pt modelId="{22508973-D1CD-429A-9022-588DB3286DAA}" type="parTrans" cxnId="{1DBA1E83-61A2-423E-928A-96D2C163829D}">
      <dgm:prSet/>
      <dgm:spPr/>
      <dgm:t>
        <a:bodyPr/>
        <a:lstStyle/>
        <a:p>
          <a:endParaRPr lang="sl-SI"/>
        </a:p>
      </dgm:t>
    </dgm:pt>
    <dgm:pt modelId="{FDC1AE48-7E94-4E5A-9127-45133E15B6FF}" type="sibTrans" cxnId="{1DBA1E83-61A2-423E-928A-96D2C163829D}">
      <dgm:prSet/>
      <dgm:spPr/>
      <dgm:t>
        <a:bodyPr/>
        <a:lstStyle/>
        <a:p>
          <a:endParaRPr lang="sl-SI"/>
        </a:p>
      </dgm:t>
    </dgm:pt>
    <dgm:pt modelId="{053203A8-30A3-4E03-B912-234B98BA4110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dirty="0" smtClean="0">
              <a:solidFill>
                <a:srgbClr val="0070C0"/>
              </a:solidFill>
            </a:rPr>
            <a:t>Mednarodna odprtost</a:t>
          </a:r>
          <a:endParaRPr lang="sl-SI" dirty="0">
            <a:solidFill>
              <a:srgbClr val="0070C0"/>
            </a:solidFill>
          </a:endParaRPr>
        </a:p>
      </dgm:t>
    </dgm:pt>
    <dgm:pt modelId="{9AAFEB69-BA52-40BA-AD0F-84C6EEBB0EBA}" type="parTrans" cxnId="{ABD05440-18FB-4FE8-BB6D-097C4AF06CCE}">
      <dgm:prSet/>
      <dgm:spPr/>
      <dgm:t>
        <a:bodyPr/>
        <a:lstStyle/>
        <a:p>
          <a:endParaRPr lang="sl-SI"/>
        </a:p>
      </dgm:t>
    </dgm:pt>
    <dgm:pt modelId="{04807838-13CD-4E7F-A1D4-7093E2915FF6}" type="sibTrans" cxnId="{ABD05440-18FB-4FE8-BB6D-097C4AF06CCE}">
      <dgm:prSet/>
      <dgm:spPr/>
      <dgm:t>
        <a:bodyPr/>
        <a:lstStyle/>
        <a:p>
          <a:endParaRPr lang="sl-SI"/>
        </a:p>
      </dgm:t>
    </dgm:pt>
    <dgm:pt modelId="{9980E722-568E-4BA0-90FE-C82AB7559AA8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dirty="0" smtClean="0">
              <a:solidFill>
                <a:srgbClr val="0070C0"/>
              </a:solidFill>
            </a:rPr>
            <a:t>Podporna okolja</a:t>
          </a:r>
          <a:endParaRPr lang="sl-SI" dirty="0">
            <a:solidFill>
              <a:srgbClr val="0070C0"/>
            </a:solidFill>
          </a:endParaRPr>
        </a:p>
      </dgm:t>
    </dgm:pt>
    <dgm:pt modelId="{1473C6BC-4CFF-4820-AEC0-44AF4F00913A}" type="parTrans" cxnId="{723ED98F-B570-407B-95ED-E3AB240CDB49}">
      <dgm:prSet/>
      <dgm:spPr/>
      <dgm:t>
        <a:bodyPr/>
        <a:lstStyle/>
        <a:p>
          <a:endParaRPr lang="sl-SI"/>
        </a:p>
      </dgm:t>
    </dgm:pt>
    <dgm:pt modelId="{5AB9C404-21FC-404E-B785-B82533C94D4B}" type="sibTrans" cxnId="{723ED98F-B570-407B-95ED-E3AB240CDB49}">
      <dgm:prSet/>
      <dgm:spPr/>
      <dgm:t>
        <a:bodyPr/>
        <a:lstStyle/>
        <a:p>
          <a:endParaRPr lang="sl-SI"/>
        </a:p>
      </dgm:t>
    </dgm:pt>
    <dgm:pt modelId="{D101A6A8-FF3C-4153-857C-BF247892A550}" type="pres">
      <dgm:prSet presAssocID="{538CEE89-355E-4F85-89BB-98B87CF09C4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DB2CFA4C-3DAD-4786-9203-C4B6C182B35E}" type="pres">
      <dgm:prSet presAssocID="{ADA4909D-DC75-44C5-9024-782D541FE685}" presName="composite" presStyleCnt="0"/>
      <dgm:spPr/>
    </dgm:pt>
    <dgm:pt modelId="{A64EA0E9-4E69-44E2-A5AD-0F1A9A2CC905}" type="pres">
      <dgm:prSet presAssocID="{ADA4909D-DC75-44C5-9024-782D541FE685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2DF2B43-87AA-49B9-933A-12295621FBBC}" type="pres">
      <dgm:prSet presAssocID="{ADA4909D-DC75-44C5-9024-782D541FE685}" presName="descendantText" presStyleLbl="alignAcc1" presStyleIdx="0" presStyleCnt="1" custLinFactNeighborX="208" custLinFactNeighborY="97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861F7DD1-58B2-4AF9-9A19-224665FE2850}" type="presOf" srcId="{9980E722-568E-4BA0-90FE-C82AB7559AA8}" destId="{62DF2B43-87AA-49B9-933A-12295621FBBC}" srcOrd="0" destOrd="3" presId="urn:microsoft.com/office/officeart/2005/8/layout/chevron2"/>
    <dgm:cxn modelId="{5C930345-BD14-4A9C-AC02-D4ADDC3A3C15}" srcId="{538CEE89-355E-4F85-89BB-98B87CF09C41}" destId="{ADA4909D-DC75-44C5-9024-782D541FE685}" srcOrd="0" destOrd="0" parTransId="{8FED6C21-A872-401F-ACC4-D44621D6A953}" sibTransId="{05F21070-F67B-4C03-84DB-3D06B78397F9}"/>
    <dgm:cxn modelId="{ABD05440-18FB-4FE8-BB6D-097C4AF06CCE}" srcId="{ADA4909D-DC75-44C5-9024-782D541FE685}" destId="{053203A8-30A3-4E03-B912-234B98BA4110}" srcOrd="2" destOrd="0" parTransId="{9AAFEB69-BA52-40BA-AD0F-84C6EEBB0EBA}" sibTransId="{04807838-13CD-4E7F-A1D4-7093E2915FF6}"/>
    <dgm:cxn modelId="{09A1E2ED-A9DD-446F-B086-F8E747D8CBC5}" type="presOf" srcId="{97190939-977E-4F80-A899-6CAEE77EEE03}" destId="{62DF2B43-87AA-49B9-933A-12295621FBBC}" srcOrd="0" destOrd="0" presId="urn:microsoft.com/office/officeart/2005/8/layout/chevron2"/>
    <dgm:cxn modelId="{025F1B36-0BB0-4478-9FB1-D11F7FC77B89}" type="presOf" srcId="{053203A8-30A3-4E03-B912-234B98BA4110}" destId="{62DF2B43-87AA-49B9-933A-12295621FBBC}" srcOrd="0" destOrd="2" presId="urn:microsoft.com/office/officeart/2005/8/layout/chevron2"/>
    <dgm:cxn modelId="{32250C7C-06E4-446A-BDE2-1D6718A2E6F9}" type="presOf" srcId="{ADA4909D-DC75-44C5-9024-782D541FE685}" destId="{A64EA0E9-4E69-44E2-A5AD-0F1A9A2CC905}" srcOrd="0" destOrd="0" presId="urn:microsoft.com/office/officeart/2005/8/layout/chevron2"/>
    <dgm:cxn modelId="{EEDC1EA0-452B-43A4-AAF9-52DACAF0C513}" type="presOf" srcId="{5CD834B8-BF0B-4DF4-8D61-79373259628D}" destId="{62DF2B43-87AA-49B9-933A-12295621FBBC}" srcOrd="0" destOrd="1" presId="urn:microsoft.com/office/officeart/2005/8/layout/chevron2"/>
    <dgm:cxn modelId="{A044DF0F-5177-4BB2-9448-9E66506A7758}" type="presOf" srcId="{538CEE89-355E-4F85-89BB-98B87CF09C41}" destId="{D101A6A8-FF3C-4153-857C-BF247892A550}" srcOrd="0" destOrd="0" presId="urn:microsoft.com/office/officeart/2005/8/layout/chevron2"/>
    <dgm:cxn modelId="{1DBA1E83-61A2-423E-928A-96D2C163829D}" srcId="{ADA4909D-DC75-44C5-9024-782D541FE685}" destId="{5CD834B8-BF0B-4DF4-8D61-79373259628D}" srcOrd="1" destOrd="0" parTransId="{22508973-D1CD-429A-9022-588DB3286DAA}" sibTransId="{FDC1AE48-7E94-4E5A-9127-45133E15B6FF}"/>
    <dgm:cxn modelId="{39DE2289-E046-47BA-AB33-F278B59B581C}" srcId="{ADA4909D-DC75-44C5-9024-782D541FE685}" destId="{97190939-977E-4F80-A899-6CAEE77EEE03}" srcOrd="0" destOrd="0" parTransId="{83CCCBE3-5472-475D-9421-85600AC392DC}" sibTransId="{2711051B-CE3A-4373-8889-8E1061451744}"/>
    <dgm:cxn modelId="{723ED98F-B570-407B-95ED-E3AB240CDB49}" srcId="{ADA4909D-DC75-44C5-9024-782D541FE685}" destId="{9980E722-568E-4BA0-90FE-C82AB7559AA8}" srcOrd="3" destOrd="0" parTransId="{1473C6BC-4CFF-4820-AEC0-44AF4F00913A}" sibTransId="{5AB9C404-21FC-404E-B785-B82533C94D4B}"/>
    <dgm:cxn modelId="{3556BD33-FBF2-4AEE-B627-D88761B255CA}" type="presParOf" srcId="{D101A6A8-FF3C-4153-857C-BF247892A550}" destId="{DB2CFA4C-3DAD-4786-9203-C4B6C182B35E}" srcOrd="0" destOrd="0" presId="urn:microsoft.com/office/officeart/2005/8/layout/chevron2"/>
    <dgm:cxn modelId="{02D3AE31-FFBE-4C04-95A3-6FA475832A7A}" type="presParOf" srcId="{DB2CFA4C-3DAD-4786-9203-C4B6C182B35E}" destId="{A64EA0E9-4E69-44E2-A5AD-0F1A9A2CC905}" srcOrd="0" destOrd="0" presId="urn:microsoft.com/office/officeart/2005/8/layout/chevron2"/>
    <dgm:cxn modelId="{4DBAD70C-BC3C-425B-B637-00563DF63A1B}" type="presParOf" srcId="{DB2CFA4C-3DAD-4786-9203-C4B6C182B35E}" destId="{62DF2B43-87AA-49B9-933A-12295621F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749ABC-F95D-4A05-A1F0-44B23149479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41A0A24D-09D3-4E99-844F-8A96F6FDE814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sz="1200" b="1" dirty="0" smtClean="0"/>
            <a:t>Učno okolje 21.stoletja: </a:t>
          </a:r>
          <a:endParaRPr lang="sl-SI" sz="1200" b="1" dirty="0"/>
        </a:p>
      </dgm:t>
    </dgm:pt>
    <dgm:pt modelId="{F725F08E-E3EC-417B-9A97-5AE57B879C88}" type="parTrans" cxnId="{5B28F231-1FC0-4E1C-A0C4-06B09DAA2ECF}">
      <dgm:prSet/>
      <dgm:spPr/>
      <dgm:t>
        <a:bodyPr/>
        <a:lstStyle/>
        <a:p>
          <a:endParaRPr lang="sl-SI"/>
        </a:p>
      </dgm:t>
    </dgm:pt>
    <dgm:pt modelId="{8246AC2B-53D7-4621-BB09-C2C6BB8D2D20}" type="sibTrans" cxnId="{5B28F231-1FC0-4E1C-A0C4-06B09DAA2ECF}">
      <dgm:prSet/>
      <dgm:spPr/>
      <dgm:t>
        <a:bodyPr/>
        <a:lstStyle/>
        <a:p>
          <a:endParaRPr lang="sl-SI"/>
        </a:p>
      </dgm:t>
    </dgm:pt>
    <dgm:pt modelId="{E9B3239D-3146-48FE-B77B-EF024A893ED9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l-SI" sz="1200" dirty="0" smtClean="0"/>
            <a:t>- razvijanje zmožnosti za življenje v demokratični družbi</a:t>
          </a:r>
          <a:endParaRPr lang="sl-SI" sz="1200" dirty="0"/>
        </a:p>
      </dgm:t>
    </dgm:pt>
    <dgm:pt modelId="{B47BD383-D158-432E-8540-A55EE32AE623}" type="parTrans" cxnId="{417E5D9D-5204-49B2-8FCF-3C5C9EF32DEF}">
      <dgm:prSet/>
      <dgm:spPr/>
      <dgm:t>
        <a:bodyPr/>
        <a:lstStyle/>
        <a:p>
          <a:endParaRPr lang="sl-SI"/>
        </a:p>
      </dgm:t>
    </dgm:pt>
    <dgm:pt modelId="{7CC9FDB2-230E-4508-8D7B-9F9AFCB3E2CA}" type="sibTrans" cxnId="{417E5D9D-5204-49B2-8FCF-3C5C9EF32DEF}">
      <dgm:prSet/>
      <dgm:spPr/>
      <dgm:t>
        <a:bodyPr/>
        <a:lstStyle/>
        <a:p>
          <a:endParaRPr lang="sl-SI"/>
        </a:p>
      </dgm:t>
    </dgm:pt>
    <dgm:pt modelId="{3263C1F6-2B7E-4B9B-BEB2-229929866757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l-SI" sz="1200" dirty="0" smtClean="0"/>
            <a:t>- vključevanje migrantov</a:t>
          </a:r>
          <a:endParaRPr lang="sl-SI" sz="1200" dirty="0"/>
        </a:p>
      </dgm:t>
    </dgm:pt>
    <dgm:pt modelId="{68F3907C-534E-4EF5-8DAA-9C2389AB7E2E}" type="parTrans" cxnId="{645C9292-4B46-47FD-8A61-43AAD59143EB}">
      <dgm:prSet/>
      <dgm:spPr/>
      <dgm:t>
        <a:bodyPr/>
        <a:lstStyle/>
        <a:p>
          <a:endParaRPr lang="sl-SI"/>
        </a:p>
      </dgm:t>
    </dgm:pt>
    <dgm:pt modelId="{BA94F375-86EE-4548-B6A5-6517D8300301}" type="sibTrans" cxnId="{645C9292-4B46-47FD-8A61-43AAD59143EB}">
      <dgm:prSet/>
      <dgm:spPr/>
      <dgm:t>
        <a:bodyPr/>
        <a:lstStyle/>
        <a:p>
          <a:endParaRPr lang="sl-SI"/>
        </a:p>
      </dgm:t>
    </dgm:pt>
    <dgm:pt modelId="{BE5B3443-E3F5-4C7C-A94B-76412D16B0C9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l-SI" sz="1200" dirty="0" smtClean="0"/>
            <a:t>- digitalizacija</a:t>
          </a:r>
          <a:endParaRPr lang="sl-SI" sz="1200" dirty="0"/>
        </a:p>
      </dgm:t>
    </dgm:pt>
    <dgm:pt modelId="{6222A1C4-3891-40BE-94AE-D04EF8AF4EC8}" type="parTrans" cxnId="{ED4304B3-149E-4874-93CD-7FEB9F79BAA9}">
      <dgm:prSet/>
      <dgm:spPr/>
      <dgm:t>
        <a:bodyPr/>
        <a:lstStyle/>
        <a:p>
          <a:endParaRPr lang="sl-SI"/>
        </a:p>
      </dgm:t>
    </dgm:pt>
    <dgm:pt modelId="{2F4DA4A3-09A9-4CA7-BA9B-691852B8D0FF}" type="sibTrans" cxnId="{ED4304B3-149E-4874-93CD-7FEB9F79BAA9}">
      <dgm:prSet/>
      <dgm:spPr/>
      <dgm:t>
        <a:bodyPr/>
        <a:lstStyle/>
        <a:p>
          <a:endParaRPr lang="sl-SI"/>
        </a:p>
      </dgm:t>
    </dgm:pt>
    <dgm:pt modelId="{2383E850-D7C2-4087-B18B-EC2B996D1A4D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l-SI" sz="1200" b="1" dirty="0" smtClean="0"/>
            <a:t>Agenda 2030 </a:t>
          </a:r>
          <a:r>
            <a:rPr lang="sl-SI" sz="1200" dirty="0" smtClean="0"/>
            <a:t>– agenda za trajnostni razvoj: </a:t>
          </a:r>
        </a:p>
        <a:p>
          <a:pPr rtl="0"/>
          <a:r>
            <a:rPr lang="sl-SI" sz="1200" dirty="0" smtClean="0"/>
            <a:t> - prehod na zeleno gospodarstvo, </a:t>
          </a:r>
        </a:p>
        <a:p>
          <a:pPr rtl="0"/>
          <a:r>
            <a:rPr lang="sl-SI" sz="1200" dirty="0" smtClean="0"/>
            <a:t> - vzgoja in izobraževanje za trajnostni razvoj </a:t>
          </a:r>
          <a:endParaRPr lang="sl-SI" sz="1200" dirty="0"/>
        </a:p>
      </dgm:t>
    </dgm:pt>
    <dgm:pt modelId="{6834CD2B-3456-4952-958E-1CF84DE6AF48}" type="parTrans" cxnId="{22B306D2-75A6-4AC1-A5B2-CD9FEC66A2A7}">
      <dgm:prSet/>
      <dgm:spPr/>
      <dgm:t>
        <a:bodyPr/>
        <a:lstStyle/>
        <a:p>
          <a:endParaRPr lang="sl-SI"/>
        </a:p>
      </dgm:t>
    </dgm:pt>
    <dgm:pt modelId="{BBC0EB67-9D6D-4607-AEEF-6C7228E01D0C}" type="sibTrans" cxnId="{22B306D2-75A6-4AC1-A5B2-CD9FEC66A2A7}">
      <dgm:prSet/>
      <dgm:spPr/>
      <dgm:t>
        <a:bodyPr/>
        <a:lstStyle/>
        <a:p>
          <a:endParaRPr lang="sl-SI"/>
        </a:p>
      </dgm:t>
    </dgm:pt>
    <dgm:pt modelId="{8C79A1B6-FC0B-4ACB-9361-D005BE5164F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l-SI" sz="1200" dirty="0" smtClean="0"/>
            <a:t>- stalno usposabljanje strokovnih delavcev</a:t>
          </a:r>
          <a:endParaRPr lang="sl-SI" sz="1200" dirty="0"/>
        </a:p>
      </dgm:t>
    </dgm:pt>
    <dgm:pt modelId="{B5449C36-77FF-4AE6-A1C0-CF1EEFF0EB2E}" type="parTrans" cxnId="{20518CEC-9300-454E-A936-1CEBBC80C280}">
      <dgm:prSet/>
      <dgm:spPr/>
      <dgm:t>
        <a:bodyPr/>
        <a:lstStyle/>
        <a:p>
          <a:endParaRPr lang="sl-SI"/>
        </a:p>
      </dgm:t>
    </dgm:pt>
    <dgm:pt modelId="{F2B4DEAC-4600-4F4A-B495-346B85414AFD}" type="sibTrans" cxnId="{20518CEC-9300-454E-A936-1CEBBC80C280}">
      <dgm:prSet/>
      <dgm:spPr/>
      <dgm:t>
        <a:bodyPr/>
        <a:lstStyle/>
        <a:p>
          <a:endParaRPr lang="sl-SI"/>
        </a:p>
      </dgm:t>
    </dgm:pt>
    <dgm:pt modelId="{947FE87A-1D52-4C31-853D-F473121CA60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l-SI" sz="1200" dirty="0" smtClean="0"/>
            <a:t>- Pariški podnebni sporazum</a:t>
          </a:r>
          <a:endParaRPr lang="sl-SI" sz="1200" dirty="0"/>
        </a:p>
      </dgm:t>
    </dgm:pt>
    <dgm:pt modelId="{10475CF0-CB41-47D4-AF6C-9F6EA5180960}" type="parTrans" cxnId="{8272F77F-5CD9-4629-A950-E2F8C4735C1E}">
      <dgm:prSet/>
      <dgm:spPr/>
      <dgm:t>
        <a:bodyPr/>
        <a:lstStyle/>
        <a:p>
          <a:endParaRPr lang="sl-SI"/>
        </a:p>
      </dgm:t>
    </dgm:pt>
    <dgm:pt modelId="{192C7FAF-AE24-4D18-A709-29A285252200}" type="sibTrans" cxnId="{8272F77F-5CD9-4629-A950-E2F8C4735C1E}">
      <dgm:prSet/>
      <dgm:spPr/>
      <dgm:t>
        <a:bodyPr/>
        <a:lstStyle/>
        <a:p>
          <a:endParaRPr lang="sl-SI"/>
        </a:p>
      </dgm:t>
    </dgm:pt>
    <dgm:pt modelId="{373474C3-F84C-4B30-86B0-0A8024A3A862}" type="pres">
      <dgm:prSet presAssocID="{A9749ABC-F95D-4A05-A1F0-44B23149479F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sl-SI"/>
        </a:p>
      </dgm:t>
    </dgm:pt>
    <dgm:pt modelId="{0C68999D-AA3D-410C-B252-9E8EA55A3DBE}" type="pres">
      <dgm:prSet presAssocID="{A9749ABC-F95D-4A05-A1F0-44B23149479F}" presName="pyramid" presStyleLbl="node1" presStyleIdx="0" presStyleCnt="1"/>
      <dgm:spPr/>
    </dgm:pt>
    <dgm:pt modelId="{45D53E6A-C22A-4722-A555-51DA3A366149}" type="pres">
      <dgm:prSet presAssocID="{A9749ABC-F95D-4A05-A1F0-44B23149479F}" presName="theList" presStyleCnt="0"/>
      <dgm:spPr/>
    </dgm:pt>
    <dgm:pt modelId="{6FAC2F56-7908-44F4-80EB-FF8923C7F567}" type="pres">
      <dgm:prSet presAssocID="{41A0A24D-09D3-4E99-844F-8A96F6FDE814}" presName="aNode" presStyleLbl="fgAcc1" presStyleIdx="0" presStyleCnt="7" custScaleX="197907" custLinFactNeighborX="-3148" custLinFactNeighborY="1416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07EA759-9FDC-4547-81FC-34C0E0DEF235}" type="pres">
      <dgm:prSet presAssocID="{41A0A24D-09D3-4E99-844F-8A96F6FDE814}" presName="aSpace" presStyleCnt="0"/>
      <dgm:spPr/>
    </dgm:pt>
    <dgm:pt modelId="{5A128D51-199C-4CAE-BA3A-45CFFD75494D}" type="pres">
      <dgm:prSet presAssocID="{E9B3239D-3146-48FE-B77B-EF024A893ED9}" presName="aNode" presStyleLbl="fgAcc1" presStyleIdx="1" presStyleCnt="7" custScaleX="17763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D9BCA79-2866-435C-BDC4-41033A9D6236}" type="pres">
      <dgm:prSet presAssocID="{E9B3239D-3146-48FE-B77B-EF024A893ED9}" presName="aSpace" presStyleCnt="0"/>
      <dgm:spPr/>
    </dgm:pt>
    <dgm:pt modelId="{D4DC0514-D65F-4F3D-8544-6F01518A64BD}" type="pres">
      <dgm:prSet presAssocID="{3263C1F6-2B7E-4B9B-BEB2-229929866757}" presName="aNode" presStyleLbl="fgAcc1" presStyleIdx="2" presStyleCnt="7" custScaleX="16295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BF1F966-A99E-46C7-A6E9-A0D94CCB89BB}" type="pres">
      <dgm:prSet presAssocID="{3263C1F6-2B7E-4B9B-BEB2-229929866757}" presName="aSpace" presStyleCnt="0"/>
      <dgm:spPr/>
    </dgm:pt>
    <dgm:pt modelId="{85DC5822-1EEB-4DA9-AB40-6895C695513A}" type="pres">
      <dgm:prSet presAssocID="{BE5B3443-E3F5-4C7C-A94B-76412D16B0C9}" presName="aNode" presStyleLbl="fgAcc1" presStyleIdx="3" presStyleCnt="7" custScaleX="140563" custScaleY="95348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ED6F05B-B116-405F-9CD7-D6653E095DDC}" type="pres">
      <dgm:prSet presAssocID="{BE5B3443-E3F5-4C7C-A94B-76412D16B0C9}" presName="aSpace" presStyleCnt="0"/>
      <dgm:spPr/>
    </dgm:pt>
    <dgm:pt modelId="{813144D8-029C-4C6D-ADB7-584B17D4B9ED}" type="pres">
      <dgm:prSet presAssocID="{2383E850-D7C2-4087-B18B-EC2B996D1A4D}" presName="aNode" presStyleLbl="fgAcc1" presStyleIdx="4" presStyleCnt="7" custAng="0" custScaleX="120995" custScaleY="135558" custLinFactNeighborX="-2441" custLinFactNeighborY="9194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975682E-40B6-4F46-A121-3FFAB4ADB8A8}" type="pres">
      <dgm:prSet presAssocID="{2383E850-D7C2-4087-B18B-EC2B996D1A4D}" presName="aSpace" presStyleCnt="0"/>
      <dgm:spPr/>
    </dgm:pt>
    <dgm:pt modelId="{5376AB52-D101-459D-821F-1B51AFB89DC8}" type="pres">
      <dgm:prSet presAssocID="{8C79A1B6-FC0B-4ACB-9361-D005BE5164F0}" presName="aNode" presStyleLbl="fgAcc1" presStyleIdx="5" presStyleCnt="7" custScaleX="105607" custScaleY="80529" custLinFactY="8198" custLinFactNeighborX="-2792" custLinFactNeighborY="10000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98F67CE-E366-4B4F-A218-3A6A7E7E2F17}" type="pres">
      <dgm:prSet presAssocID="{8C79A1B6-FC0B-4ACB-9361-D005BE5164F0}" presName="aSpace" presStyleCnt="0"/>
      <dgm:spPr/>
    </dgm:pt>
    <dgm:pt modelId="{4EFA29DF-D3B7-407F-BF63-EEF2E0B3232E}" type="pres">
      <dgm:prSet presAssocID="{947FE87A-1D52-4C31-853D-F473121CA604}" presName="aNode" presStyleLbl="fgAcc1" presStyleIdx="6" presStyleCnt="7" custScaleX="91609" custScaleY="88106" custLinFactY="14517" custLinFactNeighborX="-2448" custLinFactNeighborY="10000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876C0FD-F5E5-43AB-9FE7-7737C5F1C7AD}" type="pres">
      <dgm:prSet presAssocID="{947FE87A-1D52-4C31-853D-F473121CA604}" presName="aSpace" presStyleCnt="0"/>
      <dgm:spPr/>
    </dgm:pt>
  </dgm:ptLst>
  <dgm:cxnLst>
    <dgm:cxn modelId="{4A3B0E28-467B-436E-9612-628041F71F68}" type="presOf" srcId="{BE5B3443-E3F5-4C7C-A94B-76412D16B0C9}" destId="{85DC5822-1EEB-4DA9-AB40-6895C695513A}" srcOrd="0" destOrd="0" presId="urn:microsoft.com/office/officeart/2005/8/layout/pyramid2"/>
    <dgm:cxn modelId="{03B8FADE-EE70-41C9-BF7C-08D4139D8E03}" type="presOf" srcId="{947FE87A-1D52-4C31-853D-F473121CA604}" destId="{4EFA29DF-D3B7-407F-BF63-EEF2E0B3232E}" srcOrd="0" destOrd="0" presId="urn:microsoft.com/office/officeart/2005/8/layout/pyramid2"/>
    <dgm:cxn modelId="{98D3129A-950D-411C-96CB-9704B1DC0B43}" type="presOf" srcId="{41A0A24D-09D3-4E99-844F-8A96F6FDE814}" destId="{6FAC2F56-7908-44F4-80EB-FF8923C7F567}" srcOrd="0" destOrd="0" presId="urn:microsoft.com/office/officeart/2005/8/layout/pyramid2"/>
    <dgm:cxn modelId="{ED4304B3-149E-4874-93CD-7FEB9F79BAA9}" srcId="{A9749ABC-F95D-4A05-A1F0-44B23149479F}" destId="{BE5B3443-E3F5-4C7C-A94B-76412D16B0C9}" srcOrd="3" destOrd="0" parTransId="{6222A1C4-3891-40BE-94AE-D04EF8AF4EC8}" sibTransId="{2F4DA4A3-09A9-4CA7-BA9B-691852B8D0FF}"/>
    <dgm:cxn modelId="{126EB14B-DE8D-4D8C-BA22-99F2BE48BF5E}" type="presOf" srcId="{E9B3239D-3146-48FE-B77B-EF024A893ED9}" destId="{5A128D51-199C-4CAE-BA3A-45CFFD75494D}" srcOrd="0" destOrd="0" presId="urn:microsoft.com/office/officeart/2005/8/layout/pyramid2"/>
    <dgm:cxn modelId="{645C9292-4B46-47FD-8A61-43AAD59143EB}" srcId="{A9749ABC-F95D-4A05-A1F0-44B23149479F}" destId="{3263C1F6-2B7E-4B9B-BEB2-229929866757}" srcOrd="2" destOrd="0" parTransId="{68F3907C-534E-4EF5-8DAA-9C2389AB7E2E}" sibTransId="{BA94F375-86EE-4548-B6A5-6517D8300301}"/>
    <dgm:cxn modelId="{20518CEC-9300-454E-A936-1CEBBC80C280}" srcId="{A9749ABC-F95D-4A05-A1F0-44B23149479F}" destId="{8C79A1B6-FC0B-4ACB-9361-D005BE5164F0}" srcOrd="5" destOrd="0" parTransId="{B5449C36-77FF-4AE6-A1C0-CF1EEFF0EB2E}" sibTransId="{F2B4DEAC-4600-4F4A-B495-346B85414AFD}"/>
    <dgm:cxn modelId="{4BAAD195-BBEF-44A9-AF69-5BD05B5DC4FE}" type="presOf" srcId="{3263C1F6-2B7E-4B9B-BEB2-229929866757}" destId="{D4DC0514-D65F-4F3D-8544-6F01518A64BD}" srcOrd="0" destOrd="0" presId="urn:microsoft.com/office/officeart/2005/8/layout/pyramid2"/>
    <dgm:cxn modelId="{5B28F231-1FC0-4E1C-A0C4-06B09DAA2ECF}" srcId="{A9749ABC-F95D-4A05-A1F0-44B23149479F}" destId="{41A0A24D-09D3-4E99-844F-8A96F6FDE814}" srcOrd="0" destOrd="0" parTransId="{F725F08E-E3EC-417B-9A97-5AE57B879C88}" sibTransId="{8246AC2B-53D7-4621-BB09-C2C6BB8D2D20}"/>
    <dgm:cxn modelId="{4BEE8952-C882-492D-BC1C-AA4C13EB924A}" type="presOf" srcId="{8C79A1B6-FC0B-4ACB-9361-D005BE5164F0}" destId="{5376AB52-D101-459D-821F-1B51AFB89DC8}" srcOrd="0" destOrd="0" presId="urn:microsoft.com/office/officeart/2005/8/layout/pyramid2"/>
    <dgm:cxn modelId="{9776C3D4-AF04-4FBC-B58E-0F859EBC6DB6}" type="presOf" srcId="{2383E850-D7C2-4087-B18B-EC2B996D1A4D}" destId="{813144D8-029C-4C6D-ADB7-584B17D4B9ED}" srcOrd="0" destOrd="0" presId="urn:microsoft.com/office/officeart/2005/8/layout/pyramid2"/>
    <dgm:cxn modelId="{8272F77F-5CD9-4629-A950-E2F8C4735C1E}" srcId="{A9749ABC-F95D-4A05-A1F0-44B23149479F}" destId="{947FE87A-1D52-4C31-853D-F473121CA604}" srcOrd="6" destOrd="0" parTransId="{10475CF0-CB41-47D4-AF6C-9F6EA5180960}" sibTransId="{192C7FAF-AE24-4D18-A709-29A285252200}"/>
    <dgm:cxn modelId="{22B306D2-75A6-4AC1-A5B2-CD9FEC66A2A7}" srcId="{A9749ABC-F95D-4A05-A1F0-44B23149479F}" destId="{2383E850-D7C2-4087-B18B-EC2B996D1A4D}" srcOrd="4" destOrd="0" parTransId="{6834CD2B-3456-4952-958E-1CF84DE6AF48}" sibTransId="{BBC0EB67-9D6D-4607-AEEF-6C7228E01D0C}"/>
    <dgm:cxn modelId="{417E5D9D-5204-49B2-8FCF-3C5C9EF32DEF}" srcId="{A9749ABC-F95D-4A05-A1F0-44B23149479F}" destId="{E9B3239D-3146-48FE-B77B-EF024A893ED9}" srcOrd="1" destOrd="0" parTransId="{B47BD383-D158-432E-8540-A55EE32AE623}" sibTransId="{7CC9FDB2-230E-4508-8D7B-9F9AFCB3E2CA}"/>
    <dgm:cxn modelId="{174FD018-51C7-4554-8076-2CAFBBF40698}" type="presOf" srcId="{A9749ABC-F95D-4A05-A1F0-44B23149479F}" destId="{373474C3-F84C-4B30-86B0-0A8024A3A862}" srcOrd="0" destOrd="0" presId="urn:microsoft.com/office/officeart/2005/8/layout/pyramid2"/>
    <dgm:cxn modelId="{C555832A-ADA5-4821-AA20-841FE826E836}" type="presParOf" srcId="{373474C3-F84C-4B30-86B0-0A8024A3A862}" destId="{0C68999D-AA3D-410C-B252-9E8EA55A3DBE}" srcOrd="0" destOrd="0" presId="urn:microsoft.com/office/officeart/2005/8/layout/pyramid2"/>
    <dgm:cxn modelId="{E9E04367-48EA-4BC4-ABA7-546514BCD0DF}" type="presParOf" srcId="{373474C3-F84C-4B30-86B0-0A8024A3A862}" destId="{45D53E6A-C22A-4722-A555-51DA3A366149}" srcOrd="1" destOrd="0" presId="urn:microsoft.com/office/officeart/2005/8/layout/pyramid2"/>
    <dgm:cxn modelId="{BA54F150-3BC0-4E05-8B92-C45F93747063}" type="presParOf" srcId="{45D53E6A-C22A-4722-A555-51DA3A366149}" destId="{6FAC2F56-7908-44F4-80EB-FF8923C7F567}" srcOrd="0" destOrd="0" presId="urn:microsoft.com/office/officeart/2005/8/layout/pyramid2"/>
    <dgm:cxn modelId="{55A0D887-D76D-4AA1-9D9D-A21B339909A9}" type="presParOf" srcId="{45D53E6A-C22A-4722-A555-51DA3A366149}" destId="{407EA759-9FDC-4547-81FC-34C0E0DEF235}" srcOrd="1" destOrd="0" presId="urn:microsoft.com/office/officeart/2005/8/layout/pyramid2"/>
    <dgm:cxn modelId="{D66AEB08-F33E-4722-842C-DE4643D4AD02}" type="presParOf" srcId="{45D53E6A-C22A-4722-A555-51DA3A366149}" destId="{5A128D51-199C-4CAE-BA3A-45CFFD75494D}" srcOrd="2" destOrd="0" presId="urn:microsoft.com/office/officeart/2005/8/layout/pyramid2"/>
    <dgm:cxn modelId="{5A465DD2-3F4B-4FED-AFD2-35BE7C221FE9}" type="presParOf" srcId="{45D53E6A-C22A-4722-A555-51DA3A366149}" destId="{9D9BCA79-2866-435C-BDC4-41033A9D6236}" srcOrd="3" destOrd="0" presId="urn:microsoft.com/office/officeart/2005/8/layout/pyramid2"/>
    <dgm:cxn modelId="{E19FDC4F-3026-45EE-8A14-1259AE171964}" type="presParOf" srcId="{45D53E6A-C22A-4722-A555-51DA3A366149}" destId="{D4DC0514-D65F-4F3D-8544-6F01518A64BD}" srcOrd="4" destOrd="0" presId="urn:microsoft.com/office/officeart/2005/8/layout/pyramid2"/>
    <dgm:cxn modelId="{CF5DDD97-9A38-48C7-8D17-08CC06F7FFE1}" type="presParOf" srcId="{45D53E6A-C22A-4722-A555-51DA3A366149}" destId="{ABF1F966-A99E-46C7-A6E9-A0D94CCB89BB}" srcOrd="5" destOrd="0" presId="urn:microsoft.com/office/officeart/2005/8/layout/pyramid2"/>
    <dgm:cxn modelId="{1B87D5D4-5633-4918-B95F-9EA33E3978CB}" type="presParOf" srcId="{45D53E6A-C22A-4722-A555-51DA3A366149}" destId="{85DC5822-1EEB-4DA9-AB40-6895C695513A}" srcOrd="6" destOrd="0" presId="urn:microsoft.com/office/officeart/2005/8/layout/pyramid2"/>
    <dgm:cxn modelId="{54BF31F1-50A1-43A6-AF7B-CB17C7AA97BF}" type="presParOf" srcId="{45D53E6A-C22A-4722-A555-51DA3A366149}" destId="{5ED6F05B-B116-405F-9CD7-D6653E095DDC}" srcOrd="7" destOrd="0" presId="urn:microsoft.com/office/officeart/2005/8/layout/pyramid2"/>
    <dgm:cxn modelId="{D7DC8EE1-E8A3-4D01-A403-DCBC92156319}" type="presParOf" srcId="{45D53E6A-C22A-4722-A555-51DA3A366149}" destId="{813144D8-029C-4C6D-ADB7-584B17D4B9ED}" srcOrd="8" destOrd="0" presId="urn:microsoft.com/office/officeart/2005/8/layout/pyramid2"/>
    <dgm:cxn modelId="{E6B40783-5421-4DB3-972D-AA558771B698}" type="presParOf" srcId="{45D53E6A-C22A-4722-A555-51DA3A366149}" destId="{A975682E-40B6-4F46-A121-3FFAB4ADB8A8}" srcOrd="9" destOrd="0" presId="urn:microsoft.com/office/officeart/2005/8/layout/pyramid2"/>
    <dgm:cxn modelId="{3B1B3F9C-A05C-4303-A665-F4D083D876AC}" type="presParOf" srcId="{45D53E6A-C22A-4722-A555-51DA3A366149}" destId="{5376AB52-D101-459D-821F-1B51AFB89DC8}" srcOrd="10" destOrd="0" presId="urn:microsoft.com/office/officeart/2005/8/layout/pyramid2"/>
    <dgm:cxn modelId="{3F471A33-0C6A-44C0-8B43-5B37E7DB2D3F}" type="presParOf" srcId="{45D53E6A-C22A-4722-A555-51DA3A366149}" destId="{298F67CE-E366-4B4F-A218-3A6A7E7E2F17}" srcOrd="11" destOrd="0" presId="urn:microsoft.com/office/officeart/2005/8/layout/pyramid2"/>
    <dgm:cxn modelId="{E2AB1939-2BE4-475B-AE29-DA6349B402A2}" type="presParOf" srcId="{45D53E6A-C22A-4722-A555-51DA3A366149}" destId="{4EFA29DF-D3B7-407F-BF63-EEF2E0B3232E}" srcOrd="12" destOrd="0" presId="urn:microsoft.com/office/officeart/2005/8/layout/pyramid2"/>
    <dgm:cxn modelId="{D94C2893-F341-4805-A04A-57A2F1FD7211}" type="presParOf" srcId="{45D53E6A-C22A-4722-A555-51DA3A366149}" destId="{D876C0FD-F5E5-43AB-9FE7-7737C5F1C7AD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CD6177-65D9-4A00-B0B4-309740678BC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15899CCA-F510-46AE-98DA-A609C84F16C0}">
      <dgm:prSet/>
      <dgm:spPr/>
      <dgm:t>
        <a:bodyPr/>
        <a:lstStyle/>
        <a:p>
          <a:pPr rtl="0"/>
          <a:r>
            <a:rPr lang="sl-SI" dirty="0" smtClean="0"/>
            <a:t>Vajeništvo</a:t>
          </a:r>
          <a:endParaRPr lang="sl-SI" dirty="0"/>
        </a:p>
      </dgm:t>
    </dgm:pt>
    <dgm:pt modelId="{B7140F7C-E816-4501-BF1E-3852F7403F00}" type="parTrans" cxnId="{19E9D8FC-D924-46EC-ADD7-D540CADB3686}">
      <dgm:prSet/>
      <dgm:spPr/>
      <dgm:t>
        <a:bodyPr/>
        <a:lstStyle/>
        <a:p>
          <a:endParaRPr lang="sl-SI"/>
        </a:p>
      </dgm:t>
    </dgm:pt>
    <dgm:pt modelId="{4A03D097-DF6A-4477-8BA1-8F5470FD3FE5}" type="sibTrans" cxnId="{19E9D8FC-D924-46EC-ADD7-D540CADB3686}">
      <dgm:prSet/>
      <dgm:spPr/>
      <dgm:t>
        <a:bodyPr/>
        <a:lstStyle/>
        <a:p>
          <a:endParaRPr lang="sl-SI"/>
        </a:p>
      </dgm:t>
    </dgm:pt>
    <dgm:pt modelId="{A894C2BE-518E-4536-833C-E801558EC39A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sz="2000" dirty="0" smtClean="0"/>
            <a:t>Zakon v obravnavi v Državnem zboru  </a:t>
          </a:r>
          <a:endParaRPr lang="sl-SI" sz="2000" dirty="0"/>
        </a:p>
      </dgm:t>
    </dgm:pt>
    <dgm:pt modelId="{A1A1168E-FBBA-4C1E-AF64-8FAB123C728D}" type="parTrans" cxnId="{A89249BE-4D00-4EF2-AEC6-2A5E1887E907}">
      <dgm:prSet/>
      <dgm:spPr/>
      <dgm:t>
        <a:bodyPr/>
        <a:lstStyle/>
        <a:p>
          <a:endParaRPr lang="sl-SI"/>
        </a:p>
      </dgm:t>
    </dgm:pt>
    <dgm:pt modelId="{09367267-AAB1-4B35-A8FA-462D6EF34AB3}" type="sibTrans" cxnId="{A89249BE-4D00-4EF2-AEC6-2A5E1887E907}">
      <dgm:prSet/>
      <dgm:spPr/>
      <dgm:t>
        <a:bodyPr/>
        <a:lstStyle/>
        <a:p>
          <a:endParaRPr lang="sl-SI"/>
        </a:p>
      </dgm:t>
    </dgm:pt>
    <dgm:pt modelId="{667BB29A-176F-4759-8C8A-00EC803E1654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sz="2000" dirty="0" smtClean="0"/>
            <a:t>Poskus vajeništva s šol. l. 2017/18</a:t>
          </a:r>
          <a:endParaRPr lang="sl-SI" sz="2000" dirty="0"/>
        </a:p>
      </dgm:t>
    </dgm:pt>
    <dgm:pt modelId="{DDE21A37-DB88-4AF3-B292-913CE1FB57FA}" type="parTrans" cxnId="{26370DD9-A0D5-4557-A99C-BDFEDC9D7212}">
      <dgm:prSet/>
      <dgm:spPr/>
      <dgm:t>
        <a:bodyPr/>
        <a:lstStyle/>
        <a:p>
          <a:endParaRPr lang="sl-SI"/>
        </a:p>
      </dgm:t>
    </dgm:pt>
    <dgm:pt modelId="{BA055C7B-C427-46F6-A6E6-0B6126AECBA1}" type="sibTrans" cxnId="{26370DD9-A0D5-4557-A99C-BDFEDC9D7212}">
      <dgm:prSet/>
      <dgm:spPr/>
      <dgm:t>
        <a:bodyPr/>
        <a:lstStyle/>
        <a:p>
          <a:endParaRPr lang="sl-SI"/>
        </a:p>
      </dgm:t>
    </dgm:pt>
    <dgm:pt modelId="{92E3F186-5AA6-45A9-B073-5B6BDAF21C26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sz="2000" dirty="0" smtClean="0"/>
            <a:t>4 programi:</a:t>
          </a:r>
          <a:endParaRPr lang="sl-SI" sz="2000" dirty="0"/>
        </a:p>
      </dgm:t>
    </dgm:pt>
    <dgm:pt modelId="{2176A74F-DAB6-49F2-BEAB-5714125E409F}" type="parTrans" cxnId="{96454A60-D932-4660-83F3-5464AEDFBF65}">
      <dgm:prSet/>
      <dgm:spPr/>
      <dgm:t>
        <a:bodyPr/>
        <a:lstStyle/>
        <a:p>
          <a:endParaRPr lang="sl-SI"/>
        </a:p>
      </dgm:t>
    </dgm:pt>
    <dgm:pt modelId="{05669D8F-847F-4CC9-9364-C892ABD67B2B}" type="sibTrans" cxnId="{96454A60-D932-4660-83F3-5464AEDFBF65}">
      <dgm:prSet/>
      <dgm:spPr/>
      <dgm:t>
        <a:bodyPr/>
        <a:lstStyle/>
        <a:p>
          <a:endParaRPr lang="sl-SI"/>
        </a:p>
      </dgm:t>
    </dgm:pt>
    <dgm:pt modelId="{FEA729AE-B0CA-4DDF-ACC3-289311F55D95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sz="1400" dirty="0" smtClean="0"/>
            <a:t> kamnosek  </a:t>
          </a:r>
          <a:endParaRPr lang="sl-SI" sz="1400" dirty="0"/>
        </a:p>
      </dgm:t>
    </dgm:pt>
    <dgm:pt modelId="{A15EB184-6A5F-4659-A698-263E7A646B0E}" type="parTrans" cxnId="{8C4EC9C0-FAA1-453D-8E0E-9DB06634281F}">
      <dgm:prSet/>
      <dgm:spPr/>
      <dgm:t>
        <a:bodyPr/>
        <a:lstStyle/>
        <a:p>
          <a:endParaRPr lang="sl-SI"/>
        </a:p>
      </dgm:t>
    </dgm:pt>
    <dgm:pt modelId="{4DC85FC1-9EA0-4511-9CCD-C96D48859ED2}" type="sibTrans" cxnId="{8C4EC9C0-FAA1-453D-8E0E-9DB06634281F}">
      <dgm:prSet/>
      <dgm:spPr/>
      <dgm:t>
        <a:bodyPr/>
        <a:lstStyle/>
        <a:p>
          <a:endParaRPr lang="sl-SI"/>
        </a:p>
      </dgm:t>
    </dgm:pt>
    <dgm:pt modelId="{D46CA05C-51A7-4943-8B85-D7ABFBB5417B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sz="1400" dirty="0" smtClean="0"/>
            <a:t>  mizar</a:t>
          </a:r>
          <a:endParaRPr lang="sl-SI" sz="1400" dirty="0"/>
        </a:p>
      </dgm:t>
    </dgm:pt>
    <dgm:pt modelId="{85D317EA-86EC-4F8B-B689-54291CE2C107}" type="parTrans" cxnId="{463003E8-CBED-4C33-BFC0-CC741287A9F6}">
      <dgm:prSet/>
      <dgm:spPr/>
      <dgm:t>
        <a:bodyPr/>
        <a:lstStyle/>
        <a:p>
          <a:endParaRPr lang="sl-SI"/>
        </a:p>
      </dgm:t>
    </dgm:pt>
    <dgm:pt modelId="{14D53342-E854-4BE2-9645-30508C78D004}" type="sibTrans" cxnId="{463003E8-CBED-4C33-BFC0-CC741287A9F6}">
      <dgm:prSet/>
      <dgm:spPr/>
      <dgm:t>
        <a:bodyPr/>
        <a:lstStyle/>
        <a:p>
          <a:endParaRPr lang="sl-SI"/>
        </a:p>
      </dgm:t>
    </dgm:pt>
    <dgm:pt modelId="{0123ADED-BA60-4553-85E3-760589FC8EE1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sz="1400" dirty="0" smtClean="0"/>
            <a:t>  gastronom-hotelir  </a:t>
          </a:r>
          <a:endParaRPr lang="sl-SI" sz="1400" dirty="0"/>
        </a:p>
      </dgm:t>
    </dgm:pt>
    <dgm:pt modelId="{515F5249-BC23-4983-AD62-2D59400B9A77}" type="parTrans" cxnId="{3667C075-084A-4A20-826B-A51D39CC03E2}">
      <dgm:prSet/>
      <dgm:spPr/>
      <dgm:t>
        <a:bodyPr/>
        <a:lstStyle/>
        <a:p>
          <a:endParaRPr lang="sl-SI"/>
        </a:p>
      </dgm:t>
    </dgm:pt>
    <dgm:pt modelId="{2207059D-0C43-43C9-B38C-72EE9BDB23B1}" type="sibTrans" cxnId="{3667C075-084A-4A20-826B-A51D39CC03E2}">
      <dgm:prSet/>
      <dgm:spPr/>
      <dgm:t>
        <a:bodyPr/>
        <a:lstStyle/>
        <a:p>
          <a:endParaRPr lang="sl-SI"/>
        </a:p>
      </dgm:t>
    </dgm:pt>
    <dgm:pt modelId="{16E87603-3D9D-40DF-9A08-0F6605236D98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sz="2000" dirty="0" smtClean="0"/>
            <a:t>7 šol:</a:t>
          </a:r>
          <a:endParaRPr lang="sl-SI" sz="2000" dirty="0"/>
        </a:p>
      </dgm:t>
    </dgm:pt>
    <dgm:pt modelId="{D5D1A28F-8AB8-4A9D-9B57-BEC55A9C1E47}" type="parTrans" cxnId="{1FD65611-B7EE-41D5-A191-59A23E85D035}">
      <dgm:prSet/>
      <dgm:spPr/>
      <dgm:t>
        <a:bodyPr/>
        <a:lstStyle/>
        <a:p>
          <a:endParaRPr lang="sl-SI"/>
        </a:p>
      </dgm:t>
    </dgm:pt>
    <dgm:pt modelId="{201F622C-ACE5-4F7E-BD23-26DB3243C7CA}" type="sibTrans" cxnId="{1FD65611-B7EE-41D5-A191-59A23E85D035}">
      <dgm:prSet/>
      <dgm:spPr/>
      <dgm:t>
        <a:bodyPr/>
        <a:lstStyle/>
        <a:p>
          <a:endParaRPr lang="sl-SI"/>
        </a:p>
      </dgm:t>
    </dgm:pt>
    <dgm:pt modelId="{FF77F92D-4633-446B-8A11-D9E640645CA6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sz="1400" dirty="0" smtClean="0"/>
            <a:t> oblikovalec kovin – orodjar</a:t>
          </a:r>
          <a:endParaRPr lang="sl-SI" sz="1400" dirty="0"/>
        </a:p>
      </dgm:t>
    </dgm:pt>
    <dgm:pt modelId="{E3543A55-9C73-4E6C-8A60-9582CC4FEE25}" type="parTrans" cxnId="{7DB02853-09FC-4E65-8E57-086C3B9A5F2D}">
      <dgm:prSet/>
      <dgm:spPr/>
      <dgm:t>
        <a:bodyPr/>
        <a:lstStyle/>
        <a:p>
          <a:endParaRPr lang="sl-SI"/>
        </a:p>
      </dgm:t>
    </dgm:pt>
    <dgm:pt modelId="{EA8B4615-9138-429E-9455-DB690C23D895}" type="sibTrans" cxnId="{7DB02853-09FC-4E65-8E57-086C3B9A5F2D}">
      <dgm:prSet/>
      <dgm:spPr/>
      <dgm:t>
        <a:bodyPr/>
        <a:lstStyle/>
        <a:p>
          <a:endParaRPr lang="sl-SI"/>
        </a:p>
      </dgm:t>
    </dgm:pt>
    <dgm:pt modelId="{7E3017B4-5981-4726-B157-3E75ECCA9C0F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sz="1400" dirty="0" smtClean="0"/>
            <a:t>ŠC Škofja Loka, ŠC Slovenj Gradec, ŠC Novo Mesto, </a:t>
          </a:r>
          <a:endParaRPr lang="sl-SI" sz="1400" dirty="0"/>
        </a:p>
      </dgm:t>
    </dgm:pt>
    <dgm:pt modelId="{DDDFFA2D-4268-4EB6-A37A-7D881B59696E}" type="parTrans" cxnId="{1BB301FA-BAD1-4538-BBE1-B3B69421675D}">
      <dgm:prSet/>
      <dgm:spPr/>
      <dgm:t>
        <a:bodyPr/>
        <a:lstStyle/>
        <a:p>
          <a:endParaRPr lang="sl-SI"/>
        </a:p>
      </dgm:t>
    </dgm:pt>
    <dgm:pt modelId="{D0217996-B10A-4297-9433-E6BF0EB7031C}" type="sibTrans" cxnId="{1BB301FA-BAD1-4538-BBE1-B3B69421675D}">
      <dgm:prSet/>
      <dgm:spPr/>
      <dgm:t>
        <a:bodyPr/>
        <a:lstStyle/>
        <a:p>
          <a:endParaRPr lang="sl-SI"/>
        </a:p>
      </dgm:t>
    </dgm:pt>
    <dgm:pt modelId="{22B6B437-F46A-4F74-BACA-758CF1496534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sl-SI" sz="1400" dirty="0" smtClean="0"/>
            <a:t>SGGOŠ Ljubljana, SŠ Izola, SŠGT Radenci, SPSŠ Bežigrad</a:t>
          </a:r>
          <a:endParaRPr lang="sl-SI" sz="1400" dirty="0"/>
        </a:p>
      </dgm:t>
    </dgm:pt>
    <dgm:pt modelId="{17DDE6E1-376F-45A6-8432-BEF413AFC717}" type="parTrans" cxnId="{8486A62E-0D71-47A1-AF20-E8396714F8D1}">
      <dgm:prSet/>
      <dgm:spPr/>
      <dgm:t>
        <a:bodyPr/>
        <a:lstStyle/>
        <a:p>
          <a:endParaRPr lang="sl-SI"/>
        </a:p>
      </dgm:t>
    </dgm:pt>
    <dgm:pt modelId="{60E6C27A-0F61-44C0-BB64-C9250A057DB0}" type="sibTrans" cxnId="{8486A62E-0D71-47A1-AF20-E8396714F8D1}">
      <dgm:prSet/>
      <dgm:spPr/>
      <dgm:t>
        <a:bodyPr/>
        <a:lstStyle/>
        <a:p>
          <a:endParaRPr lang="sl-SI"/>
        </a:p>
      </dgm:t>
    </dgm:pt>
    <dgm:pt modelId="{6E664161-2EE1-4994-AEDD-CB9600B41BBF}" type="pres">
      <dgm:prSet presAssocID="{8BCD6177-65D9-4A00-B0B4-309740678B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DA847818-BE8D-4B98-A9D5-A1F09E8B62C5}" type="pres">
      <dgm:prSet presAssocID="{15899CCA-F510-46AE-98DA-A609C84F16C0}" presName="linNode" presStyleCnt="0"/>
      <dgm:spPr/>
    </dgm:pt>
    <dgm:pt modelId="{7324462F-4719-4F20-94D5-C98C296620F0}" type="pres">
      <dgm:prSet presAssocID="{15899CCA-F510-46AE-98DA-A609C84F16C0}" presName="parentText" presStyleLbl="node1" presStyleIdx="0" presStyleCnt="1" custLinFactNeighborX="196" custLinFactNeighborY="-959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DF5EA4B-93D4-44B6-9835-42D35E390A2A}" type="pres">
      <dgm:prSet presAssocID="{15899CCA-F510-46AE-98DA-A609C84F16C0}" presName="descendantText" presStyleLbl="alignAccFollowNode1" presStyleIdx="0" presStyleCnt="1" custScaleY="111252" custLinFactNeighborX="-2430" custLinFactNeighborY="-118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9B40EB50-C1F8-4CF3-BA72-85D06C0CC7C3}" type="presOf" srcId="{7E3017B4-5981-4726-B157-3E75ECCA9C0F}" destId="{5DF5EA4B-93D4-44B6-9835-42D35E390A2A}" srcOrd="0" destOrd="8" presId="urn:microsoft.com/office/officeart/2005/8/layout/vList5"/>
    <dgm:cxn modelId="{7DB02853-09FC-4E65-8E57-086C3B9A5F2D}" srcId="{92E3F186-5AA6-45A9-B073-5B6BDAF21C26}" destId="{FF77F92D-4633-446B-8A11-D9E640645CA6}" srcOrd="0" destOrd="0" parTransId="{E3543A55-9C73-4E6C-8A60-9582CC4FEE25}" sibTransId="{EA8B4615-9138-429E-9455-DB690C23D895}"/>
    <dgm:cxn modelId="{2DE39D4C-A75F-4EA9-A7B7-46AE61918D53}" type="presOf" srcId="{FEA729AE-B0CA-4DDF-ACC3-289311F55D95}" destId="{5DF5EA4B-93D4-44B6-9835-42D35E390A2A}" srcOrd="0" destOrd="4" presId="urn:microsoft.com/office/officeart/2005/8/layout/vList5"/>
    <dgm:cxn modelId="{D5D6FEA2-5C07-44C2-A4C6-3E2A51BE2540}" type="presOf" srcId="{92E3F186-5AA6-45A9-B073-5B6BDAF21C26}" destId="{5DF5EA4B-93D4-44B6-9835-42D35E390A2A}" srcOrd="0" destOrd="2" presId="urn:microsoft.com/office/officeart/2005/8/layout/vList5"/>
    <dgm:cxn modelId="{CDD9C336-6649-405D-B148-A8F02CF2BF94}" type="presOf" srcId="{15899CCA-F510-46AE-98DA-A609C84F16C0}" destId="{7324462F-4719-4F20-94D5-C98C296620F0}" srcOrd="0" destOrd="0" presId="urn:microsoft.com/office/officeart/2005/8/layout/vList5"/>
    <dgm:cxn modelId="{B57D5E1D-FC4A-4EE9-8E14-09A9FF840E6A}" type="presOf" srcId="{FF77F92D-4633-446B-8A11-D9E640645CA6}" destId="{5DF5EA4B-93D4-44B6-9835-42D35E390A2A}" srcOrd="0" destOrd="3" presId="urn:microsoft.com/office/officeart/2005/8/layout/vList5"/>
    <dgm:cxn modelId="{8486A62E-0D71-47A1-AF20-E8396714F8D1}" srcId="{7E3017B4-5981-4726-B157-3E75ECCA9C0F}" destId="{22B6B437-F46A-4F74-BACA-758CF1496534}" srcOrd="0" destOrd="0" parTransId="{17DDE6E1-376F-45A6-8432-BEF413AFC717}" sibTransId="{60E6C27A-0F61-44C0-BB64-C9250A057DB0}"/>
    <dgm:cxn modelId="{96454A60-D932-4660-83F3-5464AEDFBF65}" srcId="{15899CCA-F510-46AE-98DA-A609C84F16C0}" destId="{92E3F186-5AA6-45A9-B073-5B6BDAF21C26}" srcOrd="2" destOrd="0" parTransId="{2176A74F-DAB6-49F2-BEAB-5714125E409F}" sibTransId="{05669D8F-847F-4CC9-9364-C892ABD67B2B}"/>
    <dgm:cxn modelId="{8C4EC9C0-FAA1-453D-8E0E-9DB06634281F}" srcId="{FF77F92D-4633-446B-8A11-D9E640645CA6}" destId="{FEA729AE-B0CA-4DDF-ACC3-289311F55D95}" srcOrd="0" destOrd="0" parTransId="{A15EB184-6A5F-4659-A698-263E7A646B0E}" sibTransId="{4DC85FC1-9EA0-4511-9CCD-C96D48859ED2}"/>
    <dgm:cxn modelId="{3667C075-084A-4A20-826B-A51D39CC03E2}" srcId="{D46CA05C-51A7-4943-8B85-D7ABFBB5417B}" destId="{0123ADED-BA60-4553-85E3-760589FC8EE1}" srcOrd="0" destOrd="0" parTransId="{515F5249-BC23-4983-AD62-2D59400B9A77}" sibTransId="{2207059D-0C43-43C9-B38C-72EE9BDB23B1}"/>
    <dgm:cxn modelId="{A89249BE-4D00-4EF2-AEC6-2A5E1887E907}" srcId="{15899CCA-F510-46AE-98DA-A609C84F16C0}" destId="{A894C2BE-518E-4536-833C-E801558EC39A}" srcOrd="0" destOrd="0" parTransId="{A1A1168E-FBBA-4C1E-AF64-8FAB123C728D}" sibTransId="{09367267-AAB1-4B35-A8FA-462D6EF34AB3}"/>
    <dgm:cxn modelId="{32A22AEF-C89A-484C-9B0D-DAAEBAAEDF9E}" type="presOf" srcId="{16E87603-3D9D-40DF-9A08-0F6605236D98}" destId="{5DF5EA4B-93D4-44B6-9835-42D35E390A2A}" srcOrd="0" destOrd="7" presId="urn:microsoft.com/office/officeart/2005/8/layout/vList5"/>
    <dgm:cxn modelId="{1BB301FA-BAD1-4538-BBE1-B3B69421675D}" srcId="{16E87603-3D9D-40DF-9A08-0F6605236D98}" destId="{7E3017B4-5981-4726-B157-3E75ECCA9C0F}" srcOrd="0" destOrd="0" parTransId="{DDDFFA2D-4268-4EB6-A37A-7D881B59696E}" sibTransId="{D0217996-B10A-4297-9433-E6BF0EB7031C}"/>
    <dgm:cxn modelId="{26370DD9-A0D5-4557-A99C-BDFEDC9D7212}" srcId="{15899CCA-F510-46AE-98DA-A609C84F16C0}" destId="{667BB29A-176F-4759-8C8A-00EC803E1654}" srcOrd="1" destOrd="0" parTransId="{DDE21A37-DB88-4AF3-B292-913CE1FB57FA}" sibTransId="{BA055C7B-C427-46F6-A6E6-0B6126AECBA1}"/>
    <dgm:cxn modelId="{1FD65611-B7EE-41D5-A191-59A23E85D035}" srcId="{15899CCA-F510-46AE-98DA-A609C84F16C0}" destId="{16E87603-3D9D-40DF-9A08-0F6605236D98}" srcOrd="3" destOrd="0" parTransId="{D5D1A28F-8AB8-4A9D-9B57-BEC55A9C1E47}" sibTransId="{201F622C-ACE5-4F7E-BD23-26DB3243C7CA}"/>
    <dgm:cxn modelId="{57C78F26-2C64-4504-96B6-3C8E8843025A}" type="presOf" srcId="{D46CA05C-51A7-4943-8B85-D7ABFBB5417B}" destId="{5DF5EA4B-93D4-44B6-9835-42D35E390A2A}" srcOrd="0" destOrd="5" presId="urn:microsoft.com/office/officeart/2005/8/layout/vList5"/>
    <dgm:cxn modelId="{EE54FEFD-F717-4C31-877B-B01E3231B7A3}" type="presOf" srcId="{22B6B437-F46A-4F74-BACA-758CF1496534}" destId="{5DF5EA4B-93D4-44B6-9835-42D35E390A2A}" srcOrd="0" destOrd="9" presId="urn:microsoft.com/office/officeart/2005/8/layout/vList5"/>
    <dgm:cxn modelId="{21568DE6-0F8F-4A0F-A25D-6D9EC04509B6}" type="presOf" srcId="{A894C2BE-518E-4536-833C-E801558EC39A}" destId="{5DF5EA4B-93D4-44B6-9835-42D35E390A2A}" srcOrd="0" destOrd="0" presId="urn:microsoft.com/office/officeart/2005/8/layout/vList5"/>
    <dgm:cxn modelId="{463003E8-CBED-4C33-BFC0-CC741287A9F6}" srcId="{FEA729AE-B0CA-4DDF-ACC3-289311F55D95}" destId="{D46CA05C-51A7-4943-8B85-D7ABFBB5417B}" srcOrd="0" destOrd="0" parTransId="{85D317EA-86EC-4F8B-B689-54291CE2C107}" sibTransId="{14D53342-E854-4BE2-9645-30508C78D004}"/>
    <dgm:cxn modelId="{A6B06224-B52B-4EA0-818A-3235414FF78E}" type="presOf" srcId="{8BCD6177-65D9-4A00-B0B4-309740678BC9}" destId="{6E664161-2EE1-4994-AEDD-CB9600B41BBF}" srcOrd="0" destOrd="0" presId="urn:microsoft.com/office/officeart/2005/8/layout/vList5"/>
    <dgm:cxn modelId="{19E9D8FC-D924-46EC-ADD7-D540CADB3686}" srcId="{8BCD6177-65D9-4A00-B0B4-309740678BC9}" destId="{15899CCA-F510-46AE-98DA-A609C84F16C0}" srcOrd="0" destOrd="0" parTransId="{B7140F7C-E816-4501-BF1E-3852F7403F00}" sibTransId="{4A03D097-DF6A-4477-8BA1-8F5470FD3FE5}"/>
    <dgm:cxn modelId="{9B2359EF-5C0E-4A79-80DD-D3ECFD24DDDD}" type="presOf" srcId="{667BB29A-176F-4759-8C8A-00EC803E1654}" destId="{5DF5EA4B-93D4-44B6-9835-42D35E390A2A}" srcOrd="0" destOrd="1" presId="urn:microsoft.com/office/officeart/2005/8/layout/vList5"/>
    <dgm:cxn modelId="{8BD61BDC-A8FE-43ED-BF05-A9D501E5C51A}" type="presOf" srcId="{0123ADED-BA60-4553-85E3-760589FC8EE1}" destId="{5DF5EA4B-93D4-44B6-9835-42D35E390A2A}" srcOrd="0" destOrd="6" presId="urn:microsoft.com/office/officeart/2005/8/layout/vList5"/>
    <dgm:cxn modelId="{D2B92B17-F53E-4749-95F4-441D5D998095}" type="presParOf" srcId="{6E664161-2EE1-4994-AEDD-CB9600B41BBF}" destId="{DA847818-BE8D-4B98-A9D5-A1F09E8B62C5}" srcOrd="0" destOrd="0" presId="urn:microsoft.com/office/officeart/2005/8/layout/vList5"/>
    <dgm:cxn modelId="{837557DD-A0E8-49E2-8C29-8FCC04F00FEC}" type="presParOf" srcId="{DA847818-BE8D-4B98-A9D5-A1F09E8B62C5}" destId="{7324462F-4719-4F20-94D5-C98C296620F0}" srcOrd="0" destOrd="0" presId="urn:microsoft.com/office/officeart/2005/8/layout/vList5"/>
    <dgm:cxn modelId="{AE968E0C-C64C-4BE8-B12F-FC28E0933FB7}" type="presParOf" srcId="{DA847818-BE8D-4B98-A9D5-A1F09E8B62C5}" destId="{5DF5EA4B-93D4-44B6-9835-42D35E390A2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2992BA-DFB9-457B-B01D-651E92280A16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C32DB57E-B919-4EB9-9213-616E24E5C3BD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sl-SI" sz="4000" dirty="0" smtClean="0">
              <a:solidFill>
                <a:srgbClr val="0070C0"/>
              </a:solidFill>
            </a:rPr>
            <a:t>    Stabilna mreža srednjih šol in </a:t>
          </a:r>
        </a:p>
        <a:p>
          <a:pPr algn="ctr" rtl="0"/>
          <a:r>
            <a:rPr lang="sl-SI" sz="4000" dirty="0" smtClean="0">
              <a:solidFill>
                <a:srgbClr val="0070C0"/>
              </a:solidFill>
            </a:rPr>
            <a:t>dijaških domov</a:t>
          </a:r>
          <a:endParaRPr lang="sl-SI" sz="4000" dirty="0">
            <a:solidFill>
              <a:srgbClr val="0070C0"/>
            </a:solidFill>
          </a:endParaRPr>
        </a:p>
      </dgm:t>
    </dgm:pt>
    <dgm:pt modelId="{234E42D4-5D6C-4133-A147-88955E96CABE}" type="parTrans" cxnId="{01F7A5D5-F310-423C-B427-0C5B6A035ACA}">
      <dgm:prSet/>
      <dgm:spPr/>
      <dgm:t>
        <a:bodyPr/>
        <a:lstStyle/>
        <a:p>
          <a:endParaRPr lang="sl-SI"/>
        </a:p>
      </dgm:t>
    </dgm:pt>
    <dgm:pt modelId="{5A541A03-10D3-40D2-BDF7-72F22C0B2FF9}" type="sibTrans" cxnId="{01F7A5D5-F310-423C-B427-0C5B6A035ACA}">
      <dgm:prSet/>
      <dgm:spPr/>
      <dgm:t>
        <a:bodyPr/>
        <a:lstStyle/>
        <a:p>
          <a:endParaRPr lang="sl-SI"/>
        </a:p>
      </dgm:t>
    </dgm:pt>
    <dgm:pt modelId="{C0E13B49-04AD-4B90-8A6F-6BF437F9D519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sl-SI" sz="1400" dirty="0" smtClean="0"/>
            <a:t>Razvejana mreža šol (111 javnih, 6 zasebnih in 6 za dijake s posebnimi potrebami)</a:t>
          </a:r>
          <a:endParaRPr lang="sl-SI" sz="1400" dirty="0"/>
        </a:p>
      </dgm:t>
    </dgm:pt>
    <dgm:pt modelId="{BF5431E1-48F8-40FE-8AAF-4A0CFB322BCC}" type="parTrans" cxnId="{43FBB6AC-6E7D-4A41-95CC-99EFC105F90E}">
      <dgm:prSet/>
      <dgm:spPr/>
      <dgm:t>
        <a:bodyPr/>
        <a:lstStyle/>
        <a:p>
          <a:endParaRPr lang="sl-SI"/>
        </a:p>
      </dgm:t>
    </dgm:pt>
    <dgm:pt modelId="{1525212C-5CD7-4D2D-B6D6-FBDCB23BA292}" type="sibTrans" cxnId="{43FBB6AC-6E7D-4A41-95CC-99EFC105F90E}">
      <dgm:prSet/>
      <dgm:spPr/>
      <dgm:t>
        <a:bodyPr/>
        <a:lstStyle/>
        <a:p>
          <a:endParaRPr lang="sl-SI"/>
        </a:p>
      </dgm:t>
    </dgm:pt>
    <dgm:pt modelId="{48C33378-B50B-4FDE-BBFB-AD32D4486D73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sl-SI" sz="1400" dirty="0" smtClean="0"/>
            <a:t>Razmeščanje novih programov izjemoma – konkretne potrebe in finančna podpora gospodarskih subjektov ter pogojna razmestitev</a:t>
          </a:r>
          <a:endParaRPr lang="sl-SI" sz="1400" dirty="0"/>
        </a:p>
      </dgm:t>
    </dgm:pt>
    <dgm:pt modelId="{1CAB3EDE-FF70-449A-A464-A9EE87506C27}" type="parTrans" cxnId="{FB20C0AD-CD1C-4791-9C0B-B010CA0B518F}">
      <dgm:prSet/>
      <dgm:spPr/>
      <dgm:t>
        <a:bodyPr/>
        <a:lstStyle/>
        <a:p>
          <a:endParaRPr lang="sl-SI"/>
        </a:p>
      </dgm:t>
    </dgm:pt>
    <dgm:pt modelId="{EB1AD538-7886-41EC-B04E-C88170330D24}" type="sibTrans" cxnId="{FB20C0AD-CD1C-4791-9C0B-B010CA0B518F}">
      <dgm:prSet/>
      <dgm:spPr/>
      <dgm:t>
        <a:bodyPr/>
        <a:lstStyle/>
        <a:p>
          <a:endParaRPr lang="sl-SI"/>
        </a:p>
      </dgm:t>
    </dgm:pt>
    <dgm:pt modelId="{078866CF-9264-432A-93FE-280BD45E6E36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sl-SI" sz="1400" dirty="0" smtClean="0"/>
            <a:t>Stalna skrb za finančno stabilnost šol (redna sredstva, dodatna sredstva, ESS sredstva)</a:t>
          </a:r>
          <a:endParaRPr lang="sl-SI" sz="1400" dirty="0"/>
        </a:p>
      </dgm:t>
    </dgm:pt>
    <dgm:pt modelId="{F41623E3-B611-4394-B471-FC2E981396AC}" type="parTrans" cxnId="{13B9361B-3286-4275-BD91-1CA81F4FA894}">
      <dgm:prSet/>
      <dgm:spPr/>
      <dgm:t>
        <a:bodyPr/>
        <a:lstStyle/>
        <a:p>
          <a:endParaRPr lang="sl-SI"/>
        </a:p>
      </dgm:t>
    </dgm:pt>
    <dgm:pt modelId="{7112006E-3605-49F5-9F73-A93443A92841}" type="sibTrans" cxnId="{13B9361B-3286-4275-BD91-1CA81F4FA894}">
      <dgm:prSet/>
      <dgm:spPr/>
      <dgm:t>
        <a:bodyPr/>
        <a:lstStyle/>
        <a:p>
          <a:endParaRPr lang="sl-SI"/>
        </a:p>
      </dgm:t>
    </dgm:pt>
    <dgm:pt modelId="{BF98B6B6-455E-4C63-B1BA-87297ECE3D23}" type="pres">
      <dgm:prSet presAssocID="{D92992BA-DFB9-457B-B01D-651E92280A16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B63B66B6-CF20-4A27-BC4E-FD53BBC01612}" type="pres">
      <dgm:prSet presAssocID="{C32DB57E-B919-4EB9-9213-616E24E5C3BD}" presName="circle1" presStyleLbl="lnNode1" presStyleIdx="0" presStyleCnt="4" custScaleY="189993"/>
      <dgm:spPr/>
    </dgm:pt>
    <dgm:pt modelId="{1A5A6797-DC6F-484F-905F-8BE372373BAD}" type="pres">
      <dgm:prSet presAssocID="{C32DB57E-B919-4EB9-9213-616E24E5C3BD}" presName="text1" presStyleLbl="revTx" presStyleIdx="0" presStyleCnt="4" custScaleX="417488" custScaleY="132645" custLinFactNeighborX="-33642" custLinFactNeighborY="-3336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BE49B69-B4AA-4895-8765-CDAAEF84F75F}" type="pres">
      <dgm:prSet presAssocID="{C32DB57E-B919-4EB9-9213-616E24E5C3BD}" presName="line1" presStyleLbl="callout" presStyleIdx="0" presStyleCnt="8" custLinFactX="-100000" custLinFactY="1000000" custLinFactNeighborX="-145798" custLinFactNeighborY="1077061"/>
      <dgm:spPr/>
    </dgm:pt>
    <dgm:pt modelId="{82C151F0-8E58-45C5-ADEA-59D65D6A5FEF}" type="pres">
      <dgm:prSet presAssocID="{C32DB57E-B919-4EB9-9213-616E24E5C3BD}" presName="d1" presStyleLbl="callout" presStyleIdx="1" presStyleCnt="8" custScaleX="36456" custScaleY="43009" custLinFactNeighborX="-24165" custLinFactNeighborY="-1715"/>
      <dgm:spPr/>
    </dgm:pt>
    <dgm:pt modelId="{642BA67B-5C87-4616-8B61-48A671CDE833}" type="pres">
      <dgm:prSet presAssocID="{C0E13B49-04AD-4B90-8A6F-6BF437F9D519}" presName="circle2" presStyleLbl="lnNode1" presStyleIdx="1" presStyleCnt="4" custScaleX="111379" custScaleY="132639" custLinFactNeighborX="3834" custLinFactNeighborY="-2972"/>
      <dgm:spPr/>
    </dgm:pt>
    <dgm:pt modelId="{6C0C2A76-55BA-4EF6-9400-4871B1B5F513}" type="pres">
      <dgm:prSet presAssocID="{C0E13B49-04AD-4B90-8A6F-6BF437F9D519}" presName="text2" presStyleLbl="revTx" presStyleIdx="1" presStyleCnt="4" custScaleX="178304" custScaleY="82260" custLinFactNeighborX="41065" custLinFactNeighborY="28069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CA3E7B2-F16E-432F-B0A9-28EA741D27BD}" type="pres">
      <dgm:prSet presAssocID="{C0E13B49-04AD-4B90-8A6F-6BF437F9D519}" presName="line2" presStyleLbl="callout" presStyleIdx="2" presStyleCnt="8" custFlipVert="1" custSzY="45720" custScaleX="109774"/>
      <dgm:spPr/>
    </dgm:pt>
    <dgm:pt modelId="{A1B67F37-6171-4441-9A06-05AD1108D8D3}" type="pres">
      <dgm:prSet presAssocID="{C0E13B49-04AD-4B90-8A6F-6BF437F9D519}" presName="d2" presStyleLbl="callout" presStyleIdx="3" presStyleCnt="8"/>
      <dgm:spPr/>
    </dgm:pt>
    <dgm:pt modelId="{3566FBC5-13E4-4BB9-A19C-431FB8545434}" type="pres">
      <dgm:prSet presAssocID="{48C33378-B50B-4FDE-BBFB-AD32D4486D73}" presName="circle3" presStyleLbl="lnNode1" presStyleIdx="2" presStyleCnt="4" custScaleX="102007" custScaleY="121169" custLinFactNeighborX="1289" custLinFactNeighborY="-172"/>
      <dgm:spPr/>
    </dgm:pt>
    <dgm:pt modelId="{DCFC2F81-69C1-4662-95C6-06966758C6B6}" type="pres">
      <dgm:prSet presAssocID="{48C33378-B50B-4FDE-BBFB-AD32D4486D73}" presName="text3" presStyleLbl="revTx" presStyleIdx="2" presStyleCnt="4" custScaleX="173988" custScaleY="122023" custLinFactNeighborX="38216" custLinFactNeighborY="5486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C2AC6CD-1B69-4F9E-9114-82AF03A20BDD}" type="pres">
      <dgm:prSet presAssocID="{48C33378-B50B-4FDE-BBFB-AD32D4486D73}" presName="line3" presStyleLbl="callout" presStyleIdx="4" presStyleCnt="8" custFlipVert="1" custSzY="91174" custScaleX="124016"/>
      <dgm:spPr/>
    </dgm:pt>
    <dgm:pt modelId="{F3C375A1-0BE7-4ADD-9048-1A6784D4EF50}" type="pres">
      <dgm:prSet presAssocID="{48C33378-B50B-4FDE-BBFB-AD32D4486D73}" presName="d3" presStyleLbl="callout" presStyleIdx="5" presStyleCnt="8" custScaleX="95797" custScaleY="95100"/>
      <dgm:spPr/>
    </dgm:pt>
    <dgm:pt modelId="{8DE46F59-0284-40FD-8560-1BBA1E4FC944}" type="pres">
      <dgm:prSet presAssocID="{078866CF-9264-432A-93FE-280BD45E6E36}" presName="circle4" presStyleLbl="lnNode1" presStyleIdx="3" presStyleCnt="4" custLinFactNeighborX="-1444" custLinFactNeighborY="-1609"/>
      <dgm:spPr/>
    </dgm:pt>
    <dgm:pt modelId="{FEC8548F-F89D-4F56-BA90-9B4B5287B071}" type="pres">
      <dgm:prSet presAssocID="{078866CF-9264-432A-93FE-280BD45E6E36}" presName="text4" presStyleLbl="revTx" presStyleIdx="3" presStyleCnt="4" custScaleX="160905" custLinFactNeighborX="17062" custLinFactNeighborY="9659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5F0B7F1-F669-442E-A733-5057EA5188F4}" type="pres">
      <dgm:prSet presAssocID="{078866CF-9264-432A-93FE-280BD45E6E36}" presName="line4" presStyleLbl="callout" presStyleIdx="6" presStyleCnt="8" custFlipVert="1" custSzY="242311" custScaleX="167884" custLinFactY="971453" custLinFactNeighborX="-80349" custLinFactNeighborY="1000000"/>
      <dgm:spPr/>
    </dgm:pt>
    <dgm:pt modelId="{4748E99D-FDFE-4AFA-A7EA-92817C148C40}" type="pres">
      <dgm:prSet presAssocID="{078866CF-9264-432A-93FE-280BD45E6E36}" presName="d4" presStyleLbl="callout" presStyleIdx="7" presStyleCnt="8" custScaleX="79112" custScaleY="38976" custLinFactNeighborX="-50299" custLinFactNeighborY="38787"/>
      <dgm:spPr/>
    </dgm:pt>
  </dgm:ptLst>
  <dgm:cxnLst>
    <dgm:cxn modelId="{01F7A5D5-F310-423C-B427-0C5B6A035ACA}" srcId="{D92992BA-DFB9-457B-B01D-651E92280A16}" destId="{C32DB57E-B919-4EB9-9213-616E24E5C3BD}" srcOrd="0" destOrd="0" parTransId="{234E42D4-5D6C-4133-A147-88955E96CABE}" sibTransId="{5A541A03-10D3-40D2-BDF7-72F22C0B2FF9}"/>
    <dgm:cxn modelId="{1E96B5E5-8585-4397-B67C-9AE4E2CA912D}" type="presOf" srcId="{C32DB57E-B919-4EB9-9213-616E24E5C3BD}" destId="{1A5A6797-DC6F-484F-905F-8BE372373BAD}" srcOrd="0" destOrd="0" presId="urn:microsoft.com/office/officeart/2005/8/layout/target1"/>
    <dgm:cxn modelId="{FB20C0AD-CD1C-4791-9C0B-B010CA0B518F}" srcId="{D92992BA-DFB9-457B-B01D-651E92280A16}" destId="{48C33378-B50B-4FDE-BBFB-AD32D4486D73}" srcOrd="2" destOrd="0" parTransId="{1CAB3EDE-FF70-449A-A464-A9EE87506C27}" sibTransId="{EB1AD538-7886-41EC-B04E-C88170330D24}"/>
    <dgm:cxn modelId="{43FBB6AC-6E7D-4A41-95CC-99EFC105F90E}" srcId="{D92992BA-DFB9-457B-B01D-651E92280A16}" destId="{C0E13B49-04AD-4B90-8A6F-6BF437F9D519}" srcOrd="1" destOrd="0" parTransId="{BF5431E1-48F8-40FE-8AAF-4A0CFB322BCC}" sibTransId="{1525212C-5CD7-4D2D-B6D6-FBDCB23BA292}"/>
    <dgm:cxn modelId="{78614680-8315-4989-A080-C2E16032AB99}" type="presOf" srcId="{C0E13B49-04AD-4B90-8A6F-6BF437F9D519}" destId="{6C0C2A76-55BA-4EF6-9400-4871B1B5F513}" srcOrd="0" destOrd="0" presId="urn:microsoft.com/office/officeart/2005/8/layout/target1"/>
    <dgm:cxn modelId="{4DAA7E55-215C-411B-A027-9E1C49B0E888}" type="presOf" srcId="{48C33378-B50B-4FDE-BBFB-AD32D4486D73}" destId="{DCFC2F81-69C1-4662-95C6-06966758C6B6}" srcOrd="0" destOrd="0" presId="urn:microsoft.com/office/officeart/2005/8/layout/target1"/>
    <dgm:cxn modelId="{35B00366-3E56-4DB6-970F-F4FDBE739444}" type="presOf" srcId="{D92992BA-DFB9-457B-B01D-651E92280A16}" destId="{BF98B6B6-455E-4C63-B1BA-87297ECE3D23}" srcOrd="0" destOrd="0" presId="urn:microsoft.com/office/officeart/2005/8/layout/target1"/>
    <dgm:cxn modelId="{13B9361B-3286-4275-BD91-1CA81F4FA894}" srcId="{D92992BA-DFB9-457B-B01D-651E92280A16}" destId="{078866CF-9264-432A-93FE-280BD45E6E36}" srcOrd="3" destOrd="0" parTransId="{F41623E3-B611-4394-B471-FC2E981396AC}" sibTransId="{7112006E-3605-49F5-9F73-A93443A92841}"/>
    <dgm:cxn modelId="{BF6E010D-B705-4B98-A174-4BABC131E52D}" type="presOf" srcId="{078866CF-9264-432A-93FE-280BD45E6E36}" destId="{FEC8548F-F89D-4F56-BA90-9B4B5287B071}" srcOrd="0" destOrd="0" presId="urn:microsoft.com/office/officeart/2005/8/layout/target1"/>
    <dgm:cxn modelId="{8F812BAD-2EF3-4DD0-BCAA-387ACEFCF23A}" type="presParOf" srcId="{BF98B6B6-455E-4C63-B1BA-87297ECE3D23}" destId="{B63B66B6-CF20-4A27-BC4E-FD53BBC01612}" srcOrd="0" destOrd="0" presId="urn:microsoft.com/office/officeart/2005/8/layout/target1"/>
    <dgm:cxn modelId="{C5C3D9E9-3AAA-4035-82A3-FE691344CE9F}" type="presParOf" srcId="{BF98B6B6-455E-4C63-B1BA-87297ECE3D23}" destId="{1A5A6797-DC6F-484F-905F-8BE372373BAD}" srcOrd="1" destOrd="0" presId="urn:microsoft.com/office/officeart/2005/8/layout/target1"/>
    <dgm:cxn modelId="{3F9B33F1-90C4-423A-BA97-69F2D1760F68}" type="presParOf" srcId="{BF98B6B6-455E-4C63-B1BA-87297ECE3D23}" destId="{4BE49B69-B4AA-4895-8765-CDAAEF84F75F}" srcOrd="2" destOrd="0" presId="urn:microsoft.com/office/officeart/2005/8/layout/target1"/>
    <dgm:cxn modelId="{B5C20401-E34B-49D9-A2AE-131C4A3B4D07}" type="presParOf" srcId="{BF98B6B6-455E-4C63-B1BA-87297ECE3D23}" destId="{82C151F0-8E58-45C5-ADEA-59D65D6A5FEF}" srcOrd="3" destOrd="0" presId="urn:microsoft.com/office/officeart/2005/8/layout/target1"/>
    <dgm:cxn modelId="{D636A5E8-6E99-4AE6-BF52-14343376E280}" type="presParOf" srcId="{BF98B6B6-455E-4C63-B1BA-87297ECE3D23}" destId="{642BA67B-5C87-4616-8B61-48A671CDE833}" srcOrd="4" destOrd="0" presId="urn:microsoft.com/office/officeart/2005/8/layout/target1"/>
    <dgm:cxn modelId="{F95461D7-801E-4C36-BC69-C0899FE7D456}" type="presParOf" srcId="{BF98B6B6-455E-4C63-B1BA-87297ECE3D23}" destId="{6C0C2A76-55BA-4EF6-9400-4871B1B5F513}" srcOrd="5" destOrd="0" presId="urn:microsoft.com/office/officeart/2005/8/layout/target1"/>
    <dgm:cxn modelId="{E076266E-81E9-49A8-8CED-B251ED9CDE45}" type="presParOf" srcId="{BF98B6B6-455E-4C63-B1BA-87297ECE3D23}" destId="{5CA3E7B2-F16E-432F-B0A9-28EA741D27BD}" srcOrd="6" destOrd="0" presId="urn:microsoft.com/office/officeart/2005/8/layout/target1"/>
    <dgm:cxn modelId="{48206BB5-B66A-4D7A-BF77-1FEFE1F78DD8}" type="presParOf" srcId="{BF98B6B6-455E-4C63-B1BA-87297ECE3D23}" destId="{A1B67F37-6171-4441-9A06-05AD1108D8D3}" srcOrd="7" destOrd="0" presId="urn:microsoft.com/office/officeart/2005/8/layout/target1"/>
    <dgm:cxn modelId="{37007ACE-5DD9-4214-8FE8-7A075D759623}" type="presParOf" srcId="{BF98B6B6-455E-4C63-B1BA-87297ECE3D23}" destId="{3566FBC5-13E4-4BB9-A19C-431FB8545434}" srcOrd="8" destOrd="0" presId="urn:microsoft.com/office/officeart/2005/8/layout/target1"/>
    <dgm:cxn modelId="{D2211CDF-2C7C-4097-B613-996D6F46A41F}" type="presParOf" srcId="{BF98B6B6-455E-4C63-B1BA-87297ECE3D23}" destId="{DCFC2F81-69C1-4662-95C6-06966758C6B6}" srcOrd="9" destOrd="0" presId="urn:microsoft.com/office/officeart/2005/8/layout/target1"/>
    <dgm:cxn modelId="{2A2D1D9E-AF31-41DF-B226-266D4CE46B08}" type="presParOf" srcId="{BF98B6B6-455E-4C63-B1BA-87297ECE3D23}" destId="{7C2AC6CD-1B69-4F9E-9114-82AF03A20BDD}" srcOrd="10" destOrd="0" presId="urn:microsoft.com/office/officeart/2005/8/layout/target1"/>
    <dgm:cxn modelId="{0A8265E9-6DDA-44FE-90A7-9086B890ADE7}" type="presParOf" srcId="{BF98B6B6-455E-4C63-B1BA-87297ECE3D23}" destId="{F3C375A1-0BE7-4ADD-9048-1A6784D4EF50}" srcOrd="11" destOrd="0" presId="urn:microsoft.com/office/officeart/2005/8/layout/target1"/>
    <dgm:cxn modelId="{0A298872-9A0A-4E63-9173-43177FFC4903}" type="presParOf" srcId="{BF98B6B6-455E-4C63-B1BA-87297ECE3D23}" destId="{8DE46F59-0284-40FD-8560-1BBA1E4FC944}" srcOrd="12" destOrd="0" presId="urn:microsoft.com/office/officeart/2005/8/layout/target1"/>
    <dgm:cxn modelId="{0FEA6CA0-6FE1-4FBB-9DD5-A0EF59BFD35F}" type="presParOf" srcId="{BF98B6B6-455E-4C63-B1BA-87297ECE3D23}" destId="{FEC8548F-F89D-4F56-BA90-9B4B5287B071}" srcOrd="13" destOrd="0" presId="urn:microsoft.com/office/officeart/2005/8/layout/target1"/>
    <dgm:cxn modelId="{20BC8DF6-1473-4539-856D-FE71C7D64B50}" type="presParOf" srcId="{BF98B6B6-455E-4C63-B1BA-87297ECE3D23}" destId="{C5F0B7F1-F669-442E-A733-5057EA5188F4}" srcOrd="14" destOrd="0" presId="urn:microsoft.com/office/officeart/2005/8/layout/target1"/>
    <dgm:cxn modelId="{A4358C1C-C961-4ED5-B2BF-073B69090C46}" type="presParOf" srcId="{BF98B6B6-455E-4C63-B1BA-87297ECE3D23}" destId="{4748E99D-FDFE-4AFA-A7EA-92817C148C40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EA0E9-4E69-44E2-A5AD-0F1A9A2CC905}">
      <dsp:nvSpPr>
        <dsp:cNvPr id="0" name=""/>
        <dsp:cNvSpPr/>
      </dsp:nvSpPr>
      <dsp:spPr>
        <a:xfrm rot="5400000">
          <a:off x="-678894" y="678894"/>
          <a:ext cx="4525963" cy="316817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6500" kern="1200"/>
        </a:p>
      </dsp:txBody>
      <dsp:txXfrm rot="-5400000">
        <a:off x="1" y="1584086"/>
        <a:ext cx="3168174" cy="1357789"/>
      </dsp:txXfrm>
    </dsp:sp>
    <dsp:sp modelId="{62DF2B43-87AA-49B9-933A-12295621FBBC}">
      <dsp:nvSpPr>
        <dsp:cNvPr id="0" name=""/>
        <dsp:cNvSpPr/>
      </dsp:nvSpPr>
      <dsp:spPr>
        <a:xfrm rot="5400000">
          <a:off x="4227949" y="-1031179"/>
          <a:ext cx="2941875" cy="5061425"/>
        </a:xfrm>
        <a:prstGeom prst="round2Same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3600" kern="1200" dirty="0" smtClean="0">
              <a:solidFill>
                <a:srgbClr val="0070C0"/>
              </a:solidFill>
            </a:rPr>
            <a:t>Kakovost</a:t>
          </a:r>
          <a:endParaRPr lang="sl-SI" sz="3600" kern="1200" dirty="0">
            <a:solidFill>
              <a:srgbClr val="0070C0"/>
            </a:solidFill>
          </a:endParaRPr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3600" kern="1200" dirty="0" smtClean="0">
              <a:solidFill>
                <a:srgbClr val="0070C0"/>
              </a:solidFill>
            </a:rPr>
            <a:t>Sodelovanje z deležniki</a:t>
          </a:r>
          <a:endParaRPr lang="sl-SI" sz="3600" kern="1200" dirty="0">
            <a:solidFill>
              <a:srgbClr val="0070C0"/>
            </a:solidFill>
          </a:endParaRPr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3600" kern="1200" dirty="0" smtClean="0">
              <a:solidFill>
                <a:srgbClr val="0070C0"/>
              </a:solidFill>
            </a:rPr>
            <a:t>Mednarodna odprtost</a:t>
          </a:r>
          <a:endParaRPr lang="sl-SI" sz="3600" kern="1200" dirty="0">
            <a:solidFill>
              <a:srgbClr val="0070C0"/>
            </a:solidFill>
          </a:endParaRPr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3600" kern="1200" dirty="0" smtClean="0">
              <a:solidFill>
                <a:srgbClr val="0070C0"/>
              </a:solidFill>
            </a:rPr>
            <a:t>Podporna okolja</a:t>
          </a:r>
          <a:endParaRPr lang="sl-SI" sz="3600" kern="1200" dirty="0">
            <a:solidFill>
              <a:srgbClr val="0070C0"/>
            </a:solidFill>
          </a:endParaRPr>
        </a:p>
      </dsp:txBody>
      <dsp:txXfrm rot="-5400000">
        <a:off x="3168175" y="172206"/>
        <a:ext cx="4917814" cy="2654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68999D-AA3D-410C-B252-9E8EA55A3DBE}">
      <dsp:nvSpPr>
        <dsp:cNvPr id="0" name=""/>
        <dsp:cNvSpPr/>
      </dsp:nvSpPr>
      <dsp:spPr>
        <a:xfrm>
          <a:off x="792295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C2F56-7908-44F4-80EB-FF8923C7F567}">
      <dsp:nvSpPr>
        <dsp:cNvPr id="0" name=""/>
        <dsp:cNvSpPr/>
      </dsp:nvSpPr>
      <dsp:spPr>
        <a:xfrm>
          <a:off x="1522515" y="462232"/>
          <a:ext cx="5822178" cy="459668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b="1" kern="1200" dirty="0" smtClean="0"/>
            <a:t>Učno okolje 21.stoletja: </a:t>
          </a:r>
          <a:endParaRPr lang="sl-SI" sz="1200" b="1" kern="1200" dirty="0"/>
        </a:p>
      </dsp:txBody>
      <dsp:txXfrm>
        <a:off x="1544954" y="484671"/>
        <a:ext cx="5777300" cy="414790"/>
      </dsp:txXfrm>
    </dsp:sp>
    <dsp:sp modelId="{5A128D51-199C-4CAE-BA3A-45CFFD75494D}">
      <dsp:nvSpPr>
        <dsp:cNvPr id="0" name=""/>
        <dsp:cNvSpPr/>
      </dsp:nvSpPr>
      <dsp:spPr>
        <a:xfrm>
          <a:off x="1913299" y="971219"/>
          <a:ext cx="5225830" cy="459668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- razvijanje zmožnosti za življenje v demokratični družbi</a:t>
          </a:r>
          <a:endParaRPr lang="sl-SI" sz="1200" kern="1200" dirty="0"/>
        </a:p>
      </dsp:txBody>
      <dsp:txXfrm>
        <a:off x="1935738" y="993658"/>
        <a:ext cx="5180952" cy="414790"/>
      </dsp:txXfrm>
    </dsp:sp>
    <dsp:sp modelId="{D4DC0514-D65F-4F3D-8544-6F01518A64BD}">
      <dsp:nvSpPr>
        <dsp:cNvPr id="0" name=""/>
        <dsp:cNvSpPr/>
      </dsp:nvSpPr>
      <dsp:spPr>
        <a:xfrm>
          <a:off x="2129321" y="1488346"/>
          <a:ext cx="4793786" cy="459668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- vključevanje migrantov</a:t>
          </a:r>
          <a:endParaRPr lang="sl-SI" sz="1200" kern="1200" dirty="0"/>
        </a:p>
      </dsp:txBody>
      <dsp:txXfrm>
        <a:off x="2151760" y="1510785"/>
        <a:ext cx="4748908" cy="414790"/>
      </dsp:txXfrm>
    </dsp:sp>
    <dsp:sp modelId="{85DC5822-1EEB-4DA9-AB40-6895C695513A}">
      <dsp:nvSpPr>
        <dsp:cNvPr id="0" name=""/>
        <dsp:cNvSpPr/>
      </dsp:nvSpPr>
      <dsp:spPr>
        <a:xfrm>
          <a:off x="2458620" y="2005473"/>
          <a:ext cx="4135189" cy="438284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- digitalizacija</a:t>
          </a:r>
          <a:endParaRPr lang="sl-SI" sz="1200" kern="1200" dirty="0"/>
        </a:p>
      </dsp:txBody>
      <dsp:txXfrm>
        <a:off x="2480015" y="2026868"/>
        <a:ext cx="4092399" cy="395494"/>
      </dsp:txXfrm>
    </dsp:sp>
    <dsp:sp modelId="{813144D8-029C-4C6D-ADB7-584B17D4B9ED}">
      <dsp:nvSpPr>
        <dsp:cNvPr id="0" name=""/>
        <dsp:cNvSpPr/>
      </dsp:nvSpPr>
      <dsp:spPr>
        <a:xfrm>
          <a:off x="2674642" y="2554047"/>
          <a:ext cx="3559522" cy="623116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b="1" kern="1200" dirty="0" smtClean="0"/>
            <a:t>Agenda 2030 </a:t>
          </a:r>
          <a:r>
            <a:rPr lang="sl-SI" sz="1200" kern="1200" dirty="0" smtClean="0"/>
            <a:t>– agenda za trajnostni razvoj: 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 - prehod na zeleno gospodarstvo, 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 - vzgoja in izobraževanje za trajnostni razvoj </a:t>
          </a:r>
          <a:endParaRPr lang="sl-SI" sz="1200" kern="1200" dirty="0"/>
        </a:p>
      </dsp:txBody>
      <dsp:txXfrm>
        <a:off x="2705060" y="2584465"/>
        <a:ext cx="3498686" cy="562280"/>
      </dsp:txXfrm>
    </dsp:sp>
    <dsp:sp modelId="{5376AB52-D101-459D-821F-1B51AFB89DC8}">
      <dsp:nvSpPr>
        <dsp:cNvPr id="0" name=""/>
        <dsp:cNvSpPr/>
      </dsp:nvSpPr>
      <dsp:spPr>
        <a:xfrm>
          <a:off x="2890664" y="3276933"/>
          <a:ext cx="3106826" cy="370166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- stalno usposabljanje strokovnih delavcev</a:t>
          </a:r>
          <a:endParaRPr lang="sl-SI" sz="1200" kern="1200" dirty="0"/>
        </a:p>
      </dsp:txBody>
      <dsp:txXfrm>
        <a:off x="2908734" y="3295003"/>
        <a:ext cx="3070686" cy="334026"/>
      </dsp:txXfrm>
    </dsp:sp>
    <dsp:sp modelId="{4EFA29DF-D3B7-407F-BF63-EEF2E0B3232E}">
      <dsp:nvSpPr>
        <dsp:cNvPr id="0" name=""/>
        <dsp:cNvSpPr/>
      </dsp:nvSpPr>
      <dsp:spPr>
        <a:xfrm>
          <a:off x="3106686" y="3733604"/>
          <a:ext cx="2695023" cy="404995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- Pariški podnebni sporazum</a:t>
          </a:r>
          <a:endParaRPr lang="sl-SI" sz="1200" kern="1200" dirty="0"/>
        </a:p>
      </dsp:txBody>
      <dsp:txXfrm>
        <a:off x="3126456" y="3753374"/>
        <a:ext cx="2655483" cy="3654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5EA4B-93D4-44B6-9835-42D35E390A2A}">
      <dsp:nvSpPr>
        <dsp:cNvPr id="0" name=""/>
        <dsp:cNvSpPr/>
      </dsp:nvSpPr>
      <dsp:spPr>
        <a:xfrm rot="5400000">
          <a:off x="3510045" y="-374763"/>
          <a:ext cx="4028179" cy="5266944"/>
        </a:xfrm>
        <a:prstGeom prst="round2Same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000" kern="1200" dirty="0" smtClean="0"/>
            <a:t>Zakon v obravnavi v Državnem zboru  </a:t>
          </a:r>
          <a:endParaRPr lang="sl-SI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000" kern="1200" dirty="0" smtClean="0"/>
            <a:t>Poskus vajeništva s šol. l. 2017/18</a:t>
          </a:r>
          <a:endParaRPr lang="sl-SI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000" kern="1200" dirty="0" smtClean="0"/>
            <a:t>4 programi:</a:t>
          </a:r>
          <a:endParaRPr lang="sl-SI" sz="20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400" kern="1200" dirty="0" smtClean="0"/>
            <a:t> oblikovalec kovin – orodjar</a:t>
          </a:r>
          <a:endParaRPr lang="sl-SI" sz="1400" kern="1200" dirty="0"/>
        </a:p>
        <a:p>
          <a:pPr marL="342900" lvl="3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400" kern="1200" dirty="0" smtClean="0"/>
            <a:t> kamnosek  </a:t>
          </a:r>
          <a:endParaRPr lang="sl-SI" sz="1400" kern="1200" dirty="0"/>
        </a:p>
        <a:p>
          <a:pPr marL="457200" lvl="4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400" kern="1200" dirty="0" smtClean="0"/>
            <a:t>  mizar</a:t>
          </a:r>
          <a:endParaRPr lang="sl-SI" sz="1400" kern="1200" dirty="0"/>
        </a:p>
        <a:p>
          <a:pPr marL="571500" lvl="5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400" kern="1200" dirty="0" smtClean="0"/>
            <a:t>  gastronom-hotelir  </a:t>
          </a:r>
          <a:endParaRPr lang="sl-SI" sz="14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000" kern="1200" dirty="0" smtClean="0"/>
            <a:t>7 šol:</a:t>
          </a:r>
          <a:endParaRPr lang="sl-SI" sz="20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400" kern="1200" dirty="0" smtClean="0"/>
            <a:t>ŠC Škofja Loka, ŠC Slovenj Gradec, ŠC Novo Mesto, </a:t>
          </a:r>
          <a:endParaRPr lang="sl-SI" sz="1400" kern="1200" dirty="0"/>
        </a:p>
        <a:p>
          <a:pPr marL="342900" lvl="3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400" kern="1200" dirty="0" smtClean="0"/>
            <a:t>SGGOŠ Ljubljana, SŠ Izola, SŠGT Radenci, SPSŠ Bežigrad</a:t>
          </a:r>
          <a:endParaRPr lang="sl-SI" sz="1400" kern="1200" dirty="0"/>
        </a:p>
      </dsp:txBody>
      <dsp:txXfrm rot="-5400000">
        <a:off x="2890663" y="441258"/>
        <a:ext cx="5070305" cy="3634901"/>
      </dsp:txXfrm>
    </dsp:sp>
    <dsp:sp modelId="{7324462F-4719-4F20-94D5-C98C296620F0}">
      <dsp:nvSpPr>
        <dsp:cNvPr id="0" name=""/>
        <dsp:cNvSpPr/>
      </dsp:nvSpPr>
      <dsp:spPr>
        <a:xfrm>
          <a:off x="10323" y="0"/>
          <a:ext cx="2962656" cy="4525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4400" kern="1200" dirty="0" smtClean="0"/>
            <a:t>Vajeništvo</a:t>
          </a:r>
          <a:endParaRPr lang="sl-SI" sz="4400" kern="1200" dirty="0"/>
        </a:p>
      </dsp:txBody>
      <dsp:txXfrm>
        <a:off x="154948" y="144625"/>
        <a:ext cx="2673406" cy="42367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46F59-0284-40FD-8560-1BBA1E4FC944}">
      <dsp:nvSpPr>
        <dsp:cNvPr id="0" name=""/>
        <dsp:cNvSpPr/>
      </dsp:nvSpPr>
      <dsp:spPr>
        <a:xfrm>
          <a:off x="-735160" y="1327664"/>
          <a:ext cx="3942438" cy="39424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66FBC5-13E4-4BB9-A19C-431FB8545434}">
      <dsp:nvSpPr>
        <dsp:cNvPr id="0" name=""/>
        <dsp:cNvSpPr/>
      </dsp:nvSpPr>
      <dsp:spPr>
        <a:xfrm>
          <a:off x="-163682" y="1651683"/>
          <a:ext cx="2872066" cy="34115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BA67B-5C87-4616-8B61-48A671CDE833}">
      <dsp:nvSpPr>
        <dsp:cNvPr id="0" name=""/>
        <dsp:cNvSpPr/>
      </dsp:nvSpPr>
      <dsp:spPr>
        <a:xfrm>
          <a:off x="360045" y="2191752"/>
          <a:ext cx="1881564" cy="22407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B66B6-CF20-4A27-BC4E-FD53BBC01612}">
      <dsp:nvSpPr>
        <dsp:cNvPr id="0" name=""/>
        <dsp:cNvSpPr/>
      </dsp:nvSpPr>
      <dsp:spPr>
        <a:xfrm>
          <a:off x="954502" y="2827381"/>
          <a:ext cx="563111" cy="10698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A6797-DC6F-484F-905F-8BE372373BAD}">
      <dsp:nvSpPr>
        <dsp:cNvPr id="0" name=""/>
        <dsp:cNvSpPr/>
      </dsp:nvSpPr>
      <dsp:spPr>
        <a:xfrm>
          <a:off x="72000" y="-76952"/>
          <a:ext cx="8229602" cy="1250709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84480" tIns="50800" rIns="50800" bIns="508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4000" kern="1200" dirty="0" smtClean="0">
              <a:solidFill>
                <a:srgbClr val="0070C0"/>
              </a:solidFill>
            </a:rPr>
            <a:t>    Stabilna mreža srednjih šol in </a:t>
          </a:r>
        </a:p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4000" kern="1200" dirty="0" smtClean="0">
              <a:solidFill>
                <a:srgbClr val="0070C0"/>
              </a:solidFill>
            </a:rPr>
            <a:t>dijaških domov</a:t>
          </a:r>
          <a:endParaRPr lang="sl-SI" sz="4000" kern="1200" dirty="0">
            <a:solidFill>
              <a:srgbClr val="0070C0"/>
            </a:solidFill>
          </a:endParaRPr>
        </a:p>
      </dsp:txBody>
      <dsp:txXfrm>
        <a:off x="72000" y="-76952"/>
        <a:ext cx="8229602" cy="1250709"/>
      </dsp:txXfrm>
    </dsp:sp>
    <dsp:sp modelId="{4BE49B69-B4AA-4895-8765-CDAAEF84F75F}">
      <dsp:nvSpPr>
        <dsp:cNvPr id="0" name=""/>
        <dsp:cNvSpPr/>
      </dsp:nvSpPr>
      <dsp:spPr>
        <a:xfrm>
          <a:off x="2160241" y="1296144"/>
          <a:ext cx="4928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C151F0-8E58-45C5-ADEA-59D65D6A5FEF}">
      <dsp:nvSpPr>
        <dsp:cNvPr id="0" name=""/>
        <dsp:cNvSpPr/>
      </dsp:nvSpPr>
      <dsp:spPr>
        <a:xfrm rot="5400000">
          <a:off x="1164282" y="1500014"/>
          <a:ext cx="1198226" cy="79049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0C2A76-55BA-4EF6-9400-4871B1B5F513}">
      <dsp:nvSpPr>
        <dsp:cNvPr id="0" name=""/>
        <dsp:cNvSpPr/>
      </dsp:nvSpPr>
      <dsp:spPr>
        <a:xfrm>
          <a:off x="3902059" y="1368149"/>
          <a:ext cx="3514762" cy="775629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/>
            <a:t>Razvejana mreža šol (111 javnih, 6 zasebnih in 6 za dijake s posebnimi potrebami)</a:t>
          </a:r>
          <a:endParaRPr lang="sl-SI" sz="1400" kern="1200" dirty="0"/>
        </a:p>
      </dsp:txBody>
      <dsp:txXfrm>
        <a:off x="3902059" y="1368149"/>
        <a:ext cx="3514762" cy="775629"/>
      </dsp:txXfrm>
    </dsp:sp>
    <dsp:sp modelId="{5CA3E7B2-F16E-432F-B0A9-28EA741D27BD}">
      <dsp:nvSpPr>
        <dsp:cNvPr id="0" name=""/>
        <dsp:cNvSpPr/>
      </dsp:nvSpPr>
      <dsp:spPr>
        <a:xfrm flipV="1">
          <a:off x="3347461" y="1468442"/>
          <a:ext cx="540971" cy="457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B67F37-6171-4441-9A06-05AD1108D8D3}">
      <dsp:nvSpPr>
        <dsp:cNvPr id="0" name=""/>
        <dsp:cNvSpPr/>
      </dsp:nvSpPr>
      <dsp:spPr>
        <a:xfrm rot="5400000">
          <a:off x="1376671" y="1786327"/>
          <a:ext cx="2287928" cy="169853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FC2F81-69C1-4662-95C6-06966758C6B6}">
      <dsp:nvSpPr>
        <dsp:cNvPr id="0" name=""/>
        <dsp:cNvSpPr/>
      </dsp:nvSpPr>
      <dsp:spPr>
        <a:xfrm>
          <a:off x="3888438" y="2376265"/>
          <a:ext cx="3429684" cy="1150554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/>
            <a:t>Razmeščanje novih programov izjemoma – konkretne potrebe in finančna podpora gospodarskih subjektov ter pogojna razmestitev</a:t>
          </a:r>
          <a:endParaRPr lang="sl-SI" sz="1400" kern="1200" dirty="0"/>
        </a:p>
      </dsp:txBody>
      <dsp:txXfrm>
        <a:off x="3888438" y="2376265"/>
        <a:ext cx="3429684" cy="1150554"/>
      </dsp:txXfrm>
    </dsp:sp>
    <dsp:sp modelId="{7C2AC6CD-1B69-4F9E-9114-82AF03A20BDD}">
      <dsp:nvSpPr>
        <dsp:cNvPr id="0" name=""/>
        <dsp:cNvSpPr/>
      </dsp:nvSpPr>
      <dsp:spPr>
        <a:xfrm flipV="1">
          <a:off x="3312369" y="2388614"/>
          <a:ext cx="611156" cy="9117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375A1-0BE7-4ADD-9048-1A6784D4EF50}">
      <dsp:nvSpPr>
        <dsp:cNvPr id="0" name=""/>
        <dsp:cNvSpPr/>
      </dsp:nvSpPr>
      <dsp:spPr>
        <a:xfrm rot="5400000">
          <a:off x="1886279" y="2678255"/>
          <a:ext cx="1659671" cy="125576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C8548F-F89D-4F56-BA90-9B4B5287B071}">
      <dsp:nvSpPr>
        <dsp:cNvPr id="0" name=""/>
        <dsp:cNvSpPr/>
      </dsp:nvSpPr>
      <dsp:spPr>
        <a:xfrm>
          <a:off x="3600393" y="3816426"/>
          <a:ext cx="3171789" cy="942899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/>
            <a:t>Stalna skrb za finančno stabilnost šol (redna sredstva, dodatna sredstva, ESS sredstva)</a:t>
          </a:r>
          <a:endParaRPr lang="sl-SI" sz="1400" kern="1200" dirty="0"/>
        </a:p>
      </dsp:txBody>
      <dsp:txXfrm>
        <a:off x="3600393" y="3816426"/>
        <a:ext cx="3171789" cy="942899"/>
      </dsp:txXfrm>
    </dsp:sp>
    <dsp:sp modelId="{C5F0B7F1-F669-442E-A733-5057EA5188F4}">
      <dsp:nvSpPr>
        <dsp:cNvPr id="0" name=""/>
        <dsp:cNvSpPr/>
      </dsp:nvSpPr>
      <dsp:spPr>
        <a:xfrm flipV="1">
          <a:off x="2808313" y="5014273"/>
          <a:ext cx="827340" cy="24231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48E99D-FDFE-4AFA-A7EA-92817C148C40}">
      <dsp:nvSpPr>
        <dsp:cNvPr id="0" name=""/>
        <dsp:cNvSpPr/>
      </dsp:nvSpPr>
      <dsp:spPr>
        <a:xfrm rot="5400000">
          <a:off x="2216778" y="4079436"/>
          <a:ext cx="467537" cy="72463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4CD7C-2C95-4FBE-9C7C-1E62997B1A0B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70956-F009-45C0-93A6-FB4313E274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5329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BAFE0-B58D-4DFA-9745-3CCE1CC0C216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40487-9C43-4B76-8E54-864FD16C39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278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C24C6-035C-4A7D-9A13-07A0E81A14CC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97614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C24C6-035C-4A7D-9A13-07A0E81A14CC}" type="slidenum">
              <a:rPr lang="sl-SI" smtClean="0"/>
              <a:t>7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4273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865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3443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6998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9294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698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633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184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676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760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180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2BB9-C7E8-427C-B660-71624C11C417}" type="datetimeFigureOut">
              <a:rPr lang="sl-SI" smtClean="0"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43B7C-921A-4F6E-AC2D-555B2A85353C}" type="slidenum">
              <a:rPr lang="sl-SI" smtClean="0"/>
              <a:t>‹#›</a:t>
            </a:fld>
            <a:endParaRPr lang="sl-SI"/>
          </a:p>
        </p:txBody>
      </p:sp>
      <p:pic>
        <p:nvPicPr>
          <p:cNvPr id="7170" name="Picture 2" descr="C:\Users\GMohorcic\Pictures\predstavitev Portorož\titleHeader_mizs.gif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6384925"/>
            <a:ext cx="36290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GMohorcic\Pictures\predstavitev Portorož\logoSlovenia.gif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384925"/>
            <a:ext cx="2952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37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i/url?sa=i&amp;rct=j&amp;q=&amp;esrc=s&amp;frm=1&amp;source=images&amp;cd=&amp;cad=rja&amp;uact=8&amp;ved=0ahUKEwjO5cXb0trRAhUBOhQKHWRxBX4QjRwIBw&amp;url=http://www.croenergo.eu/Smanjenje-emisije-staklenickih-plinova-prilika-za-gospodarski-razvoj-18405.aspx&amp;psig=AFQjCNFq5RxVlj68ydY4lGMUfJdFNq1fVA&amp;ust=148534257373269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920880" cy="12241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l-SI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Srednješolsko izobraževanje</a:t>
            </a:r>
            <a:endParaRPr lang="sl-SI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55576" y="3933056"/>
            <a:ext cx="7920880" cy="223224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sl-SI" dirty="0" smtClean="0">
                <a:solidFill>
                  <a:srgbClr val="0070C0"/>
                </a:solidFill>
              </a:rPr>
              <a:t>Razvojna politika ter prednostne naloge 2017</a:t>
            </a:r>
          </a:p>
          <a:p>
            <a:endParaRPr lang="sl-SI" sz="2000" dirty="0" smtClean="0">
              <a:solidFill>
                <a:srgbClr val="0070C0"/>
              </a:solidFill>
            </a:endParaRPr>
          </a:p>
          <a:p>
            <a:r>
              <a:rPr lang="sl-SI" sz="2000" dirty="0" smtClean="0">
                <a:solidFill>
                  <a:srgbClr val="0070C0"/>
                </a:solidFill>
              </a:rPr>
              <a:t>Dr. Maja Makovec Brenčič</a:t>
            </a:r>
          </a:p>
          <a:p>
            <a:r>
              <a:rPr lang="sl-SI" sz="2000" dirty="0" smtClean="0">
                <a:solidFill>
                  <a:srgbClr val="0070C0"/>
                </a:solidFill>
              </a:rPr>
              <a:t>ministrica</a:t>
            </a:r>
          </a:p>
          <a:p>
            <a:pPr algn="l"/>
            <a:endParaRPr lang="sl-SI" sz="2000" dirty="0" smtClean="0">
              <a:solidFill>
                <a:srgbClr val="0070C0"/>
              </a:solidFill>
            </a:endParaRPr>
          </a:p>
          <a:p>
            <a:pPr algn="l"/>
            <a:r>
              <a:rPr lang="sl-SI" sz="2000" dirty="0" smtClean="0">
                <a:solidFill>
                  <a:srgbClr val="0070C0"/>
                </a:solidFill>
              </a:rPr>
              <a:t>Bled, 31. januar 2017</a:t>
            </a:r>
            <a:endParaRPr lang="sl-SI" sz="2000" dirty="0">
              <a:solidFill>
                <a:srgbClr val="0070C0"/>
              </a:solidFill>
            </a:endParaRPr>
          </a:p>
          <a:p>
            <a:endParaRPr lang="sl-SI" sz="2000" dirty="0" smtClean="0"/>
          </a:p>
          <a:p>
            <a:pPr algn="l"/>
            <a:endParaRPr lang="sl-SI" dirty="0" smtClean="0"/>
          </a:p>
          <a:p>
            <a:pPr algn="l"/>
            <a:endParaRPr lang="sl-SI" dirty="0"/>
          </a:p>
        </p:txBody>
      </p:sp>
      <p:pic>
        <p:nvPicPr>
          <p:cNvPr id="2050" name="Picture 2" descr="Rezultat iskanja slik za RAZVOJ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7920880" cy="219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79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l-SI" dirty="0">
                <a:solidFill>
                  <a:srgbClr val="0070C0"/>
                </a:solidFill>
              </a:rPr>
              <a:t>Normativne podlage</a:t>
            </a:r>
            <a:br>
              <a:rPr lang="sl-SI" dirty="0">
                <a:solidFill>
                  <a:srgbClr val="0070C0"/>
                </a:solidFill>
              </a:rPr>
            </a:br>
            <a:r>
              <a:rPr lang="sl-SI" dirty="0">
                <a:solidFill>
                  <a:srgbClr val="0070C0"/>
                </a:solidFill>
              </a:rPr>
              <a:t>nove oz spremenjene v l. 2017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l-SI" dirty="0" smtClean="0">
                <a:solidFill>
                  <a:srgbClr val="0070C0"/>
                </a:solidFill>
              </a:rPr>
              <a:t>Zakon o izobraževanju odraslih (nov zakon):</a:t>
            </a:r>
            <a:endParaRPr lang="sl-SI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sz="2400" dirty="0" smtClean="0"/>
          </a:p>
          <a:p>
            <a:pPr>
              <a:buFont typeface="Wingdings" pitchFamily="2" charset="2"/>
              <a:buChar char="§"/>
            </a:pPr>
            <a:r>
              <a:rPr lang="sl-SI" sz="2400" dirty="0" smtClean="0"/>
              <a:t>Javni interes na področju izobraževanja odraslih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 smtClean="0"/>
              <a:t>Način uresničevanja javnega interesa (nacionalni program in javna služba)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 smtClean="0"/>
              <a:t>Pogoje za izvajalce javne službe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 smtClean="0"/>
              <a:t>Uresničevanje javnega interesa na lokalnem nivoju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 smtClean="0"/>
              <a:t>Vlogo resornih ministrstev pri izvajanju javnega interesa in zagotavljanju kakovosti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31311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96944" cy="8640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l-SI" sz="3600" dirty="0" smtClean="0">
                <a:solidFill>
                  <a:srgbClr val="0070C0"/>
                </a:solidFill>
              </a:rPr>
              <a:t>Razvojna</a:t>
            </a:r>
            <a:r>
              <a:rPr lang="sl-SI" sz="3600" dirty="0" smtClean="0"/>
              <a:t> </a:t>
            </a:r>
            <a:r>
              <a:rPr lang="sl-SI" sz="3600" dirty="0" smtClean="0">
                <a:solidFill>
                  <a:srgbClr val="0070C0"/>
                </a:solidFill>
              </a:rPr>
              <a:t>uporaba ESS sredstev</a:t>
            </a:r>
            <a:br>
              <a:rPr lang="sl-SI" sz="3600" dirty="0" smtClean="0">
                <a:solidFill>
                  <a:srgbClr val="0070C0"/>
                </a:solidFill>
              </a:rPr>
            </a:br>
            <a:r>
              <a:rPr lang="sl-SI" sz="2200" dirty="0">
                <a:solidFill>
                  <a:schemeClr val="tx1"/>
                </a:solidFill>
              </a:rPr>
              <a:t>(</a:t>
            </a:r>
            <a:r>
              <a:rPr lang="sl-SI" sz="2200" dirty="0" smtClean="0">
                <a:solidFill>
                  <a:schemeClr val="tx1"/>
                </a:solidFill>
              </a:rPr>
              <a:t>Direktorat, Sektor za višje šolstvo in IO)</a:t>
            </a:r>
            <a:endParaRPr lang="sl-SI" sz="2200" dirty="0">
              <a:solidFill>
                <a:schemeClr val="tx1"/>
              </a:solidFill>
            </a:endParaRPr>
          </a:p>
        </p:txBody>
      </p:sp>
      <p:sp>
        <p:nvSpPr>
          <p:cNvPr id="5" name="PoljeZBesedilom 1"/>
          <p:cNvSpPr txBox="1"/>
          <p:nvPr/>
        </p:nvSpPr>
        <p:spPr>
          <a:xfrm>
            <a:off x="7731125" y="5238750"/>
            <a:ext cx="18573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sp>
        <p:nvSpPr>
          <p:cNvPr id="8" name="PoljeZBesedilom 1"/>
          <p:cNvSpPr txBox="1"/>
          <p:nvPr/>
        </p:nvSpPr>
        <p:spPr>
          <a:xfrm>
            <a:off x="8535988" y="5238750"/>
            <a:ext cx="18573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562130"/>
              </p:ext>
            </p:extLst>
          </p:nvPr>
        </p:nvGraphicFramePr>
        <p:xfrm>
          <a:off x="395538" y="1268760"/>
          <a:ext cx="8496942" cy="5046697"/>
        </p:xfrm>
        <a:graphic>
          <a:graphicData uri="http://schemas.openxmlformats.org/drawingml/2006/table">
            <a:tbl>
              <a:tblPr/>
              <a:tblGrid>
                <a:gridCol w="301819"/>
                <a:gridCol w="3514603"/>
                <a:gridCol w="1368152"/>
                <a:gridCol w="1584176"/>
                <a:gridCol w="1728192"/>
              </a:tblGrid>
              <a:tr h="364150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Projekti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Izvajalci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Sredstva v EUR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Datum začetka in konca črpanja sredstev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20536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JR za pridobivanje temeljnih in poklicnih kompetenc od</a:t>
                      </a:r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2016 do 2019</a:t>
                      </a:r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SE IZVAJA</a:t>
                      </a:r>
                      <a:endParaRPr lang="sl-S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Konzorciji: ljudske </a:t>
                      </a:r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univerze, srednje šole, društva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11.245.740,85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2016 do 30. 6. 2019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874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JR za financiranje dejavnosti informiranja in svetovanja ter za ugotavljanje in vrednotenje neformalno pridobljenega znanja od 2016 do 2022 </a:t>
                      </a:r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SE IZVAJA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Konzorciji:  ljudske </a:t>
                      </a:r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univerze, srednje šole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9.449.847,41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2016 do 30. 6. 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0182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NPO: Strokovna podpora področju pridobivanja temeljnih kompetenc 2016 – 2022</a:t>
                      </a:r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SE IZVAJA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833.375,00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2016 do 30. 6. 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900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NPO: Strokovna podpora informativno svetovalni dejavnosti in vrednotenju neformalno pridobljenega znanja 2016–2021 </a:t>
                      </a:r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SE IZVAJA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2016 do 30. 9. 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51542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NPO: sofinanciranje šolnin za dvig izobrazbene ravni 2016 - 2018 </a:t>
                      </a:r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V PRIPRAVI</a:t>
                      </a:r>
                      <a:endParaRPr lang="sl-S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Sklad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6.976.000,00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 do 31. 12. 2018</a:t>
                      </a:r>
                      <a:endParaRPr lang="sl-S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874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JR za izvedbo promocijskih in animacijskih aktivnosti za večje vključevanje odraslih v izobraževanje in usposabljanje 2016 – 2018 </a:t>
                      </a:r>
                      <a:r>
                        <a:rPr lang="sl-SI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V PRIPRAVI</a:t>
                      </a:r>
                      <a:endParaRPr lang="sl-S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Konzorciji: srednje</a:t>
                      </a:r>
                      <a:r>
                        <a:rPr lang="sl-SI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šole, ljudske univerze</a:t>
                      </a:r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2017 do 15. 10. 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PoljeZBesedilom 1"/>
          <p:cNvSpPr txBox="1"/>
          <p:nvPr/>
        </p:nvSpPr>
        <p:spPr>
          <a:xfrm>
            <a:off x="8535988" y="5238750"/>
            <a:ext cx="18573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680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jeZBesedilom 1"/>
          <p:cNvSpPr txBox="1"/>
          <p:nvPr/>
        </p:nvSpPr>
        <p:spPr>
          <a:xfrm>
            <a:off x="7731125" y="5238750"/>
            <a:ext cx="18573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sp>
        <p:nvSpPr>
          <p:cNvPr id="8" name="PoljeZBesedilom 1"/>
          <p:cNvSpPr txBox="1"/>
          <p:nvPr/>
        </p:nvSpPr>
        <p:spPr>
          <a:xfrm>
            <a:off x="8535988" y="5238750"/>
            <a:ext cx="18573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sp>
        <p:nvSpPr>
          <p:cNvPr id="12" name="PoljeZBesedilom 1"/>
          <p:cNvSpPr txBox="1"/>
          <p:nvPr/>
        </p:nvSpPr>
        <p:spPr>
          <a:xfrm>
            <a:off x="8535988" y="5238750"/>
            <a:ext cx="18573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sp>
        <p:nvSpPr>
          <p:cNvPr id="9" name="PoljeZBesedilom 1"/>
          <p:cNvSpPr txBox="1"/>
          <p:nvPr/>
        </p:nvSpPr>
        <p:spPr>
          <a:xfrm>
            <a:off x="8413750" y="2533650"/>
            <a:ext cx="18573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20776"/>
              </p:ext>
            </p:extLst>
          </p:nvPr>
        </p:nvGraphicFramePr>
        <p:xfrm>
          <a:off x="251519" y="1196752"/>
          <a:ext cx="8568952" cy="4896544"/>
        </p:xfrm>
        <a:graphic>
          <a:graphicData uri="http://schemas.openxmlformats.org/drawingml/2006/table">
            <a:tbl>
              <a:tblPr/>
              <a:tblGrid>
                <a:gridCol w="576063"/>
                <a:gridCol w="3439503"/>
                <a:gridCol w="1475578"/>
                <a:gridCol w="1401800"/>
                <a:gridCol w="1676008"/>
              </a:tblGrid>
              <a:tr h="48339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Projekti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Izvajalci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Sredstva v EUR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Datum začetka in konca črpanja sredstev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4451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JR za izvajanje programov </a:t>
                      </a:r>
                      <a:r>
                        <a:rPr lang="sl-S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nadaljnjega </a:t>
                      </a:r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poklicnega izobraževanja in usposabljanja 2017-2022</a:t>
                      </a:r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- V PRIPRAVI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srednje šole, višje strokovne šole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116.815.893,80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od objave do 31.10.2022</a:t>
                      </a:r>
                      <a:endParaRPr lang="sl-SI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537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NPO: Razvoj programov za izpopolnjevanje za nadaljnje poklicno izobraževanje in usposabljanje 2016-2022</a:t>
                      </a:r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- V IZVAJANJU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CPI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484.106,20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1.1.2017 do 10.11.2022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942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NPO: Prenova poklicnega izobraževanja 2016-2021 </a:t>
                      </a:r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 V PRIPRAVI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CPI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2.682.846,67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1.11.2016 do 10.11.2021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39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Promocija poklicnega izobraževanja 2016-2020 </a:t>
                      </a:r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V IZVAJANJU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CPI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942.153,33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1.8.2016 do 31.10.2020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73178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JR: Usposabljanje mentorjev za izvajanje praktičnega usposabljanja z delom po izobraževalnih programih za pridobitev izobrazbe v letih 2016-2021 </a:t>
                      </a:r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 V IZVAJANJU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Konzorcija</a:t>
                      </a:r>
                      <a:r>
                        <a:rPr lang="sl-SI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l-S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srednjih šol</a:t>
                      </a:r>
                      <a:endParaRPr lang="sl-S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1.090.000,00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17.6.2016 do 31.8.2021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65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NPO:</a:t>
                      </a:r>
                      <a:r>
                        <a:rPr lang="sl-SI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l-S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Spodbujanje </a:t>
                      </a:r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praktičnega usposabljanja pri delodajalcih v letih 2016-2022 (PUD) </a:t>
                      </a:r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V PRIPRAVI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Sklad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28.466.905,50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1.1.2017 do 30.11.2022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5244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NPO: Dvig poklicnih kompetenc učiteljev v letih 2016-2022 </a:t>
                      </a:r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 V IZVAJANJU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CPI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3.000.000,00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1.5.2016 do 31.12.2022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PoljeZBesedilom 1"/>
          <p:cNvSpPr txBox="1"/>
          <p:nvPr/>
        </p:nvSpPr>
        <p:spPr>
          <a:xfrm>
            <a:off x="8413750" y="2533650"/>
            <a:ext cx="18573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sp>
        <p:nvSpPr>
          <p:cNvPr id="14" name="Naslov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96944" cy="8640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l-SI" sz="3600" dirty="0" smtClean="0">
                <a:solidFill>
                  <a:srgbClr val="0070C0"/>
                </a:solidFill>
              </a:rPr>
              <a:t>Razvojna</a:t>
            </a:r>
            <a:r>
              <a:rPr lang="sl-SI" sz="3600" dirty="0" smtClean="0"/>
              <a:t> </a:t>
            </a:r>
            <a:r>
              <a:rPr lang="sl-SI" sz="3600" dirty="0" smtClean="0">
                <a:solidFill>
                  <a:srgbClr val="0070C0"/>
                </a:solidFill>
              </a:rPr>
              <a:t>uporaba ESS sredstev</a:t>
            </a:r>
            <a:br>
              <a:rPr lang="sl-SI" sz="3600" dirty="0" smtClean="0">
                <a:solidFill>
                  <a:srgbClr val="0070C0"/>
                </a:solidFill>
              </a:rPr>
            </a:br>
            <a:r>
              <a:rPr lang="sl-SI" sz="2200" dirty="0">
                <a:solidFill>
                  <a:schemeClr val="tx1"/>
                </a:solidFill>
              </a:rPr>
              <a:t>(</a:t>
            </a:r>
            <a:r>
              <a:rPr lang="sl-SI" sz="2200" dirty="0" smtClean="0">
                <a:solidFill>
                  <a:schemeClr val="tx1"/>
                </a:solidFill>
              </a:rPr>
              <a:t>Direktorat, Sektor za višje šolstvo in IO)</a:t>
            </a:r>
            <a:endParaRPr lang="sl-SI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4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jeZBesedilom 1"/>
          <p:cNvSpPr txBox="1"/>
          <p:nvPr/>
        </p:nvSpPr>
        <p:spPr>
          <a:xfrm>
            <a:off x="7731125" y="5238750"/>
            <a:ext cx="18573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sp>
        <p:nvSpPr>
          <p:cNvPr id="8" name="PoljeZBesedilom 1"/>
          <p:cNvSpPr txBox="1"/>
          <p:nvPr/>
        </p:nvSpPr>
        <p:spPr>
          <a:xfrm>
            <a:off x="8535988" y="5238750"/>
            <a:ext cx="18573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sp>
        <p:nvSpPr>
          <p:cNvPr id="12" name="PoljeZBesedilom 1"/>
          <p:cNvSpPr txBox="1"/>
          <p:nvPr/>
        </p:nvSpPr>
        <p:spPr>
          <a:xfrm>
            <a:off x="8535988" y="5238750"/>
            <a:ext cx="18573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sp>
        <p:nvSpPr>
          <p:cNvPr id="9" name="PoljeZBesedilom 1"/>
          <p:cNvSpPr txBox="1"/>
          <p:nvPr/>
        </p:nvSpPr>
        <p:spPr>
          <a:xfrm>
            <a:off x="8413750" y="2533650"/>
            <a:ext cx="18573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029252"/>
              </p:ext>
            </p:extLst>
          </p:nvPr>
        </p:nvGraphicFramePr>
        <p:xfrm>
          <a:off x="395536" y="1556792"/>
          <a:ext cx="8455684" cy="4351481"/>
        </p:xfrm>
        <a:graphic>
          <a:graphicData uri="http://schemas.openxmlformats.org/drawingml/2006/table">
            <a:tbl>
              <a:tblPr/>
              <a:tblGrid>
                <a:gridCol w="568449"/>
                <a:gridCol w="3394038"/>
                <a:gridCol w="1456073"/>
                <a:gridCol w="1383270"/>
                <a:gridCol w="1653854"/>
              </a:tblGrid>
              <a:tr h="63967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Projekti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Izvajalci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Sredstva v EUR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Datum začetka in konca črpanja sredstev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23726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JR: Krepitev kompetence podjetnosti in spodbujanje prožnega prehajanja med izobraževanjem in okoljem v gimnazijah</a:t>
                      </a:r>
                      <a:r>
                        <a:rPr lang="sl-SI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sl-SI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 V PRIPRAVI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Konzorcij splošnih in strokovnih gimnazij, ZRSŠ, ŠR, CPI,</a:t>
                      </a:r>
                      <a:r>
                        <a:rPr lang="sl-SI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fakultete, drugi deležniki</a:t>
                      </a:r>
                      <a:endParaRPr lang="sl-S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2.700.000,00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od </a:t>
                      </a:r>
                      <a:r>
                        <a:rPr lang="sl-S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2016-2022</a:t>
                      </a:r>
                      <a:endParaRPr lang="sl-S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7269">
                <a:tc>
                  <a:txBody>
                    <a:bodyPr/>
                    <a:lstStyle/>
                    <a:p>
                      <a:pPr algn="ctr" fontAlgn="b"/>
                      <a:endParaRPr lang="sl-SI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JR: Spodbujanje prožnih</a:t>
                      </a:r>
                      <a:r>
                        <a:rPr lang="sl-SI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oblik učenja in podpora kakovosti karierni orientaciji za nadarjene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Konzorcij</a:t>
                      </a:r>
                      <a:r>
                        <a:rPr lang="sl-SI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visokošolskih zavodov, javnih zavodov s področja izobraževanja in VIZ</a:t>
                      </a:r>
                      <a:endParaRPr lang="sl-S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2.000.000,00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od 2016-2022</a:t>
                      </a:r>
                      <a:endParaRPr lang="sl-SI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7269">
                <a:tc>
                  <a:txBody>
                    <a:bodyPr/>
                    <a:lstStyle/>
                    <a:p>
                      <a:pPr algn="ctr" fontAlgn="b"/>
                      <a:endParaRPr lang="sl-SI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 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l-SI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NPO - Vzpostavitev, dopolnitev in pilotni preizkus modela ugotavljanja in zagotavljanja kakovosti na področju vzgoje in izobraževanja </a:t>
                      </a:r>
                      <a:endParaRPr lang="sl-SI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ŠR, ZRSŠ, CPI, RIC, razvojne in pilotne šole(OŠ, SŠ) ter vrtci</a:t>
                      </a:r>
                      <a:endParaRPr lang="sl-SI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1.000.000,00</a:t>
                      </a:r>
                      <a:endParaRPr lang="sl-S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od 2016-2018</a:t>
                      </a:r>
                      <a:endParaRPr lang="sl-SI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PoljeZBesedilom 1"/>
          <p:cNvSpPr txBox="1"/>
          <p:nvPr/>
        </p:nvSpPr>
        <p:spPr>
          <a:xfrm>
            <a:off x="8413750" y="2533650"/>
            <a:ext cx="18573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/>
          </a:p>
        </p:txBody>
      </p:sp>
      <p:sp>
        <p:nvSpPr>
          <p:cNvPr id="14" name="Naslov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96944" cy="8640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l-SI" sz="3600" dirty="0" smtClean="0">
                <a:solidFill>
                  <a:srgbClr val="0070C0"/>
                </a:solidFill>
              </a:rPr>
              <a:t>Razvojna</a:t>
            </a:r>
            <a:r>
              <a:rPr lang="sl-SI" sz="3600" dirty="0" smtClean="0"/>
              <a:t> </a:t>
            </a:r>
            <a:r>
              <a:rPr lang="sl-SI" sz="3600" dirty="0" smtClean="0">
                <a:solidFill>
                  <a:srgbClr val="0070C0"/>
                </a:solidFill>
              </a:rPr>
              <a:t>uporaba ESS sredstev</a:t>
            </a:r>
            <a:br>
              <a:rPr lang="sl-SI" sz="3600" dirty="0" smtClean="0">
                <a:solidFill>
                  <a:srgbClr val="0070C0"/>
                </a:solidFill>
              </a:rPr>
            </a:br>
            <a:r>
              <a:rPr lang="sl-SI" sz="2200" dirty="0" smtClean="0">
                <a:solidFill>
                  <a:schemeClr val="tx1"/>
                </a:solidFill>
              </a:rPr>
              <a:t>(Urad za razvoj izobraževanja)</a:t>
            </a:r>
            <a:endParaRPr lang="sl-SI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09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0"/>
            <a:ext cx="6984776" cy="472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avokotnik 1"/>
          <p:cNvSpPr/>
          <p:nvPr/>
        </p:nvSpPr>
        <p:spPr>
          <a:xfrm>
            <a:off x="611560" y="4725144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l-SI" i="1" dirty="0">
                <a:solidFill>
                  <a:srgbClr val="002060"/>
                </a:solidFill>
              </a:rPr>
              <a:t>V slogi majhno raste, brez nje veliko razpade.</a:t>
            </a:r>
            <a:r>
              <a:rPr lang="sl-SI" dirty="0">
                <a:solidFill>
                  <a:srgbClr val="002060"/>
                </a:solidFill>
              </a:rPr>
              <a:t/>
            </a:r>
            <a:br>
              <a:rPr lang="sl-SI" dirty="0">
                <a:solidFill>
                  <a:srgbClr val="002060"/>
                </a:solidFill>
              </a:rPr>
            </a:br>
            <a:r>
              <a:rPr lang="sl-SI" dirty="0">
                <a:solidFill>
                  <a:srgbClr val="002060"/>
                </a:solidFill>
              </a:rPr>
              <a:t>(Gaj </a:t>
            </a:r>
            <a:r>
              <a:rPr lang="sl-SI" dirty="0" err="1">
                <a:solidFill>
                  <a:srgbClr val="002060"/>
                </a:solidFill>
              </a:rPr>
              <a:t>Salustij</a:t>
            </a:r>
            <a:r>
              <a:rPr lang="sl-SI" dirty="0">
                <a:solidFill>
                  <a:srgbClr val="002060"/>
                </a:solidFill>
              </a:rPr>
              <a:t> </a:t>
            </a:r>
            <a:r>
              <a:rPr lang="sl-SI" dirty="0" err="1">
                <a:solidFill>
                  <a:srgbClr val="002060"/>
                </a:solidFill>
              </a:rPr>
              <a:t>Krisp</a:t>
            </a:r>
            <a:r>
              <a:rPr lang="sl-SI" dirty="0" smtClean="0">
                <a:solidFill>
                  <a:srgbClr val="002060"/>
                </a:solidFill>
              </a:rPr>
              <a:t>)</a:t>
            </a:r>
          </a:p>
          <a:p>
            <a:pPr lvl="0"/>
            <a:r>
              <a:rPr lang="sl-SI" dirty="0">
                <a:solidFill>
                  <a:srgbClr val="002060"/>
                </a:solidFill>
              </a:rPr>
              <a:t/>
            </a:r>
            <a:br>
              <a:rPr lang="sl-SI" dirty="0">
                <a:solidFill>
                  <a:srgbClr val="002060"/>
                </a:solidFill>
              </a:rPr>
            </a:br>
            <a:r>
              <a:rPr lang="sl-SI" dirty="0" smtClean="0">
                <a:solidFill>
                  <a:srgbClr val="002060"/>
                </a:solidFill>
              </a:rPr>
              <a:t>                                             </a:t>
            </a:r>
            <a:r>
              <a:rPr lang="sl-SI" sz="2400" dirty="0" smtClean="0">
                <a:solidFill>
                  <a:srgbClr val="002060"/>
                </a:solidFill>
              </a:rPr>
              <a:t>HVALA ZA VAŠO POZORNOST</a:t>
            </a:r>
          </a:p>
          <a:p>
            <a:pPr lvl="0"/>
            <a:r>
              <a:rPr lang="sl-SI" dirty="0" smtClean="0">
                <a:solidFill>
                  <a:srgbClr val="002060"/>
                </a:solidFill>
              </a:rPr>
              <a:t>                                                              </a:t>
            </a:r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47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l-SI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Strateški cilji</a:t>
            </a:r>
            <a:br>
              <a:rPr lang="sl-SI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enaki kot v letu 2016</a:t>
            </a:r>
            <a:endParaRPr lang="sl-SI" sz="2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Ograda vsebin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0640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731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l-SI" dirty="0" smtClean="0">
                <a:solidFill>
                  <a:srgbClr val="0070C0"/>
                </a:solidFill>
              </a:rPr>
              <a:t>Strateške usmeritve</a:t>
            </a:r>
            <a:endParaRPr lang="sl-SI" dirty="0">
              <a:solidFill>
                <a:srgbClr val="0070C0"/>
              </a:solidFill>
            </a:endParaRPr>
          </a:p>
        </p:txBody>
      </p:sp>
      <p:graphicFrame>
        <p:nvGraphicFramePr>
          <p:cNvPr id="5" name="Ograd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3064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41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l-SI" dirty="0" smtClean="0">
                <a:solidFill>
                  <a:srgbClr val="0070C0"/>
                </a:solidFill>
              </a:rPr>
              <a:t>Prednostne</a:t>
            </a:r>
            <a:r>
              <a:rPr lang="sl-SI" dirty="0" smtClean="0"/>
              <a:t> </a:t>
            </a:r>
            <a:r>
              <a:rPr lang="sl-SI" dirty="0" smtClean="0">
                <a:solidFill>
                  <a:srgbClr val="0070C0"/>
                </a:solidFill>
              </a:rPr>
              <a:t>naloge v tem letu</a:t>
            </a:r>
            <a:endParaRPr lang="sl-SI" dirty="0">
              <a:solidFill>
                <a:srgbClr val="0070C0"/>
              </a:solidFill>
            </a:endParaRPr>
          </a:p>
        </p:txBody>
      </p:sp>
      <p:graphicFrame>
        <p:nvGraphicFramePr>
          <p:cNvPr id="5" name="Ograd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7996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308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276559"/>
              </p:ext>
            </p:extLst>
          </p:nvPr>
        </p:nvGraphicFramePr>
        <p:xfrm>
          <a:off x="467544" y="692696"/>
          <a:ext cx="82296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681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>
                <a:solidFill>
                  <a:srgbClr val="0070C0"/>
                </a:solidFill>
              </a:rPr>
              <a:t>Premisleki </a:t>
            </a:r>
            <a:r>
              <a:rPr lang="sl-SI" dirty="0">
                <a:solidFill>
                  <a:srgbClr val="0070C0"/>
                </a:solidFill>
              </a:rPr>
              <a:t>o nadaljnjem razvoju programov</a:t>
            </a:r>
            <a:br>
              <a:rPr lang="sl-SI" dirty="0">
                <a:solidFill>
                  <a:srgbClr val="0070C0"/>
                </a:solidFill>
              </a:rPr>
            </a:b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10445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endParaRPr lang="sl-SI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sl-SI" sz="2400" dirty="0" smtClean="0"/>
              <a:t>Premišljen, </a:t>
            </a:r>
            <a:r>
              <a:rPr lang="sl-SI" sz="2400" dirty="0" err="1" smtClean="0"/>
              <a:t>evolutiven</a:t>
            </a:r>
            <a:r>
              <a:rPr lang="sl-SI" sz="2400" dirty="0" smtClean="0"/>
              <a:t> pristop ter postopna uvedba sprememb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sl-SI" sz="2400" dirty="0" smtClean="0"/>
              <a:t>Posodobitev programov splošne gimnazije in umetniške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400" dirty="0"/>
              <a:t> </a:t>
            </a:r>
            <a:r>
              <a:rPr lang="sl-SI" sz="2400" dirty="0" smtClean="0"/>
              <a:t>    gimnazije – dramsko gledališka smer februarja na Strokovnem svetu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sl-SI" sz="2400" dirty="0" smtClean="0"/>
              <a:t>Tretjina gimnazij s šol. l. 2017/18 vključena v 1. krog posodobitev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sl-SI" sz="2400" dirty="0" smtClean="0"/>
              <a:t>Matura (splošna in poklicna) kot zaključek izobraževanja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68544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0070C0"/>
                </a:solidFill>
              </a:rPr>
              <a:t>Normativne podlage</a:t>
            </a:r>
            <a:br>
              <a:rPr lang="sl-SI" dirty="0" smtClean="0">
                <a:solidFill>
                  <a:srgbClr val="0070C0"/>
                </a:solidFill>
              </a:rPr>
            </a:br>
            <a:r>
              <a:rPr lang="sl-SI" sz="4000" dirty="0" smtClean="0">
                <a:solidFill>
                  <a:srgbClr val="0070C0"/>
                </a:solidFill>
              </a:rPr>
              <a:t>nove oz. spremenjene v l. 2017</a:t>
            </a:r>
            <a:endParaRPr lang="sl-SI" sz="4000" dirty="0">
              <a:solidFill>
                <a:srgbClr val="0070C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sl-SI" dirty="0" smtClean="0">
                <a:solidFill>
                  <a:srgbClr val="0070C0"/>
                </a:solidFill>
              </a:rPr>
              <a:t>ZOFVI – v pripravi sprememba določenih členov</a:t>
            </a:r>
            <a:endParaRPr lang="sl-SI" dirty="0">
              <a:solidFill>
                <a:srgbClr val="0070C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sl-SI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sl-SI" sz="2400" dirty="0" smtClean="0"/>
              <a:t>Financiranje </a:t>
            </a:r>
            <a:r>
              <a:rPr lang="sl-SI" sz="2400" dirty="0"/>
              <a:t>zasebnih šol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/>
              <a:t>Javna mreža šol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/>
              <a:t>Razmestitev programov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/>
              <a:t>Vpis v razvid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/>
              <a:t>Imenovanje in razrešitev ravnatelja</a:t>
            </a:r>
          </a:p>
          <a:p>
            <a:pPr>
              <a:buFont typeface="Wingdings" pitchFamily="2" charset="2"/>
              <a:buChar char="Ø"/>
            </a:pPr>
            <a:endParaRPr lang="sl-SI" sz="2400" dirty="0" smtClean="0"/>
          </a:p>
        </p:txBody>
      </p:sp>
    </p:spTree>
    <p:extLst>
      <p:ext uri="{BB962C8B-B14F-4D97-AF65-F5344CB8AC3E}">
        <p14:creationId xmlns:p14="http://schemas.microsoft.com/office/powerpoint/2010/main" val="6053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l-SI" dirty="0">
                <a:solidFill>
                  <a:srgbClr val="0070C0"/>
                </a:solidFill>
              </a:rPr>
              <a:t>Normativne podlage</a:t>
            </a:r>
            <a:br>
              <a:rPr lang="sl-SI" dirty="0">
                <a:solidFill>
                  <a:srgbClr val="0070C0"/>
                </a:solidFill>
              </a:rPr>
            </a:br>
            <a:r>
              <a:rPr lang="sl-SI" dirty="0">
                <a:solidFill>
                  <a:srgbClr val="0070C0"/>
                </a:solidFill>
              </a:rPr>
              <a:t>nove oz spremenjene v l. 2017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57200" lvl="4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3200" dirty="0" smtClean="0">
                <a:solidFill>
                  <a:srgbClr val="0070C0"/>
                </a:solidFill>
              </a:rPr>
              <a:t>Zakon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sz="3200" dirty="0" smtClean="0">
                <a:solidFill>
                  <a:srgbClr val="0070C0"/>
                </a:solidFill>
              </a:rPr>
              <a:t>o vajeništvu (v obravnavi v DZ)</a:t>
            </a:r>
          </a:p>
          <a:p>
            <a:pPr marL="0" indent="0">
              <a:buNone/>
            </a:pPr>
            <a:endParaRPr lang="sl-SI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sl-SI" sz="2400" dirty="0" smtClean="0"/>
              <a:t>Status vajenca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 smtClean="0"/>
              <a:t>Učna mesta za vajence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 smtClean="0"/>
              <a:t>Plačilo za čas praktičnega usposabljanja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 smtClean="0"/>
              <a:t>Vloga zbornic in delodajalskih združenj ter socialnih partnerjev</a:t>
            </a:r>
          </a:p>
          <a:p>
            <a:pPr>
              <a:buFont typeface="Wingdings" pitchFamily="2" charset="2"/>
              <a:buChar char="§"/>
            </a:pPr>
            <a:r>
              <a:rPr lang="sl-SI" sz="2400" dirty="0" smtClean="0"/>
              <a:t>Vsebina vajeniške pogodbe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97923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l-SI" dirty="0">
                <a:solidFill>
                  <a:srgbClr val="0070C0"/>
                </a:solidFill>
              </a:rPr>
              <a:t>Normativne podlage</a:t>
            </a:r>
            <a:br>
              <a:rPr lang="sl-SI" dirty="0">
                <a:solidFill>
                  <a:srgbClr val="0070C0"/>
                </a:solidFill>
              </a:rPr>
            </a:br>
            <a:r>
              <a:rPr lang="sl-SI" dirty="0">
                <a:solidFill>
                  <a:srgbClr val="0070C0"/>
                </a:solidFill>
              </a:rPr>
              <a:t>nove oz spremenjene v l. 2017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sl-SI" sz="3800" dirty="0" smtClean="0">
                <a:solidFill>
                  <a:srgbClr val="0070C0"/>
                </a:solidFill>
              </a:rPr>
              <a:t>Spremembe in dopolnitve ZPSI in ZGIM</a:t>
            </a:r>
          </a:p>
          <a:p>
            <a:pPr>
              <a:lnSpc>
                <a:spcPct val="120000"/>
              </a:lnSpc>
            </a:pPr>
            <a:endParaRPr lang="sl-SI" sz="2800" dirty="0" smtClean="0"/>
          </a:p>
          <a:p>
            <a:pPr>
              <a:lnSpc>
                <a:spcPct val="120000"/>
              </a:lnSpc>
            </a:pPr>
            <a:r>
              <a:rPr lang="sl-SI" sz="2800" dirty="0" smtClean="0"/>
              <a:t>Posodobitev zakonov in uskladitev z evropskimi smernicami</a:t>
            </a:r>
          </a:p>
          <a:p>
            <a:pPr>
              <a:lnSpc>
                <a:spcPct val="120000"/>
              </a:lnSpc>
            </a:pPr>
            <a:r>
              <a:rPr lang="sl-SI" sz="2800" dirty="0" smtClean="0"/>
              <a:t>Uskladitev z Zakonom o vajeništvu</a:t>
            </a:r>
          </a:p>
          <a:p>
            <a:pPr>
              <a:lnSpc>
                <a:spcPct val="120000"/>
              </a:lnSpc>
            </a:pPr>
            <a:r>
              <a:rPr lang="sl-SI" sz="2800" dirty="0" smtClean="0"/>
              <a:t>Omejevanje fiktivnih vpisov</a:t>
            </a:r>
          </a:p>
          <a:p>
            <a:pPr>
              <a:lnSpc>
                <a:spcPct val="120000"/>
              </a:lnSpc>
            </a:pPr>
            <a:r>
              <a:rPr lang="sl-SI" sz="2800" dirty="0" smtClean="0"/>
              <a:t>Prenos nekaterih določil o pravicah in obveznostih dijakov iz podzakonskih aktov v zakon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12259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11660</TotalTime>
  <Words>892</Words>
  <Application>Microsoft Office PowerPoint</Application>
  <PresentationFormat>Diaprojekcija na zaslonu (4:3)</PresentationFormat>
  <Paragraphs>184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15" baseType="lpstr">
      <vt:lpstr>Officeova tema</vt:lpstr>
      <vt:lpstr>Srednješolsko izobraževanje</vt:lpstr>
      <vt:lpstr>Strateški cilji enaki kot v letu 2016</vt:lpstr>
      <vt:lpstr>Strateške usmeritve</vt:lpstr>
      <vt:lpstr>Prednostne naloge v tem letu</vt:lpstr>
      <vt:lpstr>PowerPointova predstavitev</vt:lpstr>
      <vt:lpstr> Premisleki o nadaljnjem razvoju programov </vt:lpstr>
      <vt:lpstr>Normativne podlage nove oz. spremenjene v l. 2017</vt:lpstr>
      <vt:lpstr>Normativne podlage nove oz spremenjene v l. 2017</vt:lpstr>
      <vt:lpstr>Normativne podlage nove oz spremenjene v l. 2017</vt:lpstr>
      <vt:lpstr>Normativne podlage nove oz spremenjene v l. 2017</vt:lpstr>
      <vt:lpstr>Razvojna uporaba ESS sredstev (Direktorat, Sektor za višje šolstvo in IO)</vt:lpstr>
      <vt:lpstr>Razvojna uporaba ESS sredstev (Direktorat, Sektor za višje šolstvo in IO)</vt:lpstr>
      <vt:lpstr>Razvojna uporaba ESS sredstev (Urad za razvoj izobraževanja)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Gregor Mohorčič</dc:creator>
  <cp:lastModifiedBy>Mojca Miklavčič</cp:lastModifiedBy>
  <cp:revision>159</cp:revision>
  <cp:lastPrinted>2017-01-27T07:53:53Z</cp:lastPrinted>
  <dcterms:created xsi:type="dcterms:W3CDTF">2015-10-14T20:47:35Z</dcterms:created>
  <dcterms:modified xsi:type="dcterms:W3CDTF">2017-01-30T07:53:49Z</dcterms:modified>
</cp:coreProperties>
</file>