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59" r:id="rId6"/>
    <p:sldId id="264" r:id="rId7"/>
    <p:sldId id="262" r:id="rId8"/>
    <p:sldId id="260" r:id="rId9"/>
    <p:sldId id="265" r:id="rId10"/>
    <p:sldId id="263" r:id="rId11"/>
  </p:sldIdLst>
  <p:sldSz cx="9144000" cy="6858000" type="screen4x3"/>
  <p:notesSz cx="6797675" cy="9856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0" d="100"/>
          <a:sy n="50" d="100"/>
        </p:scale>
        <p:origin x="571"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75354A-ED6A-4148-A7F0-8DABD84302DA}"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216353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endParaRPr lang="en-US"/>
          </a:p>
        </p:txBody>
      </p:sp>
      <p:sp>
        <p:nvSpPr>
          <p:cNvPr id="4" name="Date Placeholder 3"/>
          <p:cNvSpPr>
            <a:spLocks noGrp="1"/>
          </p:cNvSpPr>
          <p:nvPr>
            <p:ph type="dt" sz="half" idx="10"/>
          </p:nvPr>
        </p:nvSpPr>
        <p:spPr/>
        <p:txBody>
          <a:bodyPr/>
          <a:lstStyle/>
          <a:p>
            <a:fld id="{E675354A-ED6A-4148-A7F0-8DABD84302DA}"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2407221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l-SI"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endParaRPr lang="en-US"/>
          </a:p>
        </p:txBody>
      </p:sp>
      <p:sp>
        <p:nvSpPr>
          <p:cNvPr id="4" name="Date Placeholder 3"/>
          <p:cNvSpPr>
            <a:spLocks noGrp="1"/>
          </p:cNvSpPr>
          <p:nvPr>
            <p:ph type="dt" sz="half" idx="10"/>
          </p:nvPr>
        </p:nvSpPr>
        <p:spPr/>
        <p:txBody>
          <a:bodyPr/>
          <a:lstStyle/>
          <a:p>
            <a:fld id="{E675354A-ED6A-4148-A7F0-8DABD84302DA}"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34403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Click to edit Master title style</a:t>
            </a:r>
            <a:endParaRPr lang="en-US"/>
          </a:p>
        </p:txBody>
      </p:sp>
      <p:sp>
        <p:nvSpPr>
          <p:cNvPr id="3" name="Content Placeholder 2"/>
          <p:cNvSpPr>
            <a:spLocks noGrp="1"/>
          </p:cNvSpPr>
          <p:nvPr>
            <p:ph idx="1"/>
          </p:nvPr>
        </p:nvSpPr>
        <p:spPr/>
        <p:txBody>
          <a:bodyPr/>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endParaRPr lang="en-US"/>
          </a:p>
        </p:txBody>
      </p:sp>
      <p:sp>
        <p:nvSpPr>
          <p:cNvPr id="4" name="Date Placeholder 3"/>
          <p:cNvSpPr>
            <a:spLocks noGrp="1"/>
          </p:cNvSpPr>
          <p:nvPr>
            <p:ph type="dt" sz="half" idx="10"/>
          </p:nvPr>
        </p:nvSpPr>
        <p:spPr/>
        <p:txBody>
          <a:bodyPr/>
          <a:lstStyle/>
          <a:p>
            <a:fld id="{E675354A-ED6A-4148-A7F0-8DABD84302DA}"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1697285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l-SI"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Click to edit Master text styles</a:t>
            </a:r>
          </a:p>
        </p:txBody>
      </p:sp>
      <p:sp>
        <p:nvSpPr>
          <p:cNvPr id="4" name="Date Placeholder 3"/>
          <p:cNvSpPr>
            <a:spLocks noGrp="1"/>
          </p:cNvSpPr>
          <p:nvPr>
            <p:ph type="dt" sz="half" idx="10"/>
          </p:nvPr>
        </p:nvSpPr>
        <p:spPr/>
        <p:txBody>
          <a:bodyPr/>
          <a:lstStyle/>
          <a:p>
            <a:fld id="{E675354A-ED6A-4148-A7F0-8DABD84302DA}"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3794860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endParaRPr lang="en-US"/>
          </a:p>
        </p:txBody>
      </p:sp>
      <p:sp>
        <p:nvSpPr>
          <p:cNvPr id="5" name="Date Placeholder 4"/>
          <p:cNvSpPr>
            <a:spLocks noGrp="1"/>
          </p:cNvSpPr>
          <p:nvPr>
            <p:ph type="dt" sz="half" idx="10"/>
          </p:nvPr>
        </p:nvSpPr>
        <p:spPr/>
        <p:txBody>
          <a:bodyPr/>
          <a:lstStyle/>
          <a:p>
            <a:fld id="{E675354A-ED6A-4148-A7F0-8DABD84302DA}"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202378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endParaRPr lang="en-US"/>
          </a:p>
        </p:txBody>
      </p:sp>
      <p:sp>
        <p:nvSpPr>
          <p:cNvPr id="7" name="Date Placeholder 6"/>
          <p:cNvSpPr>
            <a:spLocks noGrp="1"/>
          </p:cNvSpPr>
          <p:nvPr>
            <p:ph type="dt" sz="half" idx="10"/>
          </p:nvPr>
        </p:nvSpPr>
        <p:spPr/>
        <p:txBody>
          <a:bodyPr/>
          <a:lstStyle/>
          <a:p>
            <a:fld id="{E675354A-ED6A-4148-A7F0-8DABD84302DA}" type="datetimeFigureOut">
              <a:rPr lang="en-US" smtClean="0"/>
              <a:t>1/31/2017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2979262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Click to edit Master title style</a:t>
            </a:r>
            <a:endParaRPr lang="en-US"/>
          </a:p>
        </p:txBody>
      </p:sp>
      <p:sp>
        <p:nvSpPr>
          <p:cNvPr id="3" name="Date Placeholder 2"/>
          <p:cNvSpPr>
            <a:spLocks noGrp="1"/>
          </p:cNvSpPr>
          <p:nvPr>
            <p:ph type="dt" sz="half" idx="10"/>
          </p:nvPr>
        </p:nvSpPr>
        <p:spPr/>
        <p:txBody>
          <a:bodyPr/>
          <a:lstStyle/>
          <a:p>
            <a:fld id="{E675354A-ED6A-4148-A7F0-8DABD84302DA}" type="datetimeFigureOut">
              <a:rPr lang="en-US" smtClean="0"/>
              <a:t>1/31/2017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267492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75354A-ED6A-4148-A7F0-8DABD84302DA}" type="datetimeFigureOut">
              <a:rPr lang="en-US" smtClean="0"/>
              <a:t>1/31/2017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3447966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l-SI"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Click to edit Master text styles</a:t>
            </a:r>
          </a:p>
        </p:txBody>
      </p:sp>
      <p:sp>
        <p:nvSpPr>
          <p:cNvPr id="5" name="Date Placeholder 4"/>
          <p:cNvSpPr>
            <a:spLocks noGrp="1"/>
          </p:cNvSpPr>
          <p:nvPr>
            <p:ph type="dt" sz="half" idx="10"/>
          </p:nvPr>
        </p:nvSpPr>
        <p:spPr/>
        <p:txBody>
          <a:bodyPr/>
          <a:lstStyle/>
          <a:p>
            <a:fld id="{E675354A-ED6A-4148-A7F0-8DABD84302DA}"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688217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l-SI"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Click to edit Master text styles</a:t>
            </a:r>
          </a:p>
        </p:txBody>
      </p:sp>
      <p:sp>
        <p:nvSpPr>
          <p:cNvPr id="5" name="Date Placeholder 4"/>
          <p:cNvSpPr>
            <a:spLocks noGrp="1"/>
          </p:cNvSpPr>
          <p:nvPr>
            <p:ph type="dt" sz="half" idx="10"/>
          </p:nvPr>
        </p:nvSpPr>
        <p:spPr/>
        <p:txBody>
          <a:bodyPr/>
          <a:lstStyle/>
          <a:p>
            <a:fld id="{E675354A-ED6A-4148-A7F0-8DABD84302DA}"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93470-F6B9-1845-87F7-40D705770736}" type="slidenum">
              <a:rPr lang="en-US" smtClean="0"/>
              <a:t>‹#›</a:t>
            </a:fld>
            <a:endParaRPr lang="en-US"/>
          </a:p>
        </p:txBody>
      </p:sp>
    </p:spTree>
    <p:extLst>
      <p:ext uri="{BB962C8B-B14F-4D97-AF65-F5344CB8AC3E}">
        <p14:creationId xmlns:p14="http://schemas.microsoft.com/office/powerpoint/2010/main" val="206500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5354A-ED6A-4148-A7F0-8DABD84302DA}" type="datetimeFigureOut">
              <a:rPr lang="en-US" smtClean="0"/>
              <a:t>1/31/2017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93470-F6B9-1845-87F7-40D705770736}" type="slidenum">
              <a:rPr lang="en-US" smtClean="0"/>
              <a:t>‹#›</a:t>
            </a:fld>
            <a:endParaRPr lang="en-US"/>
          </a:p>
        </p:txBody>
      </p:sp>
    </p:spTree>
    <p:extLst>
      <p:ext uri="{BB962C8B-B14F-4D97-AF65-F5344CB8AC3E}">
        <p14:creationId xmlns:p14="http://schemas.microsoft.com/office/powerpoint/2010/main" val="3093769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krikaksum.si/" TargetMode="External"/><Relationship Id="rId2" Type="http://schemas.openxmlformats.org/officeDocument/2006/relationships/hyperlink" Target="http://www.simpbroker.com/" TargetMode="External"/><Relationship Id="rId1" Type="http://schemas.openxmlformats.org/officeDocument/2006/relationships/slideLayout" Target="../slideLayouts/slideLayout2.xml"/><Relationship Id="rId4" Type="http://schemas.openxmlformats.org/officeDocument/2006/relationships/hyperlink" Target="mailto:mizs@krikaksum.si"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eportal.mss.edus.si/portal/zavarovanj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2900" dirty="0" err="1" smtClean="0"/>
              <a:t>Zavarovanje</a:t>
            </a:r>
            <a:r>
              <a:rPr lang="en-US" sz="2900" dirty="0" smtClean="0"/>
              <a:t> </a:t>
            </a:r>
            <a:r>
              <a:rPr lang="en-US" sz="2900" dirty="0" err="1" smtClean="0"/>
              <a:t>šolskega</a:t>
            </a:r>
            <a:r>
              <a:rPr lang="en-US" sz="2900" dirty="0" smtClean="0"/>
              <a:t> </a:t>
            </a:r>
            <a:r>
              <a:rPr lang="en-US" sz="2900" dirty="0" err="1" smtClean="0"/>
              <a:t>premoženja</a:t>
            </a:r>
            <a:r>
              <a:rPr lang="sl-SI" sz="2900" dirty="0" smtClean="0"/>
              <a:t>, interesov in oseb javnih zavodov in resornih pristojnosti MIZŠ</a:t>
            </a:r>
            <a:br>
              <a:rPr lang="sl-SI" sz="2900" dirty="0" smtClean="0"/>
            </a:br>
            <a:r>
              <a:rPr lang="sl-SI" sz="3600" dirty="0" smtClean="0"/>
              <a:t>(Zavarovanje šolskega premoženja)</a:t>
            </a:r>
            <a:r>
              <a:rPr lang="en-US" sz="3600" dirty="0" smtClean="0"/>
              <a:t/>
            </a:r>
            <a:br>
              <a:rPr lang="en-US" sz="3600" dirty="0" smtClean="0"/>
            </a:br>
            <a:r>
              <a:rPr lang="sl-SI" sz="3600" dirty="0" smtClean="0"/>
              <a:t/>
            </a:r>
            <a:br>
              <a:rPr lang="sl-SI" sz="3600" dirty="0" smtClean="0"/>
            </a:br>
            <a:r>
              <a:rPr lang="en-US" sz="3600" dirty="0" err="1" smtClean="0"/>
              <a:t>Zavarovanje</a:t>
            </a:r>
            <a:r>
              <a:rPr lang="en-US" sz="3600" dirty="0" smtClean="0"/>
              <a:t> </a:t>
            </a:r>
            <a:r>
              <a:rPr lang="en-US" sz="3600" dirty="0" err="1" smtClean="0"/>
              <a:t>odgovornosti</a:t>
            </a:r>
            <a:r>
              <a:rPr lang="en-US" sz="3600" dirty="0" smtClean="0"/>
              <a:t> </a:t>
            </a:r>
            <a:r>
              <a:rPr lang="en-US" sz="3600" dirty="0" err="1" smtClean="0"/>
              <a:t>ravnateljev</a:t>
            </a:r>
            <a:endParaRPr lang="en-US" sz="3600" dirty="0"/>
          </a:p>
        </p:txBody>
      </p:sp>
      <p:sp>
        <p:nvSpPr>
          <p:cNvPr id="3" name="Subtitle 2"/>
          <p:cNvSpPr>
            <a:spLocks noGrp="1"/>
          </p:cNvSpPr>
          <p:nvPr>
            <p:ph type="subTitle" idx="1"/>
          </p:nvPr>
        </p:nvSpPr>
        <p:spPr>
          <a:xfrm>
            <a:off x="312257" y="5531786"/>
            <a:ext cx="8254307" cy="931766"/>
          </a:xfrm>
        </p:spPr>
        <p:txBody>
          <a:bodyPr>
            <a:normAutofit/>
          </a:bodyPr>
          <a:lstStyle/>
          <a:p>
            <a:pPr algn="l"/>
            <a:r>
              <a:rPr lang="en-US" sz="2200" dirty="0" err="1" smtClean="0"/>
              <a:t>Mitja</a:t>
            </a:r>
            <a:r>
              <a:rPr lang="en-US" sz="2200" dirty="0" smtClean="0"/>
              <a:t> </a:t>
            </a:r>
            <a:r>
              <a:rPr lang="en-US" sz="2200" dirty="0" err="1" smtClean="0"/>
              <a:t>Maruško</a:t>
            </a:r>
            <a:r>
              <a:rPr lang="en-US" sz="2200" dirty="0" smtClean="0"/>
              <a:t>, MIZŠ, </a:t>
            </a:r>
            <a:r>
              <a:rPr lang="en-US" sz="2200" dirty="0" err="1" smtClean="0"/>
              <a:t>Direktorat</a:t>
            </a:r>
            <a:r>
              <a:rPr lang="en-US" sz="2200" dirty="0" smtClean="0"/>
              <a:t> </a:t>
            </a:r>
            <a:r>
              <a:rPr lang="en-US" sz="2200" dirty="0" err="1" smtClean="0"/>
              <a:t>za</a:t>
            </a:r>
            <a:r>
              <a:rPr lang="en-US" sz="2200" dirty="0" smtClean="0"/>
              <a:t> </a:t>
            </a:r>
            <a:r>
              <a:rPr lang="en-US" sz="2200" dirty="0" err="1" smtClean="0"/>
              <a:t>investicije</a:t>
            </a:r>
            <a:r>
              <a:rPr lang="en-US" sz="2200" dirty="0" smtClean="0"/>
              <a:t> </a:t>
            </a:r>
          </a:p>
          <a:p>
            <a:pPr algn="l"/>
            <a:r>
              <a:rPr lang="en-US" sz="2200" dirty="0" err="1" smtClean="0"/>
              <a:t>Miroslav</a:t>
            </a:r>
            <a:r>
              <a:rPr lang="en-US" sz="2200" dirty="0" smtClean="0"/>
              <a:t> Zorec, KRIK AKSUM </a:t>
            </a:r>
            <a:r>
              <a:rPr lang="en-US" sz="2200" dirty="0" err="1" smtClean="0"/>
              <a:t>Zavarovalno</a:t>
            </a:r>
            <a:r>
              <a:rPr lang="en-US" sz="2200" dirty="0" smtClean="0"/>
              <a:t> posredniška družba</a:t>
            </a:r>
            <a:endParaRPr lang="en-US" sz="2200" dirty="0"/>
          </a:p>
        </p:txBody>
      </p:sp>
      <p:sp>
        <p:nvSpPr>
          <p:cNvPr id="4" name="Subtitle 2"/>
          <p:cNvSpPr txBox="1">
            <a:spLocks/>
          </p:cNvSpPr>
          <p:nvPr/>
        </p:nvSpPr>
        <p:spPr>
          <a:xfrm>
            <a:off x="312258" y="178445"/>
            <a:ext cx="8254307"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200" dirty="0" smtClean="0"/>
              <a:t>16. </a:t>
            </a:r>
            <a:r>
              <a:rPr lang="en-US" sz="2200" dirty="0" err="1" smtClean="0"/>
              <a:t>Delovno</a:t>
            </a:r>
            <a:r>
              <a:rPr lang="en-US" sz="2200" dirty="0" smtClean="0"/>
              <a:t> </a:t>
            </a:r>
            <a:r>
              <a:rPr lang="en-US" sz="2200" dirty="0" err="1" smtClean="0"/>
              <a:t>srečanje</a:t>
            </a:r>
            <a:r>
              <a:rPr lang="en-US" sz="2200" dirty="0" smtClean="0"/>
              <a:t> (</a:t>
            </a:r>
            <a:r>
              <a:rPr lang="en-US" sz="2200" dirty="0" err="1" smtClean="0"/>
              <a:t>Posvet</a:t>
            </a:r>
            <a:r>
              <a:rPr lang="en-US" sz="2200" dirty="0" smtClean="0"/>
              <a:t>) </a:t>
            </a:r>
            <a:r>
              <a:rPr lang="en-US" sz="2200" dirty="0" err="1" smtClean="0"/>
              <a:t>vodstvenih</a:t>
            </a:r>
            <a:r>
              <a:rPr lang="en-US" sz="2200" dirty="0" smtClean="0"/>
              <a:t> </a:t>
            </a:r>
            <a:r>
              <a:rPr lang="en-US" sz="2200" dirty="0" err="1" smtClean="0"/>
              <a:t>delavcev</a:t>
            </a:r>
            <a:r>
              <a:rPr lang="en-US" sz="2200" dirty="0" smtClean="0"/>
              <a:t> ZŠD</a:t>
            </a:r>
            <a:endParaRPr lang="en-US" sz="2200" dirty="0"/>
          </a:p>
        </p:txBody>
      </p:sp>
    </p:spTree>
    <p:extLst>
      <p:ext uri="{BB962C8B-B14F-4D97-AF65-F5344CB8AC3E}">
        <p14:creationId xmlns:p14="http://schemas.microsoft.com/office/powerpoint/2010/main" val="2108304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šolskega</a:t>
            </a:r>
            <a:r>
              <a:rPr lang="en-US" sz="2400" b="1" dirty="0" smtClean="0"/>
              <a:t> </a:t>
            </a:r>
            <a:r>
              <a:rPr lang="en-US" sz="2400" b="1" dirty="0" err="1" smtClean="0"/>
              <a:t>premoženja</a:t>
            </a:r>
            <a:r>
              <a:rPr lang="en-US" sz="2400" b="1" dirty="0" smtClean="0"/>
              <a:t> /</a:t>
            </a:r>
            <a:r>
              <a:rPr lang="sl-SI" sz="2400" b="1" dirty="0" smtClean="0"/>
              <a:t> IT podpora</a:t>
            </a:r>
            <a:endParaRPr lang="en-US" sz="2400" b="1" dirty="0"/>
          </a:p>
        </p:txBody>
      </p:sp>
      <p:sp>
        <p:nvSpPr>
          <p:cNvPr id="3" name="Content Placeholder 2"/>
          <p:cNvSpPr>
            <a:spLocks noGrp="1"/>
          </p:cNvSpPr>
          <p:nvPr>
            <p:ph idx="1"/>
          </p:nvPr>
        </p:nvSpPr>
        <p:spPr>
          <a:xfrm>
            <a:off x="469553" y="1045699"/>
            <a:ext cx="8229600" cy="5692852"/>
          </a:xfrm>
        </p:spPr>
        <p:txBody>
          <a:bodyPr>
            <a:noAutofit/>
          </a:bodyPr>
          <a:lstStyle/>
          <a:p>
            <a:pPr algn="just">
              <a:lnSpc>
                <a:spcPct val="150000"/>
              </a:lnSpc>
              <a:buFont typeface="Wingdings" charset="2"/>
              <a:buChar char="§"/>
            </a:pPr>
            <a:r>
              <a:rPr lang="sl-SI" sz="1600" dirty="0" smtClean="0"/>
              <a:t>Zavodi, ki so vključeni v zavarovanje šolskega premoženja uporabljajo spletni  portal SimpBroker  na spletnem naslovu </a:t>
            </a:r>
            <a:r>
              <a:rPr lang="sl-SI" sz="1600" dirty="0" smtClean="0">
                <a:hlinkClick r:id="rId2"/>
              </a:rPr>
              <a:t>www.simpbroker.com</a:t>
            </a:r>
            <a:r>
              <a:rPr lang="sl-SI" sz="1600" dirty="0" smtClean="0"/>
              <a:t>, ki omogoča :</a:t>
            </a:r>
          </a:p>
          <a:p>
            <a:pPr lvl="1" algn="just">
              <a:lnSpc>
                <a:spcPct val="150000"/>
              </a:lnSpc>
              <a:buFont typeface="Courier New" panose="02070309020205020404" pitchFamily="49" charset="0"/>
              <a:buChar char="o"/>
            </a:pPr>
            <a:r>
              <a:rPr lang="sl-SI" sz="1600" dirty="0"/>
              <a:t>izpolnjevanje vseh potrebnih podatkov za pripravo </a:t>
            </a:r>
            <a:r>
              <a:rPr lang="sl-SI" sz="1600" dirty="0" smtClean="0"/>
              <a:t>letnega obračuna premije;</a:t>
            </a:r>
          </a:p>
          <a:p>
            <a:pPr lvl="1" algn="just">
              <a:lnSpc>
                <a:spcPct val="150000"/>
              </a:lnSpc>
              <a:buFont typeface="Courier New" panose="02070309020205020404" pitchFamily="49" charset="0"/>
              <a:buChar char="o"/>
            </a:pPr>
            <a:r>
              <a:rPr lang="sl-SI" sz="1600" dirty="0" smtClean="0"/>
              <a:t>vpogled v pretekle podatke;</a:t>
            </a:r>
          </a:p>
          <a:p>
            <a:pPr lvl="1" algn="just">
              <a:lnSpc>
                <a:spcPct val="150000"/>
              </a:lnSpc>
              <a:buFont typeface="Courier New" panose="02070309020205020404" pitchFamily="49" charset="0"/>
              <a:buChar char="o"/>
            </a:pPr>
            <a:r>
              <a:rPr lang="sl-SI" sz="1600" dirty="0" smtClean="0"/>
              <a:t>prijava </a:t>
            </a:r>
            <a:r>
              <a:rPr lang="sl-SI" sz="1600" dirty="0"/>
              <a:t>in uveljavljanje škod ter njihovo spremljanje po različnih </a:t>
            </a:r>
            <a:r>
              <a:rPr lang="sl-SI" sz="1600" dirty="0" smtClean="0"/>
              <a:t>kazalcih (novo).</a:t>
            </a:r>
          </a:p>
          <a:p>
            <a:pPr algn="just">
              <a:lnSpc>
                <a:spcPct val="150000"/>
              </a:lnSpc>
              <a:buFont typeface="Wingdings" charset="2"/>
              <a:buChar char="§"/>
            </a:pPr>
            <a:r>
              <a:rPr lang="sl-SI" sz="1600" dirty="0" smtClean="0"/>
              <a:t>V letošnjem letu je načrtovana izvedba delavnice na temo zavarovalnega programa za novo zavarovalno obdobje v okviru katere bomo vas oziroma vaše sodelavce seznanili tudi z uporabo portala za prijavo in uveljavljanje škod (zavarovalnih zahtevkov). </a:t>
            </a:r>
          </a:p>
          <a:p>
            <a:pPr algn="just">
              <a:lnSpc>
                <a:spcPct val="150000"/>
              </a:lnSpc>
              <a:buFont typeface="Wingdings" charset="2"/>
              <a:buChar char="§"/>
            </a:pPr>
            <a:r>
              <a:rPr lang="en-US" sz="1600" dirty="0" err="1" smtClean="0"/>
              <a:t>Kontakt</a:t>
            </a:r>
            <a:endParaRPr lang="sl-SI" sz="1600" dirty="0" smtClean="0"/>
          </a:p>
          <a:p>
            <a:pPr marL="0" indent="0" algn="just">
              <a:lnSpc>
                <a:spcPct val="150000"/>
              </a:lnSpc>
              <a:buNone/>
            </a:pPr>
            <a:r>
              <a:rPr lang="sl-SI" sz="1600" dirty="0" smtClean="0"/>
              <a:t>	</a:t>
            </a:r>
            <a:r>
              <a:rPr lang="en-US" sz="1600" dirty="0" smtClean="0"/>
              <a:t>KRIK </a:t>
            </a:r>
            <a:r>
              <a:rPr lang="en-US" sz="1600" dirty="0"/>
              <a:t>AKSUM </a:t>
            </a:r>
            <a:r>
              <a:rPr lang="en-US" sz="1600" dirty="0" err="1"/>
              <a:t>Zavarovalno</a:t>
            </a:r>
            <a:r>
              <a:rPr lang="en-US" sz="1600" dirty="0"/>
              <a:t> </a:t>
            </a:r>
            <a:r>
              <a:rPr lang="en-US" sz="1600" dirty="0" err="1"/>
              <a:t>posredniška</a:t>
            </a:r>
            <a:r>
              <a:rPr lang="en-US" sz="1600" dirty="0"/>
              <a:t> </a:t>
            </a:r>
            <a:r>
              <a:rPr lang="en-US" sz="1600" dirty="0" err="1"/>
              <a:t>družba</a:t>
            </a:r>
            <a:r>
              <a:rPr lang="en-US" sz="1600" dirty="0"/>
              <a:t> d.o.o</a:t>
            </a:r>
            <a:r>
              <a:rPr lang="en-US" sz="1600" dirty="0" smtClean="0"/>
              <a:t>.</a:t>
            </a:r>
            <a:r>
              <a:rPr lang="sl-SI" sz="1600" dirty="0" smtClean="0"/>
              <a:t>, </a:t>
            </a:r>
            <a:r>
              <a:rPr lang="en-US" sz="1600" dirty="0" err="1" smtClean="0"/>
              <a:t>Brnčičeva</a:t>
            </a:r>
            <a:r>
              <a:rPr lang="en-US" sz="1600" dirty="0" smtClean="0"/>
              <a:t> </a:t>
            </a:r>
            <a:r>
              <a:rPr lang="en-US" sz="1600" dirty="0" err="1"/>
              <a:t>ulica</a:t>
            </a:r>
            <a:r>
              <a:rPr lang="en-US" sz="1600" dirty="0"/>
              <a:t> 41E, 1231 Ljubljana – </a:t>
            </a:r>
            <a:r>
              <a:rPr lang="sl-SI" sz="1600" dirty="0" smtClean="0"/>
              <a:t>	</a:t>
            </a:r>
            <a:r>
              <a:rPr lang="en-US" sz="1600" dirty="0" err="1" smtClean="0"/>
              <a:t>Črnuče</a:t>
            </a:r>
            <a:r>
              <a:rPr lang="sl-SI" sz="1600" dirty="0" smtClean="0"/>
              <a:t>, </a:t>
            </a:r>
            <a:r>
              <a:rPr lang="en-US" sz="1600" dirty="0" smtClean="0"/>
              <a:t>W</a:t>
            </a:r>
            <a:r>
              <a:rPr lang="en-US" sz="1600" dirty="0"/>
              <a:t>: </a:t>
            </a:r>
            <a:r>
              <a:rPr lang="en-US" sz="1600" dirty="0">
                <a:hlinkClick r:id="rId3"/>
              </a:rPr>
              <a:t>http://</a:t>
            </a:r>
            <a:r>
              <a:rPr lang="en-US" sz="1600" dirty="0" smtClean="0">
                <a:hlinkClick r:id="rId3"/>
              </a:rPr>
              <a:t>krikaksum.si</a:t>
            </a:r>
            <a:r>
              <a:rPr lang="sl-SI" sz="1600" dirty="0" smtClean="0"/>
              <a:t>, </a:t>
            </a:r>
            <a:r>
              <a:rPr lang="en-US" sz="1600" dirty="0" smtClean="0"/>
              <a:t>T</a:t>
            </a:r>
            <a:r>
              <a:rPr lang="en-US" sz="1600" dirty="0"/>
              <a:t>: 01/56-51-410, M: </a:t>
            </a:r>
            <a:r>
              <a:rPr lang="en-US" sz="1600" dirty="0" smtClean="0"/>
              <a:t>040/218-965</a:t>
            </a:r>
            <a:r>
              <a:rPr lang="sl-SI" sz="1600" dirty="0" smtClean="0"/>
              <a:t>, </a:t>
            </a:r>
            <a:r>
              <a:rPr lang="en-US" sz="1600" dirty="0" smtClean="0"/>
              <a:t>E</a:t>
            </a:r>
            <a:r>
              <a:rPr lang="en-US" sz="1600" dirty="0"/>
              <a:t>: </a:t>
            </a:r>
            <a:r>
              <a:rPr lang="sl-SI" sz="1600" dirty="0" err="1" smtClean="0">
                <a:hlinkClick r:id="rId4"/>
              </a:rPr>
              <a:t>mizs</a:t>
            </a:r>
            <a:r>
              <a:rPr lang="en-US" sz="1600" dirty="0" smtClean="0">
                <a:hlinkClick r:id="rId4"/>
              </a:rPr>
              <a:t>@krikaksum.si</a:t>
            </a:r>
            <a:r>
              <a:rPr lang="sl-SI" sz="1600" dirty="0" smtClean="0"/>
              <a:t>. </a:t>
            </a:r>
            <a:endParaRPr lang="en-US" sz="1600" dirty="0" smtClean="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
        <p:nvSpPr>
          <p:cNvPr id="7"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spTree>
    <p:extLst>
      <p:ext uri="{BB962C8B-B14F-4D97-AF65-F5344CB8AC3E}">
        <p14:creationId xmlns:p14="http://schemas.microsoft.com/office/powerpoint/2010/main" val="3248823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šolskega</a:t>
            </a:r>
            <a:r>
              <a:rPr lang="en-US" sz="2400" b="1" dirty="0" smtClean="0"/>
              <a:t> </a:t>
            </a:r>
            <a:r>
              <a:rPr lang="en-US" sz="2400" b="1" dirty="0" err="1" smtClean="0"/>
              <a:t>premoženja</a:t>
            </a:r>
            <a:r>
              <a:rPr lang="en-US" sz="2400" b="1" dirty="0" smtClean="0"/>
              <a:t> / </a:t>
            </a:r>
            <a:r>
              <a:rPr lang="en-US" sz="2400" b="1" dirty="0" err="1" smtClean="0"/>
              <a:t>Poudarki</a:t>
            </a:r>
            <a:endParaRPr lang="en-US" sz="2400" b="1" dirty="0"/>
          </a:p>
        </p:txBody>
      </p:sp>
      <p:sp>
        <p:nvSpPr>
          <p:cNvPr id="3" name="Content Placeholder 2"/>
          <p:cNvSpPr>
            <a:spLocks noGrp="1"/>
          </p:cNvSpPr>
          <p:nvPr>
            <p:ph idx="1"/>
          </p:nvPr>
        </p:nvSpPr>
        <p:spPr>
          <a:xfrm>
            <a:off x="457200" y="1319880"/>
            <a:ext cx="8229600" cy="4537223"/>
          </a:xfrm>
        </p:spPr>
        <p:txBody>
          <a:bodyPr>
            <a:noAutofit/>
          </a:bodyPr>
          <a:lstStyle/>
          <a:p>
            <a:pPr algn="just">
              <a:lnSpc>
                <a:spcPct val="150000"/>
              </a:lnSpc>
              <a:buFont typeface="Wingdings" charset="2"/>
              <a:buChar char="§"/>
            </a:pPr>
            <a:r>
              <a:rPr lang="en-US" sz="1500" dirty="0" smtClean="0"/>
              <a:t>V </a:t>
            </a:r>
            <a:r>
              <a:rPr lang="en-US" sz="1500" dirty="0" err="1" smtClean="0"/>
              <a:t>letu</a:t>
            </a:r>
            <a:r>
              <a:rPr lang="en-US" sz="1500" dirty="0" smtClean="0"/>
              <a:t> 2016 </a:t>
            </a:r>
            <a:r>
              <a:rPr lang="en-US" sz="1500" dirty="0" err="1" smtClean="0"/>
              <a:t>izvedba</a:t>
            </a:r>
            <a:r>
              <a:rPr lang="en-US" sz="1500" dirty="0"/>
              <a:t> </a:t>
            </a:r>
            <a:r>
              <a:rPr lang="en-US" sz="1500" dirty="0" smtClean="0"/>
              <a:t>in </a:t>
            </a:r>
            <a:r>
              <a:rPr lang="en-US" sz="1500" dirty="0" err="1" smtClean="0"/>
              <a:t>zaključek</a:t>
            </a:r>
            <a:r>
              <a:rPr lang="en-US" sz="1500" dirty="0" smtClean="0"/>
              <a:t> </a:t>
            </a:r>
            <a:r>
              <a:rPr lang="en-US" sz="1500" dirty="0" err="1" smtClean="0"/>
              <a:t>javnega</a:t>
            </a:r>
            <a:r>
              <a:rPr lang="en-US" sz="1500" dirty="0" smtClean="0"/>
              <a:t> </a:t>
            </a:r>
            <a:r>
              <a:rPr lang="en-US" sz="1500" dirty="0" err="1" smtClean="0"/>
              <a:t>naročila</a:t>
            </a:r>
            <a:r>
              <a:rPr lang="en-US" sz="1500" dirty="0" smtClean="0"/>
              <a:t> </a:t>
            </a:r>
            <a:r>
              <a:rPr lang="en-US" sz="1500" dirty="0" err="1" smtClean="0"/>
              <a:t>za</a:t>
            </a:r>
            <a:r>
              <a:rPr lang="en-US" sz="1500" dirty="0" smtClean="0"/>
              <a:t> novo </a:t>
            </a:r>
            <a:r>
              <a:rPr lang="en-US" sz="1500" dirty="0" err="1" smtClean="0"/>
              <a:t>zavarovalno</a:t>
            </a:r>
            <a:r>
              <a:rPr lang="en-US" sz="1500" dirty="0" smtClean="0"/>
              <a:t> </a:t>
            </a:r>
            <a:r>
              <a:rPr lang="en-US" sz="1500" dirty="0" err="1" smtClean="0"/>
              <a:t>obdobje</a:t>
            </a:r>
            <a:r>
              <a:rPr lang="en-US" sz="1500" dirty="0" smtClean="0"/>
              <a:t> od 01.01.2017 do 31.12.2020</a:t>
            </a:r>
            <a:r>
              <a:rPr lang="sl-SI" sz="1500" dirty="0" smtClean="0"/>
              <a:t>.</a:t>
            </a:r>
            <a:endParaRPr lang="en-US" sz="1500" dirty="0" smtClean="0"/>
          </a:p>
          <a:p>
            <a:pPr algn="just">
              <a:lnSpc>
                <a:spcPct val="150000"/>
              </a:lnSpc>
              <a:buFont typeface="Wingdings" charset="2"/>
              <a:buChar char="§"/>
            </a:pPr>
            <a:r>
              <a:rPr lang="en-US" sz="1500" dirty="0" err="1" smtClean="0"/>
              <a:t>Ponudbo</a:t>
            </a:r>
            <a:r>
              <a:rPr lang="en-US" sz="1500" dirty="0" smtClean="0"/>
              <a:t> </a:t>
            </a:r>
            <a:r>
              <a:rPr lang="en-US" sz="1500" dirty="0" err="1" smtClean="0"/>
              <a:t>sta</a:t>
            </a:r>
            <a:r>
              <a:rPr lang="sl-SI" sz="1500" dirty="0" smtClean="0"/>
              <a:t> v postopku</a:t>
            </a:r>
            <a:r>
              <a:rPr lang="en-US" sz="1500" dirty="0" smtClean="0"/>
              <a:t> </a:t>
            </a:r>
            <a:r>
              <a:rPr lang="en-US" sz="1500" dirty="0" err="1" smtClean="0"/>
              <a:t>oddala</a:t>
            </a:r>
            <a:r>
              <a:rPr lang="en-US" sz="1500" dirty="0" smtClean="0"/>
              <a:t> </a:t>
            </a:r>
            <a:r>
              <a:rPr lang="en-US" sz="1500" dirty="0" err="1" smtClean="0"/>
              <a:t>dva</a:t>
            </a:r>
            <a:r>
              <a:rPr lang="en-US" sz="1500" dirty="0" smtClean="0"/>
              <a:t> </a:t>
            </a:r>
            <a:r>
              <a:rPr lang="en-US" sz="1500" dirty="0" err="1" smtClean="0"/>
              <a:t>ponudnika</a:t>
            </a:r>
            <a:r>
              <a:rPr lang="en-US" sz="1500" dirty="0" smtClean="0"/>
              <a:t>:</a:t>
            </a:r>
          </a:p>
          <a:p>
            <a:pPr marL="857250" lvl="2" indent="0" algn="just">
              <a:lnSpc>
                <a:spcPct val="150000"/>
              </a:lnSpc>
              <a:buNone/>
            </a:pPr>
            <a:r>
              <a:rPr lang="en-US" sz="1500" dirty="0" err="1" smtClean="0"/>
              <a:t>Zavarovalnica</a:t>
            </a:r>
            <a:r>
              <a:rPr lang="en-US" sz="1500" dirty="0" smtClean="0"/>
              <a:t> </a:t>
            </a:r>
            <a:r>
              <a:rPr lang="en-US" sz="1500" dirty="0" err="1" smtClean="0"/>
              <a:t>Triglav</a:t>
            </a:r>
            <a:r>
              <a:rPr lang="en-US" sz="1500" dirty="0" smtClean="0"/>
              <a:t> </a:t>
            </a:r>
            <a:r>
              <a:rPr lang="en-US" sz="1500" dirty="0" err="1" smtClean="0"/>
              <a:t>d.d</a:t>
            </a:r>
            <a:r>
              <a:rPr lang="en-US" sz="1500" dirty="0" smtClean="0"/>
              <a:t>.</a:t>
            </a:r>
          </a:p>
          <a:p>
            <a:pPr marL="857250" lvl="2" indent="0" algn="just">
              <a:lnSpc>
                <a:spcPct val="150000"/>
              </a:lnSpc>
              <a:buNone/>
            </a:pPr>
            <a:r>
              <a:rPr lang="en-US" sz="1500" dirty="0" err="1" smtClean="0"/>
              <a:t>Zavarovalnica</a:t>
            </a:r>
            <a:r>
              <a:rPr lang="en-US" sz="1500" dirty="0" smtClean="0"/>
              <a:t> Sava, </a:t>
            </a:r>
            <a:r>
              <a:rPr lang="en-US" sz="1500" dirty="0" err="1" smtClean="0"/>
              <a:t>d.d</a:t>
            </a:r>
            <a:r>
              <a:rPr lang="en-US" sz="1500" dirty="0" smtClean="0"/>
              <a:t>.</a:t>
            </a:r>
          </a:p>
          <a:p>
            <a:pPr algn="just">
              <a:lnSpc>
                <a:spcPct val="150000"/>
              </a:lnSpc>
              <a:buFont typeface="Wingdings" charset="2"/>
              <a:buChar char="§"/>
            </a:pPr>
            <a:r>
              <a:rPr lang="en-US" sz="1500" dirty="0" err="1" smtClean="0"/>
              <a:t>Izbran</a:t>
            </a:r>
            <a:r>
              <a:rPr lang="en-US" sz="1500" dirty="0" smtClean="0"/>
              <a:t> </a:t>
            </a:r>
            <a:r>
              <a:rPr lang="en-US" sz="1500" dirty="0" err="1" smtClean="0"/>
              <a:t>najugodnejši</a:t>
            </a:r>
            <a:r>
              <a:rPr lang="en-US" sz="1500" dirty="0" smtClean="0"/>
              <a:t> </a:t>
            </a:r>
            <a:r>
              <a:rPr lang="en-US" sz="1500" dirty="0" err="1" smtClean="0"/>
              <a:t>ponudnik</a:t>
            </a:r>
            <a:r>
              <a:rPr lang="en-US" sz="1500" dirty="0" smtClean="0"/>
              <a:t> (</a:t>
            </a:r>
            <a:r>
              <a:rPr lang="en-US" sz="1500" dirty="0" err="1" smtClean="0"/>
              <a:t>najnižja</a:t>
            </a:r>
            <a:r>
              <a:rPr lang="en-US" sz="1500" dirty="0" smtClean="0"/>
              <a:t> </a:t>
            </a:r>
            <a:r>
              <a:rPr lang="en-US" sz="1500" dirty="0" err="1" smtClean="0"/>
              <a:t>zavarovalna</a:t>
            </a:r>
            <a:r>
              <a:rPr lang="en-US" sz="1500" dirty="0" smtClean="0"/>
              <a:t> premija) </a:t>
            </a:r>
            <a:r>
              <a:rPr lang="en-US" sz="1500" dirty="0" err="1" smtClean="0"/>
              <a:t>Zavarovalnica</a:t>
            </a:r>
            <a:r>
              <a:rPr lang="en-US" sz="1500" dirty="0" smtClean="0"/>
              <a:t> Sava, d.d. </a:t>
            </a:r>
            <a:r>
              <a:rPr lang="sl-SI" sz="1500" dirty="0" smtClean="0"/>
              <a:t>s katerim je bila sklenjena Pogodba za zavarovanje šolskega premoženja, interesov in oseb javnih zavodov (po seznamu) iz resornih pristojnosti MIZŠ št. C3330-17-033000.</a:t>
            </a:r>
          </a:p>
          <a:p>
            <a:pPr algn="just">
              <a:lnSpc>
                <a:spcPct val="150000"/>
              </a:lnSpc>
              <a:buFont typeface="Wingdings" charset="2"/>
              <a:buChar char="§"/>
            </a:pPr>
            <a:r>
              <a:rPr lang="sl-SI" sz="1500" dirty="0" smtClean="0"/>
              <a:t>V </a:t>
            </a:r>
            <a:r>
              <a:rPr lang="en-US" sz="1500" dirty="0" err="1" smtClean="0"/>
              <a:t>zavarovalnem</a:t>
            </a:r>
            <a:r>
              <a:rPr lang="en-US" sz="1500" dirty="0" smtClean="0"/>
              <a:t> </a:t>
            </a:r>
            <a:r>
              <a:rPr lang="en-US" sz="1500" dirty="0" err="1"/>
              <a:t>obdobju</a:t>
            </a:r>
            <a:r>
              <a:rPr lang="en-US" sz="1500" dirty="0"/>
              <a:t> od 01.01.2007 do </a:t>
            </a:r>
            <a:r>
              <a:rPr lang="en-US" sz="1500" dirty="0" smtClean="0"/>
              <a:t>31.12.2015</a:t>
            </a:r>
            <a:r>
              <a:rPr lang="sl-SI" sz="1500" dirty="0"/>
              <a:t> </a:t>
            </a:r>
            <a:r>
              <a:rPr lang="sl-SI" sz="1500" dirty="0" smtClean="0"/>
              <a:t>je bilo </a:t>
            </a:r>
            <a:r>
              <a:rPr lang="en-US" sz="1500" dirty="0" err="1" smtClean="0"/>
              <a:t>prijavljenih</a:t>
            </a:r>
            <a:r>
              <a:rPr lang="en-US" sz="1500" dirty="0" smtClean="0"/>
              <a:t> </a:t>
            </a:r>
            <a:r>
              <a:rPr lang="en-US" sz="1500" dirty="0"/>
              <a:t>9.801 </a:t>
            </a:r>
            <a:r>
              <a:rPr lang="en-US" sz="1500" dirty="0" err="1"/>
              <a:t>zavarovalnih</a:t>
            </a:r>
            <a:r>
              <a:rPr lang="en-US" sz="1500" dirty="0"/>
              <a:t> </a:t>
            </a:r>
            <a:r>
              <a:rPr lang="en-US" sz="1500" dirty="0" err="1"/>
              <a:t>zahtevkov</a:t>
            </a:r>
            <a:r>
              <a:rPr lang="en-US" sz="1500" dirty="0"/>
              <a:t> (</a:t>
            </a:r>
            <a:r>
              <a:rPr lang="en-US" sz="1500" dirty="0" err="1" smtClean="0"/>
              <a:t>škod</a:t>
            </a:r>
            <a:r>
              <a:rPr lang="en-US" sz="1500" dirty="0" smtClean="0"/>
              <a:t>)</a:t>
            </a:r>
            <a:r>
              <a:rPr lang="sl-SI" sz="1500" dirty="0"/>
              <a:t> </a:t>
            </a:r>
            <a:r>
              <a:rPr lang="sl-SI" sz="1500" dirty="0" smtClean="0"/>
              <a:t>in </a:t>
            </a:r>
            <a:r>
              <a:rPr lang="en-US" sz="1500" dirty="0" err="1" smtClean="0"/>
              <a:t>likvidiranih</a:t>
            </a:r>
            <a:r>
              <a:rPr lang="en-US" sz="1500" dirty="0" smtClean="0"/>
              <a:t> v </a:t>
            </a:r>
            <a:r>
              <a:rPr lang="en-US" sz="1500" dirty="0" err="1"/>
              <a:t>znesku</a:t>
            </a:r>
            <a:r>
              <a:rPr lang="en-US" sz="1500" dirty="0"/>
              <a:t> 6.291.779,98 </a:t>
            </a:r>
            <a:r>
              <a:rPr lang="en-US" sz="1500" dirty="0" smtClean="0"/>
              <a:t>EUR</a:t>
            </a:r>
            <a:r>
              <a:rPr lang="sl-SI" sz="1500" dirty="0" smtClean="0"/>
              <a:t>.</a:t>
            </a:r>
            <a:endParaRPr lang="en-US" sz="1500" dirty="0"/>
          </a:p>
          <a:p>
            <a:pPr algn="just">
              <a:lnSpc>
                <a:spcPct val="150000"/>
              </a:lnSpc>
              <a:buFont typeface="Wingdings" charset="2"/>
              <a:buChar char="§"/>
            </a:pPr>
            <a:r>
              <a:rPr lang="en-US" sz="1500" dirty="0" err="1" smtClean="0"/>
              <a:t>Vsa</a:t>
            </a:r>
            <a:r>
              <a:rPr lang="en-US" sz="1500" dirty="0" smtClean="0"/>
              <a:t> </a:t>
            </a:r>
            <a:r>
              <a:rPr lang="en-US" sz="1500" dirty="0" err="1" smtClean="0"/>
              <a:t>zavarovalna</a:t>
            </a:r>
            <a:r>
              <a:rPr lang="en-US" sz="1500" dirty="0" smtClean="0"/>
              <a:t> </a:t>
            </a:r>
            <a:r>
              <a:rPr lang="en-US" sz="1500" dirty="0" err="1" smtClean="0"/>
              <a:t>dokumentacija</a:t>
            </a:r>
            <a:r>
              <a:rPr lang="en-US" sz="1500" dirty="0" smtClean="0"/>
              <a:t>, </a:t>
            </a:r>
            <a:r>
              <a:rPr lang="en-US" sz="1500" dirty="0" err="1" smtClean="0"/>
              <a:t>skupaj</a:t>
            </a:r>
            <a:r>
              <a:rPr lang="en-US" sz="1500" dirty="0" smtClean="0"/>
              <a:t> s </a:t>
            </a:r>
            <a:r>
              <a:rPr lang="en-US" sz="1500" dirty="0" err="1" smtClean="0"/>
              <a:t>potrebnimi</a:t>
            </a:r>
            <a:r>
              <a:rPr lang="en-US" sz="1500" dirty="0" smtClean="0"/>
              <a:t> </a:t>
            </a:r>
            <a:r>
              <a:rPr lang="en-US" sz="1500" dirty="0" err="1" smtClean="0"/>
              <a:t>obrazci</a:t>
            </a:r>
            <a:r>
              <a:rPr lang="en-US" sz="1500" dirty="0" smtClean="0"/>
              <a:t> in </a:t>
            </a:r>
            <a:r>
              <a:rPr lang="en-US" sz="1500" dirty="0" err="1" smtClean="0"/>
              <a:t>navodili</a:t>
            </a:r>
            <a:r>
              <a:rPr lang="en-US" sz="1500" dirty="0" smtClean="0"/>
              <a:t> je </a:t>
            </a:r>
            <a:r>
              <a:rPr lang="en-US" sz="1500" dirty="0" err="1" smtClean="0"/>
              <a:t>objavljena</a:t>
            </a:r>
            <a:r>
              <a:rPr lang="en-US" sz="1500" dirty="0" smtClean="0"/>
              <a:t> in </a:t>
            </a:r>
            <a:r>
              <a:rPr lang="en-US" sz="1500" dirty="0" err="1" smtClean="0"/>
              <a:t>dostopna</a:t>
            </a:r>
            <a:r>
              <a:rPr lang="en-US" sz="1500" dirty="0" smtClean="0"/>
              <a:t> </a:t>
            </a:r>
            <a:r>
              <a:rPr lang="en-US" sz="1500" dirty="0" err="1" smtClean="0"/>
              <a:t>preko</a:t>
            </a:r>
            <a:r>
              <a:rPr lang="en-US" sz="1500" dirty="0" smtClean="0"/>
              <a:t> </a:t>
            </a:r>
            <a:r>
              <a:rPr lang="en-US" sz="1500" dirty="0" err="1" smtClean="0"/>
              <a:t>portala</a:t>
            </a:r>
            <a:r>
              <a:rPr lang="en-US" sz="1500" dirty="0" smtClean="0"/>
              <a:t> MIZŠ</a:t>
            </a:r>
            <a:r>
              <a:rPr lang="sl-SI" sz="1500" dirty="0" smtClean="0"/>
              <a:t> na </a:t>
            </a:r>
            <a:r>
              <a:rPr lang="sl-SI" sz="1500" dirty="0"/>
              <a:t>spletnem naslovu: </a:t>
            </a:r>
            <a:r>
              <a:rPr lang="sl-SI" sz="1500" dirty="0">
                <a:hlinkClick r:id="rId2"/>
              </a:rPr>
              <a:t>http://</a:t>
            </a:r>
            <a:r>
              <a:rPr lang="sl-SI" sz="1500" dirty="0" smtClean="0">
                <a:hlinkClick r:id="rId2"/>
              </a:rPr>
              <a:t>eportal.mss.edus.si/portal/zavarovanja</a:t>
            </a:r>
            <a:r>
              <a:rPr lang="sl-SI" sz="1500" dirty="0" smtClean="0"/>
              <a:t> </a:t>
            </a:r>
            <a:endParaRPr lang="en-US" sz="1500" dirty="0"/>
          </a:p>
        </p:txBody>
      </p:sp>
      <p:sp>
        <p:nvSpPr>
          <p:cNvPr id="4"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69398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šolskega</a:t>
            </a:r>
            <a:r>
              <a:rPr lang="en-US" sz="2400" b="1" dirty="0" smtClean="0"/>
              <a:t> </a:t>
            </a:r>
            <a:r>
              <a:rPr lang="en-US" sz="2400" b="1" dirty="0" err="1" smtClean="0"/>
              <a:t>premoženja</a:t>
            </a:r>
            <a:r>
              <a:rPr lang="en-US" sz="2400" b="1" dirty="0" smtClean="0"/>
              <a:t> / </a:t>
            </a:r>
            <a:r>
              <a:rPr lang="en-US" sz="2400" b="1" dirty="0" err="1" smtClean="0"/>
              <a:t>Pomembnejše</a:t>
            </a:r>
            <a:r>
              <a:rPr lang="en-US" sz="2400" b="1" dirty="0" smtClean="0"/>
              <a:t> </a:t>
            </a:r>
            <a:r>
              <a:rPr lang="en-US" sz="2400" b="1" dirty="0" err="1" smtClean="0"/>
              <a:t>spremembe</a:t>
            </a:r>
            <a:endParaRPr lang="en-US" sz="2400" b="1" dirty="0"/>
          </a:p>
        </p:txBody>
      </p:sp>
      <p:sp>
        <p:nvSpPr>
          <p:cNvPr id="3" name="Content Placeholder 2"/>
          <p:cNvSpPr>
            <a:spLocks noGrp="1"/>
          </p:cNvSpPr>
          <p:nvPr>
            <p:ph idx="1"/>
          </p:nvPr>
        </p:nvSpPr>
        <p:spPr>
          <a:xfrm>
            <a:off x="457200" y="1320453"/>
            <a:ext cx="8229600" cy="3554973"/>
          </a:xfrm>
        </p:spPr>
        <p:txBody>
          <a:bodyPr>
            <a:noAutofit/>
          </a:bodyPr>
          <a:lstStyle/>
          <a:p>
            <a:pPr algn="just">
              <a:lnSpc>
                <a:spcPct val="150000"/>
              </a:lnSpc>
              <a:buFont typeface="Wingdings" charset="2"/>
              <a:buChar char="§"/>
            </a:pPr>
            <a:r>
              <a:rPr lang="en-US" sz="1800" dirty="0" err="1" smtClean="0"/>
              <a:t>Sprememba</a:t>
            </a:r>
            <a:r>
              <a:rPr lang="en-US" sz="1800" dirty="0" smtClean="0"/>
              <a:t> </a:t>
            </a:r>
            <a:r>
              <a:rPr lang="en-US" sz="1800" dirty="0" err="1" smtClean="0"/>
              <a:t>odbitnih</a:t>
            </a:r>
            <a:r>
              <a:rPr lang="en-US" sz="1800" dirty="0" smtClean="0"/>
              <a:t> </a:t>
            </a:r>
            <a:r>
              <a:rPr lang="en-US" sz="1800" dirty="0" err="1" smtClean="0"/>
              <a:t>franšiz</a:t>
            </a:r>
            <a:r>
              <a:rPr lang="en-US" sz="1800" dirty="0" smtClean="0"/>
              <a:t> (</a:t>
            </a:r>
            <a:r>
              <a:rPr lang="en-US" sz="1800" dirty="0" err="1" smtClean="0"/>
              <a:t>znižanje</a:t>
            </a:r>
            <a:r>
              <a:rPr lang="en-US" sz="1800" dirty="0" smtClean="0"/>
              <a:t>)</a:t>
            </a:r>
          </a:p>
          <a:p>
            <a:pPr algn="just">
              <a:lnSpc>
                <a:spcPct val="150000"/>
              </a:lnSpc>
              <a:buFont typeface="Wingdings" charset="2"/>
              <a:buChar char="§"/>
            </a:pPr>
            <a:endParaRPr lang="en-US" sz="1800" dirty="0"/>
          </a:p>
          <a:p>
            <a:pPr algn="just">
              <a:lnSpc>
                <a:spcPct val="150000"/>
              </a:lnSpc>
              <a:buFont typeface="Wingdings" charset="2"/>
              <a:buChar char="§"/>
            </a:pPr>
            <a:endParaRPr lang="en-US" sz="1800" dirty="0" smtClean="0"/>
          </a:p>
          <a:p>
            <a:pPr algn="just">
              <a:lnSpc>
                <a:spcPct val="150000"/>
              </a:lnSpc>
              <a:buFont typeface="Wingdings" charset="2"/>
              <a:buChar char="§"/>
            </a:pPr>
            <a:endParaRPr lang="en-US" sz="1800" dirty="0"/>
          </a:p>
          <a:p>
            <a:pPr algn="just">
              <a:lnSpc>
                <a:spcPct val="150000"/>
              </a:lnSpc>
              <a:buFont typeface="Wingdings" charset="2"/>
              <a:buChar char="§"/>
            </a:pPr>
            <a:endParaRPr lang="en-US" sz="1800" dirty="0" smtClean="0"/>
          </a:p>
          <a:p>
            <a:pPr algn="just">
              <a:lnSpc>
                <a:spcPct val="150000"/>
              </a:lnSpc>
              <a:buFont typeface="Wingdings" charset="2"/>
              <a:buChar char="§"/>
            </a:pPr>
            <a:endParaRPr lang="en-US" sz="1800" dirty="0"/>
          </a:p>
          <a:p>
            <a:pPr algn="just">
              <a:lnSpc>
                <a:spcPct val="150000"/>
              </a:lnSpc>
              <a:buFont typeface="Wingdings" charset="2"/>
              <a:buChar char="§"/>
            </a:pPr>
            <a:endParaRPr lang="en-US" sz="1800" dirty="0" smtClean="0"/>
          </a:p>
          <a:p>
            <a:pPr marL="0" indent="0" algn="just">
              <a:lnSpc>
                <a:spcPct val="150000"/>
              </a:lnSpc>
              <a:buNone/>
            </a:pPr>
            <a:endParaRPr lang="en-US" sz="1800" dirty="0" smtClean="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372803972"/>
              </p:ext>
            </p:extLst>
          </p:nvPr>
        </p:nvGraphicFramePr>
        <p:xfrm>
          <a:off x="857642" y="2000252"/>
          <a:ext cx="7515392" cy="3611430"/>
        </p:xfrm>
        <a:graphic>
          <a:graphicData uri="http://schemas.openxmlformats.org/drawingml/2006/table">
            <a:tbl>
              <a:tblPr firstRow="1" bandRow="1">
                <a:tableStyleId>{5C22544A-7EE6-4342-B048-85BDC9FD1C3A}</a:tableStyleId>
              </a:tblPr>
              <a:tblGrid>
                <a:gridCol w="3757696">
                  <a:extLst>
                    <a:ext uri="{9D8B030D-6E8A-4147-A177-3AD203B41FA5}">
                      <a16:colId xmlns:a16="http://schemas.microsoft.com/office/drawing/2014/main" val="20000"/>
                    </a:ext>
                  </a:extLst>
                </a:gridCol>
                <a:gridCol w="3757696">
                  <a:extLst>
                    <a:ext uri="{9D8B030D-6E8A-4147-A177-3AD203B41FA5}">
                      <a16:colId xmlns:a16="http://schemas.microsoft.com/office/drawing/2014/main" val="20001"/>
                    </a:ext>
                  </a:extLst>
                </a:gridCol>
              </a:tblGrid>
              <a:tr h="567903">
                <a:tc>
                  <a:txBody>
                    <a:bodyPr/>
                    <a:lstStyle/>
                    <a:p>
                      <a:pPr algn="ctr"/>
                      <a:r>
                        <a:rPr lang="sl-SI" sz="1100" dirty="0" smtClean="0"/>
                        <a:t>Prejšnje zavarovalno</a:t>
                      </a:r>
                      <a:r>
                        <a:rPr lang="sl-SI" sz="1100" baseline="0" dirty="0" smtClean="0"/>
                        <a:t> obdobje</a:t>
                      </a:r>
                      <a:endParaRPr lang="en-US" sz="1100" dirty="0"/>
                    </a:p>
                  </a:txBody>
                  <a:tcPr marL="69370" marR="69370" marT="34687" marB="34687" anchor="ctr"/>
                </a:tc>
                <a:tc>
                  <a:txBody>
                    <a:bodyPr/>
                    <a:lstStyle/>
                    <a:p>
                      <a:pPr algn="ctr"/>
                      <a:r>
                        <a:rPr lang="en-US" sz="1100" dirty="0" err="1" smtClean="0"/>
                        <a:t>Obstoječe</a:t>
                      </a:r>
                      <a:r>
                        <a:rPr lang="en-US" sz="1100" dirty="0" smtClean="0"/>
                        <a:t> </a:t>
                      </a:r>
                      <a:r>
                        <a:rPr lang="en-US" sz="1100" dirty="0" err="1" smtClean="0"/>
                        <a:t>zavarova</a:t>
                      </a:r>
                      <a:r>
                        <a:rPr lang="sl-SI" sz="1100" dirty="0" err="1" smtClean="0"/>
                        <a:t>lno</a:t>
                      </a:r>
                      <a:r>
                        <a:rPr lang="sl-SI" sz="1100" baseline="0" dirty="0" smtClean="0"/>
                        <a:t> obdobje</a:t>
                      </a:r>
                      <a:endParaRPr lang="en-US" sz="1100" dirty="0"/>
                    </a:p>
                  </a:txBody>
                  <a:tcPr marL="69370" marR="69370" marT="34687" marB="34687" anchor="ctr"/>
                </a:tc>
                <a:extLst>
                  <a:ext uri="{0D108BD9-81ED-4DB2-BD59-A6C34878D82A}">
                    <a16:rowId xmlns:a16="http://schemas.microsoft.com/office/drawing/2014/main" val="10000"/>
                  </a:ext>
                </a:extLst>
              </a:tr>
              <a:tr h="368650">
                <a:tc gridSpan="2">
                  <a:txBody>
                    <a:bodyPr/>
                    <a:lstStyle/>
                    <a:p>
                      <a:pPr algn="ctr"/>
                      <a:r>
                        <a:rPr lang="en-US" sz="1300" b="1" dirty="0" err="1" smtClean="0"/>
                        <a:t>Zlonamerna</a:t>
                      </a:r>
                      <a:r>
                        <a:rPr lang="en-US" sz="1300" b="1" baseline="0" dirty="0" smtClean="0"/>
                        <a:t> in </a:t>
                      </a:r>
                      <a:r>
                        <a:rPr lang="en-US" sz="1300" b="1" baseline="0" dirty="0" err="1" smtClean="0"/>
                        <a:t>objestna</a:t>
                      </a:r>
                      <a:r>
                        <a:rPr lang="en-US" sz="1300" b="1" baseline="0" dirty="0" smtClean="0"/>
                        <a:t> </a:t>
                      </a:r>
                      <a:r>
                        <a:rPr lang="en-US" sz="1300" b="1" baseline="0" dirty="0" err="1" smtClean="0"/>
                        <a:t>zavarovanja</a:t>
                      </a:r>
                      <a:endParaRPr lang="en-US" sz="1300" b="1" dirty="0"/>
                    </a:p>
                  </a:txBody>
                  <a:tcPr marL="69370" marR="69370" marT="34687" marB="34687" anchor="ctr"/>
                </a:tc>
                <a:tc hMerge="1">
                  <a:txBody>
                    <a:bodyPr/>
                    <a:lstStyle/>
                    <a:p>
                      <a:endParaRPr lang="en-US" dirty="0"/>
                    </a:p>
                  </a:txBody>
                  <a:tcPr/>
                </a:tc>
                <a:extLst>
                  <a:ext uri="{0D108BD9-81ED-4DB2-BD59-A6C34878D82A}">
                    <a16:rowId xmlns:a16="http://schemas.microsoft.com/office/drawing/2014/main" val="10001"/>
                  </a:ext>
                </a:extLst>
              </a:tr>
              <a:tr h="645859">
                <a:tc>
                  <a:txBody>
                    <a:bodyPr/>
                    <a:lstStyle/>
                    <a:p>
                      <a:pPr algn="l"/>
                      <a:r>
                        <a:rPr lang="en-US" sz="1300" dirty="0" smtClean="0"/>
                        <a:t>10 %,</a:t>
                      </a:r>
                      <a:r>
                        <a:rPr lang="en-US" sz="1300" baseline="0" dirty="0" smtClean="0"/>
                        <a:t> </a:t>
                      </a:r>
                      <a:r>
                        <a:rPr lang="en-US" sz="1300" baseline="0" dirty="0" err="1" smtClean="0"/>
                        <a:t>vendar</a:t>
                      </a:r>
                      <a:r>
                        <a:rPr lang="en-US" sz="1300" baseline="0" dirty="0" smtClean="0"/>
                        <a:t> </a:t>
                      </a:r>
                      <a:r>
                        <a:rPr lang="en-US" sz="1300" baseline="0" dirty="0" err="1" smtClean="0"/>
                        <a:t>najmanj</a:t>
                      </a:r>
                      <a:r>
                        <a:rPr lang="en-US" sz="1300" baseline="0" dirty="0" smtClean="0"/>
                        <a:t> 250 EUR in </a:t>
                      </a:r>
                      <a:r>
                        <a:rPr lang="en-US" sz="1300" baseline="0" dirty="0" err="1" smtClean="0"/>
                        <a:t>največ</a:t>
                      </a:r>
                      <a:r>
                        <a:rPr lang="en-US" sz="1300" baseline="0" dirty="0" smtClean="0"/>
                        <a:t> 500 EUR</a:t>
                      </a:r>
                      <a:endParaRPr lang="en-US" sz="1300" dirty="0"/>
                    </a:p>
                  </a:txBody>
                  <a:tcPr marL="69370" marR="69370" marT="34687" marB="34687" anchor="ctr"/>
                </a:tc>
                <a:tc>
                  <a:txBody>
                    <a:bodyPr/>
                    <a:lstStyle/>
                    <a:p>
                      <a:pPr algn="l"/>
                      <a:r>
                        <a:rPr lang="en-US" sz="1300" dirty="0" smtClean="0"/>
                        <a:t>10 %, </a:t>
                      </a:r>
                      <a:r>
                        <a:rPr lang="en-US" sz="1300" dirty="0" err="1" smtClean="0"/>
                        <a:t>vendar</a:t>
                      </a:r>
                      <a:r>
                        <a:rPr lang="en-US" sz="1300" dirty="0" smtClean="0"/>
                        <a:t> </a:t>
                      </a:r>
                      <a:r>
                        <a:rPr lang="en-US" sz="1300" dirty="0" err="1" smtClean="0"/>
                        <a:t>najmanj</a:t>
                      </a:r>
                      <a:r>
                        <a:rPr lang="en-US" sz="1300" dirty="0" smtClean="0"/>
                        <a:t> 125 EUR in </a:t>
                      </a:r>
                      <a:r>
                        <a:rPr lang="en-US" sz="1300" dirty="0" err="1" smtClean="0"/>
                        <a:t>največ</a:t>
                      </a:r>
                      <a:r>
                        <a:rPr lang="en-US" sz="1300" dirty="0" smtClean="0"/>
                        <a:t> 250 EUR</a:t>
                      </a:r>
                      <a:endParaRPr lang="en-US" sz="1300" dirty="0"/>
                    </a:p>
                  </a:txBody>
                  <a:tcPr marL="69370" marR="69370" marT="34687" marB="34687" anchor="ctr"/>
                </a:tc>
                <a:extLst>
                  <a:ext uri="{0D108BD9-81ED-4DB2-BD59-A6C34878D82A}">
                    <a16:rowId xmlns:a16="http://schemas.microsoft.com/office/drawing/2014/main" val="10002"/>
                  </a:ext>
                </a:extLst>
              </a:tr>
              <a:tr h="368650">
                <a:tc gridSpan="2">
                  <a:txBody>
                    <a:bodyPr/>
                    <a:lstStyle/>
                    <a:p>
                      <a:pPr algn="ctr"/>
                      <a:r>
                        <a:rPr lang="en-US" sz="1300" b="1" dirty="0" err="1" smtClean="0"/>
                        <a:t>Zavarovanje</a:t>
                      </a:r>
                      <a:r>
                        <a:rPr lang="en-US" sz="1300" b="1" dirty="0" smtClean="0"/>
                        <a:t> </a:t>
                      </a:r>
                      <a:r>
                        <a:rPr lang="en-US" sz="1300" b="1" dirty="0" err="1" smtClean="0"/>
                        <a:t>stekla</a:t>
                      </a:r>
                      <a:endParaRPr lang="en-US" sz="1300" b="1" dirty="0"/>
                    </a:p>
                  </a:txBody>
                  <a:tcPr marL="69370" marR="69370" marT="34687" marB="34687" anchor="ctr"/>
                </a:tc>
                <a:tc hMerge="1">
                  <a:txBody>
                    <a:bodyPr/>
                    <a:lstStyle/>
                    <a:p>
                      <a:endParaRPr lang="en-US" dirty="0"/>
                    </a:p>
                  </a:txBody>
                  <a:tcPr/>
                </a:tc>
                <a:extLst>
                  <a:ext uri="{0D108BD9-81ED-4DB2-BD59-A6C34878D82A}">
                    <a16:rowId xmlns:a16="http://schemas.microsoft.com/office/drawing/2014/main" val="10003"/>
                  </a:ext>
                </a:extLst>
              </a:tr>
              <a:tr h="645859">
                <a:tc>
                  <a:txBody>
                    <a:bodyPr/>
                    <a:lstStyle/>
                    <a:p>
                      <a:pPr algn="l"/>
                      <a:r>
                        <a:rPr lang="en-US" sz="1300" dirty="0" smtClean="0"/>
                        <a:t>10 % </a:t>
                      </a:r>
                      <a:r>
                        <a:rPr lang="en-US" sz="1300" dirty="0" err="1" smtClean="0"/>
                        <a:t>odbitne</a:t>
                      </a:r>
                      <a:r>
                        <a:rPr lang="en-US" sz="1300" dirty="0" smtClean="0"/>
                        <a:t> </a:t>
                      </a:r>
                      <a:r>
                        <a:rPr lang="en-US" sz="1300" dirty="0" err="1" smtClean="0"/>
                        <a:t>franšize</a:t>
                      </a:r>
                      <a:r>
                        <a:rPr lang="en-US" sz="1300" dirty="0" smtClean="0"/>
                        <a:t>,</a:t>
                      </a:r>
                      <a:r>
                        <a:rPr lang="en-US" sz="1300" baseline="0" dirty="0" smtClean="0"/>
                        <a:t> </a:t>
                      </a:r>
                      <a:r>
                        <a:rPr lang="en-US" sz="1300" baseline="0" dirty="0" err="1" smtClean="0"/>
                        <a:t>vendar</a:t>
                      </a:r>
                      <a:r>
                        <a:rPr lang="en-US" sz="1300" baseline="0" dirty="0" smtClean="0"/>
                        <a:t> </a:t>
                      </a:r>
                      <a:r>
                        <a:rPr lang="en-US" sz="1300" baseline="0" dirty="0" err="1" smtClean="0"/>
                        <a:t>najmanj</a:t>
                      </a:r>
                      <a:r>
                        <a:rPr lang="en-US" sz="1300" baseline="0" dirty="0" smtClean="0"/>
                        <a:t> 100 EUR in </a:t>
                      </a:r>
                      <a:r>
                        <a:rPr lang="en-US" sz="1300" baseline="0" dirty="0" err="1" smtClean="0"/>
                        <a:t>največ</a:t>
                      </a:r>
                      <a:r>
                        <a:rPr lang="en-US" sz="1300" baseline="0" dirty="0" smtClean="0"/>
                        <a:t> 250 EUR</a:t>
                      </a:r>
                      <a:endParaRPr lang="en-US" sz="1300" dirty="0"/>
                    </a:p>
                  </a:txBody>
                  <a:tcPr marL="69370" marR="69370" marT="34687" marB="34687" anchor="ctr"/>
                </a:tc>
                <a:tc>
                  <a:txBody>
                    <a:bodyPr/>
                    <a:lstStyle/>
                    <a:p>
                      <a:pPr algn="l"/>
                      <a:r>
                        <a:rPr lang="en-US" sz="1300" dirty="0" smtClean="0"/>
                        <a:t>10 %,</a:t>
                      </a:r>
                      <a:r>
                        <a:rPr lang="en-US" sz="1300" baseline="0" dirty="0" smtClean="0"/>
                        <a:t> </a:t>
                      </a:r>
                      <a:r>
                        <a:rPr lang="en-US" sz="1300" baseline="0" dirty="0" err="1" smtClean="0"/>
                        <a:t>vendar</a:t>
                      </a:r>
                      <a:r>
                        <a:rPr lang="en-US" sz="1300" baseline="0" dirty="0" smtClean="0"/>
                        <a:t> </a:t>
                      </a:r>
                      <a:r>
                        <a:rPr lang="en-US" sz="1300" baseline="0" dirty="0" err="1" smtClean="0"/>
                        <a:t>najmanj</a:t>
                      </a:r>
                      <a:r>
                        <a:rPr lang="en-US" sz="1300" baseline="0" dirty="0" smtClean="0"/>
                        <a:t> 50 EUR in </a:t>
                      </a:r>
                      <a:r>
                        <a:rPr lang="en-US" sz="1300" baseline="0" dirty="0" err="1" smtClean="0"/>
                        <a:t>največ</a:t>
                      </a:r>
                      <a:r>
                        <a:rPr lang="en-US" sz="1300" baseline="0" dirty="0" smtClean="0"/>
                        <a:t> 125 EUR</a:t>
                      </a:r>
                      <a:endParaRPr lang="sl-SI" sz="1300" baseline="0" dirty="0" smtClean="0"/>
                    </a:p>
                  </a:txBody>
                  <a:tcPr marL="69370" marR="69370" marT="34687" marB="34687" anchor="ctr"/>
                </a:tc>
                <a:extLst>
                  <a:ext uri="{0D108BD9-81ED-4DB2-BD59-A6C34878D82A}">
                    <a16:rowId xmlns:a16="http://schemas.microsoft.com/office/drawing/2014/main" val="10004"/>
                  </a:ext>
                </a:extLst>
              </a:tr>
              <a:tr h="368650">
                <a:tc gridSpan="2">
                  <a:txBody>
                    <a:bodyPr/>
                    <a:lstStyle/>
                    <a:p>
                      <a:pPr algn="ctr"/>
                      <a:r>
                        <a:rPr lang="sl-SI" sz="1300" b="1" dirty="0" smtClean="0"/>
                        <a:t>Strojelomno zavarovanje</a:t>
                      </a:r>
                      <a:endParaRPr lang="en-US" sz="1300" b="1" dirty="0"/>
                    </a:p>
                  </a:txBody>
                  <a:tcPr marL="69370" marR="69370" marT="34687" marB="34687" anchor="ctr"/>
                </a:tc>
                <a:tc hMerge="1">
                  <a:txBody>
                    <a:bodyPr/>
                    <a:lstStyle/>
                    <a:p>
                      <a:pPr algn="l"/>
                      <a:endParaRPr lang="sl-SI" sz="1300" baseline="0" dirty="0" smtClean="0"/>
                    </a:p>
                  </a:txBody>
                  <a:tcPr marL="69370" marR="69370" marT="34687" marB="34687" anchor="ctr"/>
                </a:tc>
                <a:extLst>
                  <a:ext uri="{0D108BD9-81ED-4DB2-BD59-A6C34878D82A}">
                    <a16:rowId xmlns:a16="http://schemas.microsoft.com/office/drawing/2014/main" val="10005"/>
                  </a:ext>
                </a:extLst>
              </a:tr>
              <a:tr h="645859">
                <a:tc>
                  <a:txBody>
                    <a:bodyPr/>
                    <a:lstStyle/>
                    <a:p>
                      <a:pPr algn="l"/>
                      <a:r>
                        <a:rPr lang="sl-SI" sz="1300" dirty="0" smtClean="0"/>
                        <a:t>10 % odbitna franšiza, vendar najmanj 250 EUR in največ 2.500 EUR</a:t>
                      </a:r>
                      <a:endParaRPr lang="en-US" sz="1300" dirty="0"/>
                    </a:p>
                  </a:txBody>
                  <a:tcPr marL="69370" marR="69370" marT="34687" marB="34687"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dirty="0" err="1" smtClean="0"/>
                        <a:t>Brez</a:t>
                      </a:r>
                      <a:r>
                        <a:rPr lang="en-US" sz="1300" baseline="0" dirty="0" smtClean="0"/>
                        <a:t> </a:t>
                      </a:r>
                      <a:r>
                        <a:rPr lang="en-US" sz="1300" baseline="0" dirty="0" err="1" smtClean="0"/>
                        <a:t>odbitne</a:t>
                      </a:r>
                      <a:r>
                        <a:rPr lang="en-US" sz="1300" baseline="0" dirty="0" smtClean="0"/>
                        <a:t> </a:t>
                      </a:r>
                      <a:r>
                        <a:rPr lang="en-US" sz="1300" baseline="0" dirty="0" err="1" smtClean="0"/>
                        <a:t>franšize</a:t>
                      </a:r>
                      <a:endParaRPr lang="sl-SI" sz="1300" baseline="0" dirty="0" smtClean="0"/>
                    </a:p>
                  </a:txBody>
                  <a:tcPr marL="69370" marR="69370" marT="34687" marB="34687" anchor="ctr"/>
                </a:tc>
                <a:extLst>
                  <a:ext uri="{0D108BD9-81ED-4DB2-BD59-A6C34878D82A}">
                    <a16:rowId xmlns:a16="http://schemas.microsoft.com/office/drawing/2014/main" val="10006"/>
                  </a:ext>
                </a:extLst>
              </a:tr>
            </a:tbl>
          </a:graphicData>
        </a:graphic>
      </p:graphicFrame>
      <p:sp>
        <p:nvSpPr>
          <p:cNvPr id="8"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spTree>
    <p:extLst>
      <p:ext uri="{BB962C8B-B14F-4D97-AF65-F5344CB8AC3E}">
        <p14:creationId xmlns:p14="http://schemas.microsoft.com/office/powerpoint/2010/main" val="908864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šolskega</a:t>
            </a:r>
            <a:r>
              <a:rPr lang="en-US" sz="2400" b="1" dirty="0" smtClean="0"/>
              <a:t> </a:t>
            </a:r>
            <a:r>
              <a:rPr lang="en-US" sz="2400" b="1" dirty="0" err="1" smtClean="0"/>
              <a:t>premoženja</a:t>
            </a:r>
            <a:r>
              <a:rPr lang="en-US" sz="2400" b="1" dirty="0" smtClean="0"/>
              <a:t> / </a:t>
            </a:r>
            <a:r>
              <a:rPr lang="en-US" sz="2400" b="1" dirty="0" err="1" smtClean="0"/>
              <a:t>Pomembnejše</a:t>
            </a:r>
            <a:r>
              <a:rPr lang="en-US" sz="2400" b="1" dirty="0" smtClean="0"/>
              <a:t> </a:t>
            </a:r>
            <a:r>
              <a:rPr lang="en-US" sz="2400" b="1" dirty="0" err="1" smtClean="0"/>
              <a:t>spremembe</a:t>
            </a:r>
            <a:endParaRPr lang="en-US" sz="2400" b="1" dirty="0"/>
          </a:p>
        </p:txBody>
      </p:sp>
      <p:sp>
        <p:nvSpPr>
          <p:cNvPr id="3" name="Content Placeholder 2"/>
          <p:cNvSpPr>
            <a:spLocks noGrp="1"/>
          </p:cNvSpPr>
          <p:nvPr>
            <p:ph idx="1"/>
          </p:nvPr>
        </p:nvSpPr>
        <p:spPr>
          <a:xfrm>
            <a:off x="457200" y="1078650"/>
            <a:ext cx="8229600" cy="5051904"/>
          </a:xfrm>
        </p:spPr>
        <p:txBody>
          <a:bodyPr>
            <a:noAutofit/>
          </a:bodyPr>
          <a:lstStyle/>
          <a:p>
            <a:pPr algn="just">
              <a:lnSpc>
                <a:spcPct val="150000"/>
              </a:lnSpc>
              <a:buFont typeface="Wingdings" charset="2"/>
              <a:buChar char="§"/>
            </a:pPr>
            <a:r>
              <a:rPr lang="en-US" sz="1700" dirty="0" err="1" smtClean="0"/>
              <a:t>Dodatna</a:t>
            </a:r>
            <a:r>
              <a:rPr lang="en-US" sz="1700" dirty="0" smtClean="0"/>
              <a:t> </a:t>
            </a:r>
            <a:r>
              <a:rPr lang="en-US" sz="1700" dirty="0" err="1" smtClean="0"/>
              <a:t>zavarovana</a:t>
            </a:r>
            <a:r>
              <a:rPr lang="en-US" sz="1700" dirty="0" smtClean="0"/>
              <a:t> </a:t>
            </a:r>
            <a:r>
              <a:rPr lang="en-US" sz="1700" dirty="0" err="1" smtClean="0"/>
              <a:t>nevarnost</a:t>
            </a:r>
            <a:r>
              <a:rPr lang="en-US" sz="1700" dirty="0" smtClean="0"/>
              <a:t> </a:t>
            </a:r>
            <a:r>
              <a:rPr lang="en-US" sz="1700" dirty="0" err="1" smtClean="0"/>
              <a:t>indirektnega</a:t>
            </a:r>
            <a:r>
              <a:rPr lang="en-US" sz="1700" dirty="0" smtClean="0"/>
              <a:t> </a:t>
            </a:r>
            <a:r>
              <a:rPr lang="en-US" sz="1700" dirty="0" err="1" smtClean="0"/>
              <a:t>udara</a:t>
            </a:r>
            <a:r>
              <a:rPr lang="en-US" sz="1700" dirty="0" smtClean="0"/>
              <a:t> </a:t>
            </a:r>
            <a:r>
              <a:rPr lang="en-US" sz="1700" dirty="0" err="1" smtClean="0"/>
              <a:t>strele</a:t>
            </a:r>
            <a:r>
              <a:rPr lang="sl-SI" sz="1700" dirty="0" smtClean="0"/>
              <a:t> (če je škoda vidna brez pomagal) v okviru požarnega zavarovanje</a:t>
            </a:r>
            <a:r>
              <a:rPr lang="en-US" sz="1700" dirty="0" smtClean="0"/>
              <a:t> </a:t>
            </a:r>
            <a:r>
              <a:rPr lang="sl-SI" sz="1700" dirty="0" smtClean="0"/>
              <a:t>za mehansko opremo (</a:t>
            </a:r>
            <a:r>
              <a:rPr lang="sl-SI" sz="1700" dirty="0"/>
              <a:t>Električni vodi, varovalke katerekoli vrste, zaščitna stikala, odvodniki prenapetosti, strelovodi, dvigala in podobne naprave) z vsemi stroji, aparati in </a:t>
            </a:r>
            <a:r>
              <a:rPr lang="sl-SI" sz="1700" dirty="0" smtClean="0"/>
              <a:t>napravami na I. riziko* do 500.000 EUR.</a:t>
            </a:r>
            <a:r>
              <a:rPr lang="en-US" sz="1700" dirty="0" smtClean="0"/>
              <a:t> 	</a:t>
            </a:r>
          </a:p>
          <a:p>
            <a:pPr algn="just">
              <a:lnSpc>
                <a:spcPct val="150000"/>
              </a:lnSpc>
              <a:buFont typeface="Wingdings" charset="2"/>
              <a:buChar char="§"/>
            </a:pPr>
            <a:r>
              <a:rPr lang="sl-SI" sz="1700" dirty="0" smtClean="0"/>
              <a:t>Zvišanje</a:t>
            </a:r>
            <a:r>
              <a:rPr lang="en-US" sz="1700" dirty="0" smtClean="0"/>
              <a:t> </a:t>
            </a:r>
            <a:r>
              <a:rPr lang="en-US" sz="1700" dirty="0" err="1" smtClean="0"/>
              <a:t>zavarovalne</a:t>
            </a:r>
            <a:r>
              <a:rPr lang="en-US" sz="1700" dirty="0" smtClean="0"/>
              <a:t> </a:t>
            </a:r>
            <a:r>
              <a:rPr lang="en-US" sz="1700" dirty="0" err="1" smtClean="0"/>
              <a:t>vsote</a:t>
            </a:r>
            <a:r>
              <a:rPr lang="en-US" sz="1700" dirty="0" smtClean="0"/>
              <a:t> </a:t>
            </a:r>
            <a:r>
              <a:rPr lang="en-US" sz="1700" dirty="0" err="1" smtClean="0"/>
              <a:t>pri</a:t>
            </a:r>
            <a:r>
              <a:rPr lang="en-US" sz="1700" dirty="0" smtClean="0"/>
              <a:t> </a:t>
            </a:r>
            <a:r>
              <a:rPr lang="en-US" sz="1700" dirty="0" err="1" smtClean="0"/>
              <a:t>zavarovanju</a:t>
            </a:r>
            <a:r>
              <a:rPr lang="en-US" sz="1700" dirty="0" smtClean="0"/>
              <a:t> </a:t>
            </a:r>
            <a:r>
              <a:rPr lang="en-US" sz="1700" dirty="0" err="1" smtClean="0"/>
              <a:t>odgovornosti</a:t>
            </a:r>
            <a:r>
              <a:rPr lang="en-US" sz="1700" dirty="0" smtClean="0"/>
              <a:t> </a:t>
            </a:r>
            <a:r>
              <a:rPr lang="sl-SI" sz="1700" dirty="0" smtClean="0"/>
              <a:t>(na I. riziko**) </a:t>
            </a:r>
            <a:r>
              <a:rPr lang="en-US" sz="1700" dirty="0" err="1" smtClean="0"/>
              <a:t>iz</a:t>
            </a:r>
            <a:r>
              <a:rPr lang="en-US" sz="1700" dirty="0" smtClean="0"/>
              <a:t> 170.000 EUR </a:t>
            </a:r>
            <a:r>
              <a:rPr lang="en-US" sz="1700" dirty="0" err="1" smtClean="0"/>
              <a:t>na</a:t>
            </a:r>
            <a:r>
              <a:rPr lang="en-US" sz="1700" dirty="0" smtClean="0"/>
              <a:t> 250.000 EUR</a:t>
            </a:r>
            <a:r>
              <a:rPr lang="sl-SI" sz="1700" dirty="0" smtClean="0"/>
              <a:t>, pri čemer se ohranja enak letni agregat kot v prejšnjem zavarovalnem obdobju (5-kratnik zavarovalne vsote).</a:t>
            </a:r>
          </a:p>
          <a:p>
            <a:pPr algn="just">
              <a:lnSpc>
                <a:spcPct val="150000"/>
              </a:lnSpc>
              <a:buFont typeface="Wingdings" charset="2"/>
              <a:buChar char="§"/>
            </a:pPr>
            <a:r>
              <a:rPr lang="sl-SI" sz="1700" dirty="0" smtClean="0"/>
              <a:t>V zavarovanje ni več vključena zavarovalna vrsta zavarovanje živil v zmrzovalnikih, saj v preteklih zavarovalnih obdobjih iz tega naslova ni bilo podanega nobenega zavarovalnega zahtevka.</a:t>
            </a:r>
          </a:p>
          <a:p>
            <a:pPr marL="0" indent="0" algn="just">
              <a:lnSpc>
                <a:spcPct val="150000"/>
              </a:lnSpc>
              <a:buNone/>
            </a:pPr>
            <a:endParaRPr lang="sl-SI" sz="1700" dirty="0" smtClean="0"/>
          </a:p>
          <a:p>
            <a:pPr marL="0" indent="0" algn="just">
              <a:lnSpc>
                <a:spcPct val="150000"/>
              </a:lnSpc>
              <a:buNone/>
            </a:pPr>
            <a:r>
              <a:rPr lang="sl-SI" sz="1000" dirty="0" smtClean="0"/>
              <a:t>* Na I. riziko: nadomestilo dogovorjene nove vrednosti po vsakokratnem škodnem dogodku, ne glede na lokacijo, največ do zavarovalne vsote za vse lokacije skupaj in brez letnega agregata. </a:t>
            </a:r>
          </a:p>
          <a:p>
            <a:pPr marL="0" indent="0" algn="just">
              <a:lnSpc>
                <a:spcPct val="150000"/>
              </a:lnSpc>
              <a:buNone/>
            </a:pPr>
            <a:endParaRPr lang="en-US" sz="1800" dirty="0" smtClean="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
        <p:nvSpPr>
          <p:cNvPr id="7"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spTree>
    <p:extLst>
      <p:ext uri="{BB962C8B-B14F-4D97-AF65-F5344CB8AC3E}">
        <p14:creationId xmlns:p14="http://schemas.microsoft.com/office/powerpoint/2010/main" val="1645610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odgovornosti</a:t>
            </a:r>
            <a:r>
              <a:rPr lang="en-US" sz="2400" b="1" dirty="0" smtClean="0"/>
              <a:t> s </a:t>
            </a:r>
            <a:r>
              <a:rPr lang="en-US" sz="2400" b="1" dirty="0" err="1" smtClean="0"/>
              <a:t>poudarkom</a:t>
            </a:r>
            <a:r>
              <a:rPr lang="en-US" sz="2400" b="1" dirty="0" smtClean="0"/>
              <a:t> </a:t>
            </a:r>
            <a:r>
              <a:rPr lang="en-US" sz="2400" b="1" dirty="0" err="1" smtClean="0"/>
              <a:t>na</a:t>
            </a:r>
            <a:r>
              <a:rPr lang="en-US" sz="2400" b="1" dirty="0" smtClean="0"/>
              <a:t> </a:t>
            </a:r>
            <a:r>
              <a:rPr lang="en-US" sz="2400" b="1" dirty="0" err="1" smtClean="0"/>
              <a:t>odgovornosti</a:t>
            </a:r>
            <a:r>
              <a:rPr lang="en-US" sz="2400" b="1" dirty="0" smtClean="0"/>
              <a:t> </a:t>
            </a:r>
            <a:r>
              <a:rPr lang="en-US" sz="2400" b="1" dirty="0" err="1" smtClean="0"/>
              <a:t>ravnateljev</a:t>
            </a:r>
            <a:endParaRPr lang="en-US" sz="2400" b="1" dirty="0"/>
          </a:p>
        </p:txBody>
      </p:sp>
      <p:sp>
        <p:nvSpPr>
          <p:cNvPr id="3" name="Content Placeholder 2"/>
          <p:cNvSpPr>
            <a:spLocks noGrp="1"/>
          </p:cNvSpPr>
          <p:nvPr>
            <p:ph idx="1"/>
          </p:nvPr>
        </p:nvSpPr>
        <p:spPr>
          <a:xfrm>
            <a:off x="457200" y="1316968"/>
            <a:ext cx="8229600" cy="3554973"/>
          </a:xfrm>
        </p:spPr>
        <p:txBody>
          <a:bodyPr>
            <a:noAutofit/>
          </a:bodyPr>
          <a:lstStyle/>
          <a:p>
            <a:pPr algn="just">
              <a:lnSpc>
                <a:spcPct val="150000"/>
              </a:lnSpc>
              <a:buFont typeface="Wingdings" charset="2"/>
              <a:buChar char="§"/>
            </a:pPr>
            <a:r>
              <a:rPr lang="sl-SI" sz="1350" dirty="0"/>
              <a:t>Za </a:t>
            </a:r>
            <a:r>
              <a:rPr lang="sl-SI" sz="1350" dirty="0" smtClean="0"/>
              <a:t>ravnanja ravnatelja</a:t>
            </a:r>
            <a:r>
              <a:rPr lang="sl-SI" sz="1350" dirty="0"/>
              <a:t>, skladno s predpisi civilnega in delovnega prava odgovarja </a:t>
            </a:r>
            <a:r>
              <a:rPr lang="sl-SI" sz="1350" dirty="0" smtClean="0"/>
              <a:t>delodajalec, ki ima sklenjeno zavarovanje odgovornosti po polici št. 510-1374056/17/6 . Zavod kot delodajalec </a:t>
            </a:r>
            <a:r>
              <a:rPr lang="sl-SI" sz="1350" dirty="0"/>
              <a:t>(ali pa zavarovalnica) pa </a:t>
            </a:r>
            <a:r>
              <a:rPr lang="sl-SI" sz="1350" dirty="0" smtClean="0"/>
              <a:t>ima pravico, da zahteva povrnitev škode, če ravnatelj (ali zaposleni) škodo povzroči namenoma ali iz hude malomarnosti. </a:t>
            </a:r>
            <a:endParaRPr lang="en-US" sz="1350" dirty="0"/>
          </a:p>
          <a:p>
            <a:pPr algn="just">
              <a:lnSpc>
                <a:spcPct val="150000"/>
              </a:lnSpc>
              <a:buFont typeface="Wingdings" charset="2"/>
              <a:buChar char="§"/>
            </a:pPr>
            <a:r>
              <a:rPr lang="sl-SI" sz="1350" dirty="0" smtClean="0"/>
              <a:t>V sklenjeno zavarovanje odgovornosti je, med drugim, vključena tudi odgovornost ravnateljev v okviru zavarovanja odgovornosti delodajalca (zavoda), in sicer tako njegova </a:t>
            </a:r>
            <a:r>
              <a:rPr lang="sl-SI" sz="1350" b="1" dirty="0" smtClean="0"/>
              <a:t>poslovodna funkcija: „</a:t>
            </a:r>
            <a:r>
              <a:rPr lang="sl-SI" sz="1350" dirty="0" smtClean="0"/>
              <a:t>odgovornost zakonitih zastopnikov zavarovanca ali oseb, ki vodijo zavarovane obrate ali njihove dele, dokler imajo to vlogo“, kot </a:t>
            </a:r>
            <a:r>
              <a:rPr lang="sl-SI" sz="1350" b="1" dirty="0" smtClean="0"/>
              <a:t>funkcija strokovnega vodenja – pedagoški vodja: „</a:t>
            </a:r>
            <a:r>
              <a:rPr lang="sl-SI" sz="1350" dirty="0" smtClean="0"/>
              <a:t>odgovornost učiteljev, ravnateljev in vseh ostalih delavcev vključenih v pedagoški proces (vključno spremljevalci gibalno oviranih otrok): zavarovanje vključuje odškodninske zahtevke zaradi strokovnih napak“.</a:t>
            </a:r>
          </a:p>
          <a:p>
            <a:pPr algn="just">
              <a:lnSpc>
                <a:spcPct val="150000"/>
              </a:lnSpc>
              <a:buFont typeface="Wingdings" charset="2"/>
              <a:buChar char="§"/>
            </a:pPr>
            <a:r>
              <a:rPr lang="sl-SI" sz="1350" dirty="0" smtClean="0"/>
              <a:t>Zavarovanje je sklenjeno z enotno zavarovalno vsoto </a:t>
            </a:r>
            <a:r>
              <a:rPr lang="sl-SI" sz="1350" b="1" dirty="0" smtClean="0"/>
              <a:t>250.000 EUR</a:t>
            </a:r>
            <a:r>
              <a:rPr lang="sl-SI" sz="1350" dirty="0" smtClean="0"/>
              <a:t> za poškodovanje, obolenje ali smrt oseb oziroma za škodo na tujih stvareh ter z zavarovalno vsoto 2.500 EUR za čiste premoženjske škode* na I. riziko** z letnim agregatom v višini 5-kratnika zavarovalne vsote.</a:t>
            </a:r>
          </a:p>
          <a:p>
            <a:pPr marL="0" indent="0" algn="just">
              <a:lnSpc>
                <a:spcPct val="150000"/>
              </a:lnSpc>
              <a:buNone/>
            </a:pPr>
            <a:r>
              <a:rPr lang="sl-SI" sz="1100" dirty="0" smtClean="0"/>
              <a:t>* </a:t>
            </a:r>
            <a:r>
              <a:rPr lang="sl-SI" sz="1100" dirty="0"/>
              <a:t>Čista premoženjska škoda je posledica dejanja, opustitve ali napake, ni pa nastala niti na osebah niti na stvareh.</a:t>
            </a:r>
            <a:endParaRPr lang="en-US" sz="1100" dirty="0"/>
          </a:p>
          <a:p>
            <a:pPr marL="0" indent="0" algn="just">
              <a:lnSpc>
                <a:spcPct val="150000"/>
              </a:lnSpc>
              <a:buNone/>
            </a:pPr>
            <a:r>
              <a:rPr lang="sl-SI" sz="1100" dirty="0" smtClean="0"/>
              <a:t>** Na </a:t>
            </a:r>
            <a:r>
              <a:rPr lang="sl-SI" sz="1100" dirty="0"/>
              <a:t>I. riziko: nadomestilo dejanske vrednosti po vsakokratnem posameznem škodnem dogodku, ne glede na lokacijo, največ do zavarovalne vsote za vse lokacije skupaj</a:t>
            </a:r>
            <a:r>
              <a:rPr lang="sl-SI" sz="1100" dirty="0" smtClean="0"/>
              <a:t>.</a:t>
            </a:r>
          </a:p>
        </p:txBody>
      </p:sp>
      <p:sp>
        <p:nvSpPr>
          <p:cNvPr id="4"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476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odgovornosti</a:t>
            </a:r>
            <a:endParaRPr lang="en-US" sz="2400" b="1" dirty="0"/>
          </a:p>
        </p:txBody>
      </p:sp>
      <p:sp>
        <p:nvSpPr>
          <p:cNvPr id="3" name="Content Placeholder 2"/>
          <p:cNvSpPr>
            <a:spLocks noGrp="1"/>
          </p:cNvSpPr>
          <p:nvPr>
            <p:ph idx="1"/>
          </p:nvPr>
        </p:nvSpPr>
        <p:spPr>
          <a:xfrm>
            <a:off x="457200" y="1183945"/>
            <a:ext cx="8229600" cy="3554973"/>
          </a:xfrm>
        </p:spPr>
        <p:txBody>
          <a:bodyPr>
            <a:noAutofit/>
          </a:bodyPr>
          <a:lstStyle/>
          <a:p>
            <a:pPr marL="0" indent="0" algn="just">
              <a:lnSpc>
                <a:spcPct val="150000"/>
              </a:lnSpc>
              <a:buNone/>
            </a:pPr>
            <a:r>
              <a:rPr lang="sl-SI" sz="1350" u="sng" dirty="0" smtClean="0"/>
              <a:t>POMEMBNO:</a:t>
            </a:r>
          </a:p>
          <a:p>
            <a:pPr marL="0" indent="0" algn="just">
              <a:lnSpc>
                <a:spcPct val="150000"/>
              </a:lnSpc>
              <a:buNone/>
            </a:pPr>
            <a:endParaRPr lang="sl-SI" sz="1400" dirty="0" smtClean="0"/>
          </a:p>
          <a:p>
            <a:pPr marL="0" indent="0" algn="just">
              <a:lnSpc>
                <a:spcPct val="150000"/>
              </a:lnSpc>
              <a:buNone/>
            </a:pPr>
            <a:r>
              <a:rPr lang="sl-SI" sz="1400" dirty="0" smtClean="0"/>
              <a:t>V skladu z Obligacijskim zakonikom lahko</a:t>
            </a:r>
            <a:r>
              <a:rPr lang="sl-SI" sz="1400" b="1" dirty="0" smtClean="0"/>
              <a:t> oškodovanec vloži neposredni zahtevek </a:t>
            </a:r>
            <a:r>
              <a:rPr lang="sl-SI" sz="1400" dirty="0" smtClean="0"/>
              <a:t>napram zavarovalnici pri kateri ima povzročitelj škode (javni zavod) sklenjeno zavarovanje odgovornosti. </a:t>
            </a:r>
          </a:p>
          <a:p>
            <a:pPr marL="0" indent="0" algn="just">
              <a:lnSpc>
                <a:spcPct val="150000"/>
              </a:lnSpc>
              <a:buNone/>
            </a:pPr>
            <a:endParaRPr lang="sl-SI" sz="1400" dirty="0"/>
          </a:p>
          <a:p>
            <a:pPr marL="0" indent="0" algn="just">
              <a:lnSpc>
                <a:spcPct val="150000"/>
              </a:lnSpc>
              <a:buNone/>
            </a:pPr>
            <a:r>
              <a:rPr lang="sl-SI" sz="1400" dirty="0" smtClean="0"/>
              <a:t>Zavarovalnica pa v mejah zavarovalne vsote krije tudi stroške spora o zavarovančevi odgovornosti (</a:t>
            </a:r>
            <a:r>
              <a:rPr lang="sl-SI" sz="1400" b="1" dirty="0" smtClean="0"/>
              <a:t>obrambna funkcija</a:t>
            </a:r>
            <a:r>
              <a:rPr lang="sl-SI" sz="1400" dirty="0" smtClean="0"/>
              <a:t>). V skladu z določili sklenjenega zavarovanja odškodninskega zahtevka </a:t>
            </a:r>
            <a:r>
              <a:rPr lang="sl-SI" sz="1400" b="1" dirty="0" smtClean="0"/>
              <a:t>ne smete niti zavrniti in še manj pripoznati</a:t>
            </a:r>
            <a:r>
              <a:rPr lang="sl-SI" sz="1400" dirty="0" smtClean="0"/>
              <a:t>, temveč ga takoj odstopiti v reševanje zavarovalnici!</a:t>
            </a:r>
          </a:p>
          <a:p>
            <a:pPr marL="0" indent="0" algn="just">
              <a:lnSpc>
                <a:spcPct val="150000"/>
              </a:lnSpc>
              <a:buNone/>
            </a:pPr>
            <a:endParaRPr lang="sl-SI" sz="1400" dirty="0"/>
          </a:p>
          <a:p>
            <a:pPr marL="0" indent="0" algn="just">
              <a:lnSpc>
                <a:spcPct val="150000"/>
              </a:lnSpc>
              <a:buNone/>
            </a:pPr>
            <a:r>
              <a:rPr lang="sl-SI" sz="1400" u="sng" dirty="0" smtClean="0"/>
              <a:t>Za zavarovalno obdobje od 01.01.2007 do 31.12.2015 je bilo iz naslova zavarovanja odgovornosti vloženih 958 odškodninskih zahtevkov in skupaj likvidiranih ter rezerviranih škod v znesku 786.732 EUR.</a:t>
            </a:r>
          </a:p>
        </p:txBody>
      </p:sp>
      <p:sp>
        <p:nvSpPr>
          <p:cNvPr id="4"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05856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odgovornosti</a:t>
            </a:r>
            <a:r>
              <a:rPr lang="en-US" sz="2400" b="1" dirty="0" smtClean="0"/>
              <a:t> </a:t>
            </a:r>
            <a:r>
              <a:rPr lang="sl-SI" sz="2400" b="1" dirty="0" smtClean="0"/>
              <a:t>/ regresi zavodov </a:t>
            </a:r>
            <a:endParaRPr lang="en-US" sz="2400" b="1" dirty="0"/>
          </a:p>
        </p:txBody>
      </p:sp>
      <p:sp>
        <p:nvSpPr>
          <p:cNvPr id="3" name="Content Placeholder 2"/>
          <p:cNvSpPr>
            <a:spLocks noGrp="1"/>
          </p:cNvSpPr>
          <p:nvPr>
            <p:ph idx="1"/>
          </p:nvPr>
        </p:nvSpPr>
        <p:spPr>
          <a:xfrm>
            <a:off x="457200" y="1316968"/>
            <a:ext cx="8229600" cy="4638989"/>
          </a:xfrm>
        </p:spPr>
        <p:txBody>
          <a:bodyPr>
            <a:noAutofit/>
          </a:bodyPr>
          <a:lstStyle/>
          <a:p>
            <a:pPr algn="just">
              <a:lnSpc>
                <a:spcPct val="150000"/>
              </a:lnSpc>
              <a:buFont typeface="Wingdings" charset="2"/>
              <a:buChar char="§"/>
            </a:pPr>
            <a:r>
              <a:rPr lang="sl-SI" sz="1600" dirty="0" smtClean="0"/>
              <a:t>Tako v preteklih kot v obstoječem zavarovalnem obdobju v zavarovanje niso vključeni odškodninski (regresni) zahtevki zavodov za zdravstveno, pokojninsko in invalidsko zavarovanje ter zavarovalnic iz zdravstvenega zavarovanja, saj za zdaj slovenski zavarovalni trg tovrstnih škod praviloma ne zavaruje.*</a:t>
            </a:r>
          </a:p>
          <a:p>
            <a:pPr algn="just">
              <a:lnSpc>
                <a:spcPct val="150000"/>
              </a:lnSpc>
              <a:buFont typeface="Wingdings" charset="2"/>
              <a:buChar char="§"/>
            </a:pPr>
            <a:r>
              <a:rPr lang="sl-SI" sz="1600" dirty="0" smtClean="0"/>
              <a:t>Skladno z veljavno zakonodajo imata tako ZZZS kot ZPIZ pravico zahtevati, da povzročeno škodo (stroški zdravstvenih storitev ter zneski denarnih nadomestil in drugih dajatev oziroma nastale stroške in celotne zneske pokojnine oziroma drugih dajatev, ki jih izplačuje ZPIZ) povrne delodajalec, če je bolezen, poškodba ali smrt zavarovane osebe posledica tega, ker niso bili izvedeni higiensko-sanitarni ukrepi, ukrepi varstva pri delu ali drugi ukrepi, predpisani ali odrejeni za varnost ljudi (glej 86. – 94. člen ZZVZZ oziroma 190. – 197. člen ZPIZ-2).</a:t>
            </a:r>
          </a:p>
          <a:p>
            <a:pPr algn="just">
              <a:lnSpc>
                <a:spcPct val="150000"/>
              </a:lnSpc>
              <a:buFont typeface="Wingdings" charset="2"/>
              <a:buChar char="§"/>
            </a:pPr>
            <a:r>
              <a:rPr lang="sl-SI" sz="1600" dirty="0" smtClean="0"/>
              <a:t>Pomembno je torej obvladovati tovrstno tveganje z ostalimi kombinacijami metod obvladovanja tveganj!</a:t>
            </a:r>
          </a:p>
          <a:p>
            <a:pPr marL="0" indent="0" algn="just">
              <a:lnSpc>
                <a:spcPct val="150000"/>
              </a:lnSpc>
              <a:buNone/>
            </a:pPr>
            <a:r>
              <a:rPr lang="sl-SI" sz="1200" dirty="0" smtClean="0"/>
              <a:t>* oziroma </a:t>
            </a:r>
            <a:r>
              <a:rPr lang="sl-SI" sz="1200" dirty="0"/>
              <a:t>v zelo majhnem obsegu in z nizkimi zavarovalnimi vsotami v zasebnem </a:t>
            </a:r>
            <a:r>
              <a:rPr lang="sl-SI" sz="1200" dirty="0" smtClean="0"/>
              <a:t>sektorju</a:t>
            </a:r>
            <a:endParaRPr lang="sl-SI" sz="1200" dirty="0"/>
          </a:p>
          <a:p>
            <a:pPr marL="0" indent="0" algn="just">
              <a:lnSpc>
                <a:spcPct val="150000"/>
              </a:lnSpc>
              <a:buNone/>
            </a:pPr>
            <a:endParaRPr lang="sl-SI" sz="1600" dirty="0" smtClean="0"/>
          </a:p>
        </p:txBody>
      </p:sp>
      <p:sp>
        <p:nvSpPr>
          <p:cNvPr id="4"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6440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pravne</a:t>
            </a:r>
            <a:r>
              <a:rPr lang="en-US" sz="2400" b="1" dirty="0" smtClean="0"/>
              <a:t> </a:t>
            </a:r>
            <a:r>
              <a:rPr lang="en-US" sz="2400" b="1" dirty="0" err="1" smtClean="0"/>
              <a:t>zaščite</a:t>
            </a:r>
            <a:r>
              <a:rPr lang="en-US" sz="2400" b="1" dirty="0" smtClean="0"/>
              <a:t> </a:t>
            </a:r>
            <a:r>
              <a:rPr lang="sl-SI" sz="2400" b="1" dirty="0" smtClean="0"/>
              <a:t>za člane organe vodenja – ravnateljev oziroma direktor</a:t>
            </a:r>
            <a:endParaRPr lang="en-US" sz="2400" b="1" dirty="0"/>
          </a:p>
        </p:txBody>
      </p:sp>
      <p:sp>
        <p:nvSpPr>
          <p:cNvPr id="3" name="Content Placeholder 2"/>
          <p:cNvSpPr>
            <a:spLocks noGrp="1"/>
          </p:cNvSpPr>
          <p:nvPr>
            <p:ph idx="1"/>
          </p:nvPr>
        </p:nvSpPr>
        <p:spPr>
          <a:xfrm>
            <a:off x="457200" y="1189033"/>
            <a:ext cx="8229600" cy="4941521"/>
          </a:xfrm>
        </p:spPr>
        <p:txBody>
          <a:bodyPr>
            <a:noAutofit/>
          </a:bodyPr>
          <a:lstStyle/>
          <a:p>
            <a:pPr algn="just">
              <a:lnSpc>
                <a:spcPct val="150000"/>
              </a:lnSpc>
              <a:buFont typeface="Wingdings" charset="2"/>
              <a:buChar char="§"/>
            </a:pPr>
            <a:r>
              <a:rPr lang="sl-SI" sz="1600" dirty="0" smtClean="0"/>
              <a:t>Ravnatelj je kot odgovorna oseba zavoda izpostavljen tudi na kazensko pravnem področju.</a:t>
            </a:r>
          </a:p>
          <a:p>
            <a:pPr algn="just">
              <a:lnSpc>
                <a:spcPct val="150000"/>
              </a:lnSpc>
              <a:buFont typeface="Wingdings" charset="2"/>
              <a:buChar char="§"/>
            </a:pPr>
            <a:r>
              <a:rPr lang="sl-SI" sz="1600" dirty="0" smtClean="0"/>
              <a:t>Pravne stroške v kazenskih postopkih je mogoče zavarovati z zavarovanjem pravne zaščite (PZ). V Sloveniji tovrstno zavarovanje nudi zgolj ARAG – SE kot edina specializirana zavarovalnica.</a:t>
            </a:r>
          </a:p>
          <a:p>
            <a:pPr algn="just">
              <a:lnSpc>
                <a:spcPct val="150000"/>
              </a:lnSpc>
              <a:buFont typeface="Wingdings" charset="2"/>
              <a:buChar char="§"/>
            </a:pPr>
            <a:r>
              <a:rPr lang="sl-SI" sz="1600" dirty="0" smtClean="0"/>
              <a:t>Zavaruje se torej lahko fizična oseba kot organ vodenja (ravnatelj oziroma direktor) za naslednje področje:</a:t>
            </a:r>
          </a:p>
          <a:p>
            <a:pPr lvl="1" algn="just">
              <a:lnSpc>
                <a:spcPct val="150000"/>
              </a:lnSpc>
              <a:buFont typeface="Wingdings" charset="2"/>
              <a:buChar char="§"/>
            </a:pPr>
            <a:r>
              <a:rPr lang="sl-SI" sz="1600" dirty="0" smtClean="0"/>
              <a:t>Splošna </a:t>
            </a:r>
            <a:r>
              <a:rPr lang="sl-SI" sz="1600" dirty="0"/>
              <a:t>odškodninska pravna zaščita na poklicnem področju</a:t>
            </a:r>
          </a:p>
          <a:p>
            <a:pPr lvl="1" algn="just">
              <a:lnSpc>
                <a:spcPct val="150000"/>
              </a:lnSpc>
              <a:buFont typeface="Wingdings" charset="2"/>
              <a:buChar char="§"/>
            </a:pPr>
            <a:r>
              <a:rPr lang="sl-SI" sz="1600" dirty="0" smtClean="0"/>
              <a:t>Splošna </a:t>
            </a:r>
            <a:r>
              <a:rPr lang="sl-SI" sz="1600" dirty="0"/>
              <a:t>kazenska pravna zaščita na poklicnem področju</a:t>
            </a:r>
          </a:p>
          <a:p>
            <a:pPr lvl="1" algn="just">
              <a:lnSpc>
                <a:spcPct val="150000"/>
              </a:lnSpc>
              <a:buFont typeface="Wingdings" charset="2"/>
              <a:buChar char="§"/>
            </a:pPr>
            <a:r>
              <a:rPr lang="sl-SI" sz="1600" dirty="0" smtClean="0"/>
              <a:t>Splošna </a:t>
            </a:r>
            <a:r>
              <a:rPr lang="sl-SI" sz="1600" dirty="0"/>
              <a:t>kazenska pravna zaščita za naklepno kaznivo dejanje na poklicnem področju</a:t>
            </a:r>
          </a:p>
          <a:p>
            <a:pPr lvl="1" algn="just">
              <a:lnSpc>
                <a:spcPct val="150000"/>
              </a:lnSpc>
              <a:buFont typeface="Wingdings" charset="2"/>
              <a:buChar char="§"/>
            </a:pPr>
            <a:r>
              <a:rPr lang="sl-SI" sz="1600" dirty="0" smtClean="0"/>
              <a:t>Pravna </a:t>
            </a:r>
            <a:r>
              <a:rPr lang="sl-SI" sz="1600" dirty="0"/>
              <a:t>zaščita s področja delovnega prava – individualna pogodba</a:t>
            </a:r>
          </a:p>
          <a:p>
            <a:pPr lvl="1" algn="just">
              <a:lnSpc>
                <a:spcPct val="150000"/>
              </a:lnSpc>
              <a:buFont typeface="Wingdings" charset="2"/>
              <a:buChar char="§"/>
            </a:pPr>
            <a:r>
              <a:rPr lang="sl-SI" sz="1600" dirty="0" smtClean="0"/>
              <a:t>Pravna </a:t>
            </a:r>
            <a:r>
              <a:rPr lang="sl-SI" sz="1600" dirty="0"/>
              <a:t>zaščita na področju socialnih zavarovanj</a:t>
            </a:r>
          </a:p>
          <a:p>
            <a:pPr lvl="1" algn="just">
              <a:lnSpc>
                <a:spcPct val="150000"/>
              </a:lnSpc>
              <a:buFont typeface="Wingdings" charset="2"/>
              <a:buChar char="§"/>
            </a:pPr>
            <a:r>
              <a:rPr lang="sl-SI" sz="1600" dirty="0" smtClean="0"/>
              <a:t>Pravno </a:t>
            </a:r>
            <a:r>
              <a:rPr lang="sl-SI" sz="1600" dirty="0"/>
              <a:t>svetovanje </a:t>
            </a:r>
            <a:r>
              <a:rPr lang="sl-SI" sz="1400" dirty="0" smtClean="0"/>
              <a:t>(ustni pravni nasvet </a:t>
            </a:r>
            <a:r>
              <a:rPr lang="sl-SI" sz="1400" dirty="0"/>
              <a:t>pri kontaktnem </a:t>
            </a:r>
            <a:r>
              <a:rPr lang="sl-SI" sz="1400" dirty="0" smtClean="0"/>
              <a:t>odvetniku 2-krat letno v trajanju 30 minut)</a:t>
            </a:r>
            <a:endParaRPr lang="sl-SI" sz="1400" dirty="0"/>
          </a:p>
        </p:txBody>
      </p:sp>
      <p:sp>
        <p:nvSpPr>
          <p:cNvPr id="4"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48464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860"/>
          </a:xfrm>
        </p:spPr>
        <p:txBody>
          <a:bodyPr>
            <a:normAutofit/>
          </a:bodyPr>
          <a:lstStyle/>
          <a:p>
            <a:pPr algn="l"/>
            <a:r>
              <a:rPr lang="en-US" sz="2400" b="1" dirty="0" err="1" smtClean="0"/>
              <a:t>Zavarovanje</a:t>
            </a:r>
            <a:r>
              <a:rPr lang="en-US" sz="2400" b="1" dirty="0" smtClean="0"/>
              <a:t> </a:t>
            </a:r>
            <a:r>
              <a:rPr lang="en-US" sz="2400" b="1" dirty="0" err="1" smtClean="0"/>
              <a:t>pravne</a:t>
            </a:r>
            <a:r>
              <a:rPr lang="en-US" sz="2400" b="1" dirty="0" smtClean="0"/>
              <a:t> </a:t>
            </a:r>
            <a:r>
              <a:rPr lang="en-US" sz="2400" b="1" dirty="0" err="1" smtClean="0"/>
              <a:t>zaščite</a:t>
            </a:r>
            <a:r>
              <a:rPr lang="en-US" sz="2400" b="1" dirty="0" smtClean="0"/>
              <a:t> </a:t>
            </a:r>
            <a:r>
              <a:rPr lang="sl-SI" sz="2400" b="1" dirty="0" smtClean="0"/>
              <a:t>za člane organe vodenja – ravnateljev oziroma direktor</a:t>
            </a:r>
            <a:endParaRPr lang="en-US" sz="2400" b="1" dirty="0"/>
          </a:p>
        </p:txBody>
      </p:sp>
      <p:sp>
        <p:nvSpPr>
          <p:cNvPr id="3" name="Content Placeholder 2"/>
          <p:cNvSpPr>
            <a:spLocks noGrp="1"/>
          </p:cNvSpPr>
          <p:nvPr>
            <p:ph idx="1"/>
          </p:nvPr>
        </p:nvSpPr>
        <p:spPr>
          <a:xfrm>
            <a:off x="457200" y="1358153"/>
            <a:ext cx="8229600" cy="4363995"/>
          </a:xfrm>
        </p:spPr>
        <p:txBody>
          <a:bodyPr>
            <a:noAutofit/>
          </a:bodyPr>
          <a:lstStyle/>
          <a:p>
            <a:pPr algn="just">
              <a:lnSpc>
                <a:spcPct val="150000"/>
              </a:lnSpc>
              <a:buFont typeface="Wingdings" charset="2"/>
              <a:buChar char="§"/>
            </a:pPr>
            <a:r>
              <a:rPr lang="sl-SI" sz="1400" dirty="0" smtClean="0"/>
              <a:t>Zavarovanje pravne zaščite krije naslednje:</a:t>
            </a:r>
          </a:p>
          <a:p>
            <a:pPr lvl="1" algn="just">
              <a:lnSpc>
                <a:spcPct val="150000"/>
              </a:lnSpc>
              <a:buFont typeface="Wingdings" charset="2"/>
              <a:buChar char="§"/>
            </a:pPr>
            <a:r>
              <a:rPr lang="sl-SI" sz="1400" dirty="0"/>
              <a:t> 	odvetniški stroški</a:t>
            </a:r>
          </a:p>
          <a:p>
            <a:pPr lvl="1" algn="just">
              <a:lnSpc>
                <a:spcPct val="150000"/>
              </a:lnSpc>
              <a:buFont typeface="Wingdings" charset="2"/>
              <a:buChar char="§"/>
            </a:pPr>
            <a:r>
              <a:rPr lang="sl-SI" sz="1400" dirty="0"/>
              <a:t> 	stroški izvedencev oz. izvedeniških mnenj po naročilu sodišča</a:t>
            </a:r>
          </a:p>
          <a:p>
            <a:pPr lvl="1" algn="just">
              <a:lnSpc>
                <a:spcPct val="150000"/>
              </a:lnSpc>
              <a:buFont typeface="Wingdings" charset="2"/>
              <a:buChar char="§"/>
            </a:pPr>
            <a:r>
              <a:rPr lang="sl-SI" sz="1400" dirty="0"/>
              <a:t> 	stroški prič in stroški tolmačev in dodatni materialni stroški (fotokopiranje na sodišču ipd.)</a:t>
            </a:r>
          </a:p>
          <a:p>
            <a:pPr lvl="1" algn="just">
              <a:lnSpc>
                <a:spcPct val="150000"/>
              </a:lnSpc>
              <a:buFont typeface="Wingdings" charset="2"/>
              <a:buChar char="§"/>
            </a:pPr>
            <a:r>
              <a:rPr lang="sl-SI" sz="1400" dirty="0"/>
              <a:t> 	sodni stroški oziroma sodne takse oziroma sodna povprečnina</a:t>
            </a:r>
          </a:p>
          <a:p>
            <a:pPr lvl="1" algn="just">
              <a:lnSpc>
                <a:spcPct val="150000"/>
              </a:lnSpc>
              <a:buFont typeface="Wingdings" charset="2"/>
              <a:buChar char="§"/>
            </a:pPr>
            <a:r>
              <a:rPr lang="sl-SI" sz="1400" dirty="0"/>
              <a:t> 	zagotovitev pologa varščine do 100.000 EUR</a:t>
            </a:r>
          </a:p>
          <a:p>
            <a:pPr lvl="1" algn="just">
              <a:lnSpc>
                <a:spcPct val="150000"/>
              </a:lnSpc>
              <a:buFont typeface="Wingdings" charset="2"/>
              <a:buChar char="§"/>
            </a:pPr>
            <a:r>
              <a:rPr lang="sl-SI" sz="1400" dirty="0"/>
              <a:t> 	potni stroški na sojenje v tujini</a:t>
            </a:r>
          </a:p>
          <a:p>
            <a:pPr lvl="1" algn="just">
              <a:lnSpc>
                <a:spcPct val="150000"/>
              </a:lnSpc>
              <a:buFont typeface="Wingdings" charset="2"/>
              <a:buChar char="§"/>
            </a:pPr>
            <a:r>
              <a:rPr lang="sl-SI" sz="1400" dirty="0"/>
              <a:t> 	stroški izvensodnih poravnav, mediacij</a:t>
            </a:r>
          </a:p>
          <a:p>
            <a:pPr lvl="1" algn="just">
              <a:lnSpc>
                <a:spcPct val="150000"/>
              </a:lnSpc>
              <a:buFont typeface="Wingdings" charset="2"/>
              <a:buChar char="§"/>
            </a:pPr>
            <a:r>
              <a:rPr lang="sl-SI" sz="1400" dirty="0"/>
              <a:t> 	stroški nasprotne strani.</a:t>
            </a:r>
          </a:p>
          <a:p>
            <a:pPr algn="just">
              <a:lnSpc>
                <a:spcPct val="150000"/>
              </a:lnSpc>
              <a:buFont typeface="Wingdings" charset="2"/>
              <a:buChar char="§"/>
            </a:pPr>
            <a:r>
              <a:rPr lang="sl-SI" sz="1400" dirty="0" smtClean="0"/>
              <a:t>Zavarovalna </a:t>
            </a:r>
            <a:r>
              <a:rPr lang="sl-SI" sz="1400" dirty="0"/>
              <a:t>vsota je </a:t>
            </a:r>
            <a:r>
              <a:rPr lang="sl-SI" sz="1400" dirty="0" smtClean="0"/>
              <a:t>100.000 EUR </a:t>
            </a:r>
            <a:r>
              <a:rPr lang="sl-SI" sz="1400" dirty="0"/>
              <a:t>po posameznem škodnem </a:t>
            </a:r>
            <a:r>
              <a:rPr lang="sl-SI" sz="1400" dirty="0" smtClean="0"/>
              <a:t>primeru. Samopridržaj </a:t>
            </a:r>
            <a:r>
              <a:rPr lang="sl-SI" sz="1400" dirty="0"/>
              <a:t>10% oziroma najmanj 350 </a:t>
            </a:r>
            <a:r>
              <a:rPr lang="sl-SI" sz="1400" dirty="0" smtClean="0"/>
              <a:t>EUR, </a:t>
            </a:r>
            <a:r>
              <a:rPr lang="sl-SI" sz="1400" dirty="0"/>
              <a:t>samo na področju PZ delovnega prava - individualna pogodba.</a:t>
            </a:r>
          </a:p>
          <a:p>
            <a:pPr algn="just">
              <a:lnSpc>
                <a:spcPct val="150000"/>
              </a:lnSpc>
              <a:buFont typeface="Wingdings" charset="2"/>
              <a:buChar char="§"/>
            </a:pPr>
            <a:r>
              <a:rPr lang="sl-SI" sz="1400" dirty="0" smtClean="0"/>
              <a:t>Mesečna zavarovalna premija znaša cca. 5 EUR.</a:t>
            </a:r>
          </a:p>
        </p:txBody>
      </p:sp>
      <p:sp>
        <p:nvSpPr>
          <p:cNvPr id="4" name="Subtitle 2"/>
          <p:cNvSpPr txBox="1">
            <a:spLocks/>
          </p:cNvSpPr>
          <p:nvPr/>
        </p:nvSpPr>
        <p:spPr>
          <a:xfrm>
            <a:off x="457200" y="6130554"/>
            <a:ext cx="8254307" cy="51887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200" dirty="0" smtClean="0"/>
              <a:t>16. </a:t>
            </a:r>
            <a:r>
              <a:rPr lang="en-US" sz="1200" dirty="0" err="1" smtClean="0"/>
              <a:t>Delovno</a:t>
            </a:r>
            <a:r>
              <a:rPr lang="en-US" sz="1200" dirty="0" smtClean="0"/>
              <a:t> </a:t>
            </a:r>
            <a:r>
              <a:rPr lang="en-US" sz="1200" dirty="0" err="1" smtClean="0"/>
              <a:t>srečanje</a:t>
            </a:r>
            <a:r>
              <a:rPr lang="en-US" sz="1200" dirty="0" smtClean="0"/>
              <a:t> (</a:t>
            </a:r>
            <a:r>
              <a:rPr lang="en-US" sz="1200" dirty="0" err="1" smtClean="0"/>
              <a:t>Posvet</a:t>
            </a:r>
            <a:r>
              <a:rPr lang="en-US" sz="1200" dirty="0" smtClean="0"/>
              <a:t>) </a:t>
            </a:r>
            <a:r>
              <a:rPr lang="en-US" sz="1200" dirty="0" err="1" smtClean="0"/>
              <a:t>vodstvenih</a:t>
            </a:r>
            <a:r>
              <a:rPr lang="en-US" sz="1200" dirty="0" smtClean="0"/>
              <a:t> </a:t>
            </a:r>
            <a:r>
              <a:rPr lang="en-US" sz="1200" dirty="0" err="1" smtClean="0"/>
              <a:t>delavcev</a:t>
            </a:r>
            <a:r>
              <a:rPr lang="en-US" sz="1200" dirty="0" smtClean="0"/>
              <a:t> ZŠD</a:t>
            </a:r>
            <a:endParaRPr lang="en-US" sz="1200" dirty="0"/>
          </a:p>
        </p:txBody>
      </p:sp>
      <p:cxnSp>
        <p:nvCxnSpPr>
          <p:cNvPr id="6" name="Straight Connector 5"/>
          <p:cNvCxnSpPr/>
          <p:nvPr/>
        </p:nvCxnSpPr>
        <p:spPr>
          <a:xfrm>
            <a:off x="597668" y="6130554"/>
            <a:ext cx="5615997" cy="0"/>
          </a:xfrm>
          <a:prstGeom prst="line">
            <a:avLst/>
          </a:prstGeom>
          <a:ln w="9525" cmpd="sng">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65120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407</TotalTime>
  <Words>1160</Words>
  <Application>Microsoft Office PowerPoint</Application>
  <PresentationFormat>Diaprojekcija na zaslonu (4:3)</PresentationFormat>
  <Paragraphs>94</Paragraphs>
  <Slides>10</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10</vt:i4>
      </vt:variant>
    </vt:vector>
  </HeadingPairs>
  <TitlesOfParts>
    <vt:vector size="15" baseType="lpstr">
      <vt:lpstr>Arial</vt:lpstr>
      <vt:lpstr>Calibri</vt:lpstr>
      <vt:lpstr>Courier New</vt:lpstr>
      <vt:lpstr>Wingdings</vt:lpstr>
      <vt:lpstr>Office Theme</vt:lpstr>
      <vt:lpstr>Zavarovanje šolskega premoženja, interesov in oseb javnih zavodov in resornih pristojnosti MIZŠ (Zavarovanje šolskega premoženja)  Zavarovanje odgovornosti ravnateljev</vt:lpstr>
      <vt:lpstr>Zavarovanje šolskega premoženja / Poudarki</vt:lpstr>
      <vt:lpstr>Zavarovanje šolskega premoženja / Pomembnejše spremembe</vt:lpstr>
      <vt:lpstr>Zavarovanje šolskega premoženja / Pomembnejše spremembe</vt:lpstr>
      <vt:lpstr>Zavarovanje odgovornosti s poudarkom na odgovornosti ravnateljev</vt:lpstr>
      <vt:lpstr>Zavarovanje odgovornosti</vt:lpstr>
      <vt:lpstr>Zavarovanje odgovornosti / regresi zavodov </vt:lpstr>
      <vt:lpstr>Zavarovanje pravne zaščite za člane organe vodenja – ravnateljev oziroma direktor</vt:lpstr>
      <vt:lpstr>Zavarovanje pravne zaščite za člane organe vodenja – ravnateljev oziroma direktor</vt:lpstr>
      <vt:lpstr>Zavarovanje šolskega premoženja / IT podpora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Zavarovanje šolskega premoženja Zavarovanje odgovornosti ravnateljev</dc:title>
  <dc:creator>KRIK AKSUM  Zavarovalno posredniška družba d.o.o.</dc:creator>
  <cp:lastModifiedBy>Uporabnik</cp:lastModifiedBy>
  <cp:revision>33</cp:revision>
  <cp:lastPrinted>2017-01-31T07:23:06Z</cp:lastPrinted>
  <dcterms:created xsi:type="dcterms:W3CDTF">2017-01-30T06:57:47Z</dcterms:created>
  <dcterms:modified xsi:type="dcterms:W3CDTF">2017-01-31T11:38:50Z</dcterms:modified>
</cp:coreProperties>
</file>