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57" r:id="rId4"/>
    <p:sldId id="275" r:id="rId5"/>
    <p:sldId id="272" r:id="rId6"/>
    <p:sldId id="273" r:id="rId7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3292" autoAdjust="0"/>
  </p:normalViewPr>
  <p:slideViewPr>
    <p:cSldViewPr>
      <p:cViewPr varScale="1">
        <p:scale>
          <a:sx n="45" d="100"/>
          <a:sy n="45" d="100"/>
        </p:scale>
        <p:origin x="715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704DFA3-937F-4CD0-A2CD-5E27CB44EAB9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4FD871-1578-4229-A1BE-A2B9C9A0A1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5925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D871-1578-4229-A1BE-A2B9C9A0A1C0}" type="slidenum">
              <a:rPr lang="sl-SI" smtClean="0"/>
              <a:pPr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45356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D871-1578-4229-A1BE-A2B9C9A0A1C0}" type="slidenum">
              <a:rPr lang="sl-SI" smtClean="0"/>
              <a:pPr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7104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D871-1578-4229-A1BE-A2B9C9A0A1C0}" type="slidenum">
              <a:rPr lang="sl-SI" smtClean="0"/>
              <a:pPr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7104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D871-1578-4229-A1BE-A2B9C9A0A1C0}" type="slidenum">
              <a:rPr lang="sl-SI" smtClean="0"/>
              <a:pPr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7104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D871-1578-4229-A1BE-A2B9C9A0A1C0}" type="slidenum">
              <a:rPr lang="sl-SI" smtClean="0"/>
              <a:pPr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7104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457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536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689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14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623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993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354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171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311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227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348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2A0C3-9897-4A46-8CBC-A4B52B1A2817}" type="datetimeFigureOut">
              <a:rPr lang="sl-SI" smtClean="0"/>
              <a:pPr/>
              <a:t>30.1.2017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91B9C-0D2B-4FA1-B0B3-30CC0FF34DB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642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060847"/>
            <a:ext cx="7772400" cy="86808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sl-SI" sz="2800" b="1" dirty="0" smtClean="0">
                <a:solidFill>
                  <a:srgbClr val="7030A0"/>
                </a:solidFill>
              </a:rPr>
              <a:t/>
            </a:r>
            <a:br>
              <a:rPr lang="sl-SI" sz="2800" b="1" dirty="0" smtClean="0">
                <a:solidFill>
                  <a:srgbClr val="7030A0"/>
                </a:solidFill>
              </a:rPr>
            </a:br>
            <a:r>
              <a:rPr lang="sl-SI" sz="2800" b="1" dirty="0" smtClean="0">
                <a:solidFill>
                  <a:srgbClr val="7030A0"/>
                </a:solidFill>
              </a:rPr>
              <a:t/>
            </a:r>
            <a:br>
              <a:rPr lang="sl-SI" sz="2800" b="1" dirty="0" smtClean="0">
                <a:solidFill>
                  <a:srgbClr val="7030A0"/>
                </a:solidFill>
              </a:rPr>
            </a:br>
            <a:r>
              <a:rPr lang="sl-SI" sz="2800" b="1" dirty="0" smtClean="0">
                <a:solidFill>
                  <a:srgbClr val="7030A0"/>
                </a:solidFill>
              </a:rPr>
              <a:t/>
            </a:r>
            <a:br>
              <a:rPr lang="sl-SI" sz="2800" b="1" dirty="0" smtClean="0">
                <a:solidFill>
                  <a:srgbClr val="7030A0"/>
                </a:solidFill>
              </a:rPr>
            </a:br>
            <a:r>
              <a:rPr lang="sl-SI" sz="2800" b="1" dirty="0" smtClean="0">
                <a:solidFill>
                  <a:srgbClr val="7030A0"/>
                </a:solidFill>
              </a:rPr>
              <a:t/>
            </a:r>
            <a:br>
              <a:rPr lang="sl-SI" sz="2800" b="1" dirty="0" smtClean="0">
                <a:solidFill>
                  <a:srgbClr val="7030A0"/>
                </a:solidFill>
              </a:rPr>
            </a:br>
            <a:r>
              <a:rPr lang="sl-SI" sz="2800" b="1" dirty="0" smtClean="0">
                <a:solidFill>
                  <a:srgbClr val="7030A0"/>
                </a:solidFill>
              </a:rPr>
              <a:t>Predstavitev osnutka zakonskega gradiva novega</a:t>
            </a:r>
            <a:br>
              <a:rPr lang="sl-SI" sz="2800" b="1" dirty="0" smtClean="0">
                <a:solidFill>
                  <a:srgbClr val="7030A0"/>
                </a:solidFill>
              </a:rPr>
            </a:br>
            <a:r>
              <a:rPr lang="sl-SI" sz="2800" b="1" dirty="0" smtClean="0">
                <a:solidFill>
                  <a:srgbClr val="7030A0"/>
                </a:solidFill>
              </a:rPr>
              <a:t>Zakona o izobraževanju odraslih</a:t>
            </a:r>
            <a:br>
              <a:rPr lang="sl-SI" sz="2800" b="1" dirty="0" smtClean="0">
                <a:solidFill>
                  <a:srgbClr val="7030A0"/>
                </a:solidFill>
              </a:rPr>
            </a:br>
            <a:r>
              <a:rPr lang="sl-SI" sz="2800" dirty="0">
                <a:solidFill>
                  <a:srgbClr val="7030A0"/>
                </a:solidFill>
              </a:rPr>
              <a:t/>
            </a:r>
            <a:br>
              <a:rPr lang="sl-SI" sz="2800" dirty="0">
                <a:solidFill>
                  <a:srgbClr val="7030A0"/>
                </a:solidFill>
              </a:rPr>
            </a:br>
            <a:r>
              <a:rPr lang="sl-SI" sz="2800" dirty="0" smtClean="0">
                <a:solidFill>
                  <a:srgbClr val="7030A0"/>
                </a:solidFill>
              </a:rPr>
              <a:t>Zveza srednjih šol in dijaških domov Slovenije</a:t>
            </a:r>
            <a:br>
              <a:rPr lang="sl-SI" sz="2800" dirty="0" smtClean="0">
                <a:solidFill>
                  <a:srgbClr val="7030A0"/>
                </a:solidFill>
              </a:rPr>
            </a:br>
            <a:r>
              <a:rPr lang="sl-SI" sz="2800" dirty="0" smtClean="0">
                <a:solidFill>
                  <a:srgbClr val="7030A0"/>
                </a:solidFill>
              </a:rPr>
              <a:t>Bled, 30. 1. 2017</a:t>
            </a:r>
            <a:br>
              <a:rPr lang="sl-SI" sz="2800" dirty="0" smtClean="0">
                <a:solidFill>
                  <a:srgbClr val="7030A0"/>
                </a:solidFill>
              </a:rPr>
            </a:br>
            <a:endParaRPr lang="sl-SI" sz="2800" dirty="0">
              <a:solidFill>
                <a:srgbClr val="7030A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57224" y="4786322"/>
            <a:ext cx="7704856" cy="1201688"/>
          </a:xfrm>
        </p:spPr>
        <p:txBody>
          <a:bodyPr>
            <a:normAutofit lnSpcReduction="10000"/>
          </a:bodyPr>
          <a:lstStyle/>
          <a:p>
            <a:pPr algn="l"/>
            <a:r>
              <a:rPr lang="sl-SI" sz="1600" dirty="0" smtClean="0">
                <a:solidFill>
                  <a:srgbClr val="7030A0"/>
                </a:solidFill>
              </a:rPr>
              <a:t>Člani delovne skupine, ki jo je imenovala ministrica:</a:t>
            </a:r>
          </a:p>
          <a:p>
            <a:pPr algn="l"/>
            <a:r>
              <a:rPr lang="sl-SI" sz="1600" dirty="0" smtClean="0">
                <a:solidFill>
                  <a:srgbClr val="0070C0"/>
                </a:solidFill>
              </a:rPr>
              <a:t>SSIO: dr. Sonja Kump</a:t>
            </a:r>
          </a:p>
          <a:p>
            <a:pPr algn="l"/>
            <a:r>
              <a:rPr lang="sl-SI" sz="1600" dirty="0" smtClean="0">
                <a:solidFill>
                  <a:srgbClr val="0070C0"/>
                </a:solidFill>
              </a:rPr>
              <a:t>MIZŠ: </a:t>
            </a:r>
            <a:r>
              <a:rPr lang="sl-SI" sz="1600" dirty="0">
                <a:solidFill>
                  <a:srgbClr val="0070C0"/>
                </a:solidFill>
              </a:rPr>
              <a:t>m</a:t>
            </a:r>
            <a:r>
              <a:rPr lang="sl-SI" sz="1600" dirty="0" smtClean="0">
                <a:solidFill>
                  <a:srgbClr val="0070C0"/>
                </a:solidFill>
              </a:rPr>
              <a:t>ag. Katja </a:t>
            </a:r>
            <a:r>
              <a:rPr lang="sl-SI" sz="1600" dirty="0" err="1" smtClean="0">
                <a:solidFill>
                  <a:srgbClr val="0070C0"/>
                </a:solidFill>
              </a:rPr>
              <a:t>Dovžak</a:t>
            </a:r>
            <a:r>
              <a:rPr lang="sl-SI" sz="1600" dirty="0" smtClean="0">
                <a:solidFill>
                  <a:srgbClr val="0070C0"/>
                </a:solidFill>
              </a:rPr>
              <a:t>, Neda </a:t>
            </a:r>
            <a:r>
              <a:rPr lang="sl-SI" sz="1600" dirty="0" err="1" smtClean="0">
                <a:solidFill>
                  <a:srgbClr val="0070C0"/>
                </a:solidFill>
              </a:rPr>
              <a:t>Marunica</a:t>
            </a:r>
            <a:r>
              <a:rPr lang="sl-SI" sz="1600" dirty="0" smtClean="0">
                <a:solidFill>
                  <a:srgbClr val="0070C0"/>
                </a:solidFill>
              </a:rPr>
              <a:t>, dr. </a:t>
            </a:r>
            <a:r>
              <a:rPr lang="sl-SI" sz="1600" dirty="0" err="1" smtClean="0">
                <a:solidFill>
                  <a:srgbClr val="0070C0"/>
                </a:solidFill>
              </a:rPr>
              <a:t>Anida</a:t>
            </a:r>
            <a:r>
              <a:rPr lang="sl-SI" sz="1600" dirty="0" smtClean="0">
                <a:solidFill>
                  <a:srgbClr val="0070C0"/>
                </a:solidFill>
              </a:rPr>
              <a:t> Sarajlić, Teja Dolgan</a:t>
            </a:r>
          </a:p>
          <a:p>
            <a:pPr algn="l"/>
            <a:r>
              <a:rPr lang="sl-SI" sz="1600" dirty="0" smtClean="0">
                <a:solidFill>
                  <a:srgbClr val="0070C0"/>
                </a:solidFill>
              </a:rPr>
              <a:t>ACS: Andrej Sotošek, mag. Peter Beltram</a:t>
            </a:r>
          </a:p>
          <a:p>
            <a:endParaRPr lang="sl-SI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52" y="620688"/>
            <a:ext cx="3442987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247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319671"/>
              </p:ext>
            </p:extLst>
          </p:nvPr>
        </p:nvGraphicFramePr>
        <p:xfrm>
          <a:off x="163611" y="142852"/>
          <a:ext cx="8800877" cy="6336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5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7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Stanje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Predlagana rešitev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92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Sedanji</a:t>
                      </a:r>
                      <a:r>
                        <a:rPr lang="sl-SI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ZIO pokriva </a:t>
                      </a:r>
                      <a:r>
                        <a:rPr lang="sl-SI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neformalno izobraževanje </a:t>
                      </a:r>
                      <a:r>
                        <a:rPr lang="sl-SI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v določenih členih dotika</a:t>
                      </a:r>
                      <a:r>
                        <a:rPr lang="sl-SI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formalnega izobraževanja, kar  ustvarja  napačen</a:t>
                      </a:r>
                      <a:r>
                        <a:rPr lang="sl-SI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vtis, da gre za neke vrste paralelni sistem formalnemu izobraževanju odraslih.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Formalno izobraževanje namenjeno pridobitvi javno veljavne izobrazbe </a:t>
                      </a: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urejajo</a:t>
                      </a:r>
                      <a:r>
                        <a:rPr lang="sl-SI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l-SI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krovni zakon</a:t>
                      </a:r>
                      <a:r>
                        <a:rPr lang="sl-SI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ki ureja organizacijo in financiranje javnega interesa in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l-SI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področni zakoni </a:t>
                      </a:r>
                      <a:r>
                        <a:rPr lang="sl-SI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(z. o osnovni šoli, z. o gimnazijah, z. o poklicnem in strokovnem izobraževanju</a:t>
                      </a: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/>
                </a:tc>
                <a:tc>
                  <a:txBody>
                    <a:bodyPr/>
                    <a:lstStyle/>
                    <a:p>
                      <a:endParaRPr lang="sl-SI" sz="16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sl-SI" sz="16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l-SI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Zakon se osredotoča na neformalno </a:t>
                      </a:r>
                      <a:r>
                        <a:rPr lang="sl-SI" sz="1800" b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izobraževanje odraslih.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Zakon naj ne bi urejal formalnega izobraževanja, četudi  odraslih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1800" b="0" i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Odprto je še vprašanje ureditve osnovne šole za odrasle.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1800" b="0" i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Razmislek o spremembi imena zakona - </a:t>
                      </a:r>
                      <a:r>
                        <a:rPr lang="sl-SI" sz="18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Zakon o neformalnem izobraževanju odraslih. </a:t>
                      </a:r>
                      <a:endParaRPr lang="sl-SI" sz="1800" i="1" dirty="0" smtClean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sl-SI" sz="180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Najpomembnejša novost novega zakona je: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javna služba </a:t>
                      </a:r>
                      <a:r>
                        <a:rPr lang="sl-SI" sz="1800" b="0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na področju izobraževanja odraslih in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javna mreža javnih zavodov za izobraževanje odraslih</a:t>
                      </a:r>
                      <a:r>
                        <a:rPr lang="sl-SI" sz="1800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, ki izvaja javno službo.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1800" dirty="0" smtClean="0">
                        <a:solidFill>
                          <a:srgbClr val="7030A0"/>
                        </a:solidFill>
                        <a:effectLst/>
                        <a:latin typeface="Arial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cs typeface="Times New Roman"/>
                        </a:rPr>
                        <a:t>Finančne posledice: </a:t>
                      </a: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/>
                        </a:rPr>
                        <a:t>obseg sredstev ostaja v okviru proračunskih sredstev v</a:t>
                      </a:r>
                      <a:r>
                        <a:rPr lang="sl-SI" sz="18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/>
                        </a:rPr>
                        <a:t>ukrepih za področje izobraževanja odraslih.</a:t>
                      </a:r>
                      <a:endParaRPr lang="sl-SI" sz="18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29" marR="5872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9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416603"/>
              </p:ext>
            </p:extLst>
          </p:nvPr>
        </p:nvGraphicFramePr>
        <p:xfrm>
          <a:off x="116477" y="116632"/>
          <a:ext cx="8980389" cy="6527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2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3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2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Stanje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Predlagana rešitev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4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ZIO</a:t>
                      </a: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velja za osebe</a:t>
                      </a:r>
                      <a:r>
                        <a:rPr lang="sl-SI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ki so izpolnile osnovnošolsko obveznost in nimajo statusa učenca, dijaka ali študenta in se </a:t>
                      </a: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izobražujejo, </a:t>
                      </a:r>
                      <a:r>
                        <a:rPr lang="sl-SI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izpopolnjujejo in usposabljajo</a:t>
                      </a: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Sestavine</a:t>
                      </a:r>
                      <a:r>
                        <a:rPr lang="sl-SI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programov niso jasno opredeljene.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Pogoji za izvajalce JV programov terjajo spremembe podzakonskih aktov.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Delovanje javnega zavoda je opredeljeno delno v ZIO, delno v ZOFVI.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14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Struktura zakona</a:t>
                      </a:r>
                    </a:p>
                    <a:p>
                      <a:r>
                        <a:rPr lang="sl-SI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Standardne vsebine</a:t>
                      </a:r>
                      <a:r>
                        <a:rPr lang="sl-SI" sz="180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sl-SI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splošne določbe, kazenske in nadzorstvene določbe ter končne in prehodne določbe.</a:t>
                      </a:r>
                    </a:p>
                    <a:p>
                      <a:pPr marL="0" indent="0" algn="ctr">
                        <a:buNone/>
                      </a:pPr>
                      <a:endParaRPr lang="sl-SI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sl-SI" sz="1800" b="1" u="sng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II. Poglavje: </a:t>
                      </a:r>
                      <a:r>
                        <a:rPr lang="sl-SI" sz="1800" b="1" u="sng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lvl="0" indent="0" algn="ctr">
                        <a:buNone/>
                      </a:pPr>
                      <a:endParaRPr lang="sl-SI" sz="1800" b="1" u="sng" dirty="0" smtClean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sl-SI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Opredeljuje vsebine </a:t>
                      </a:r>
                      <a:r>
                        <a:rPr lang="sl-SI" sz="1800" b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področju neformalnih </a:t>
                      </a:r>
                      <a:r>
                        <a:rPr lang="sl-SI" sz="1800" b="0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izobr</a:t>
                      </a:r>
                      <a:r>
                        <a:rPr lang="sl-SI" sz="1800" b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programov in dejavnosti:</a:t>
                      </a:r>
                      <a:endParaRPr lang="sl-SI" sz="1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00050" lvl="0" indent="-457200" algn="l">
                        <a:buFontTx/>
                        <a:buChar char="-"/>
                      </a:pPr>
                      <a:r>
                        <a:rPr lang="sl-SI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vrste neformalnih izobraževalnih programov</a:t>
                      </a:r>
                      <a:r>
                        <a:rPr lang="sl-SI" sz="1800" b="1" baseline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857250" lvl="1" indent="-457200" algn="l">
                        <a:buFont typeface="Arial" pitchFamily="34" charset="0"/>
                        <a:buChar char="•"/>
                      </a:pPr>
                      <a:r>
                        <a:rPr lang="sl-SI" sz="1800" b="0" i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 zviševanje ravni temeljnih zmožnosti, </a:t>
                      </a:r>
                    </a:p>
                    <a:p>
                      <a:pPr marL="857250" lvl="1" indent="-457200" algn="l">
                        <a:buFont typeface="Arial" pitchFamily="34" charset="0"/>
                        <a:buChar char="•"/>
                      </a:pPr>
                      <a:r>
                        <a:rPr lang="sl-SI" sz="1800" b="0" i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 izboljšanje splošne izobraženosti, </a:t>
                      </a:r>
                    </a:p>
                    <a:p>
                      <a:pPr marL="857250" lvl="1" indent="-457200" algn="l">
                        <a:buFont typeface="Arial" pitchFamily="34" charset="0"/>
                        <a:buChar char="•"/>
                      </a:pPr>
                      <a:r>
                        <a:rPr lang="sl-SI" sz="1800" b="0" i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poklicnih kompetenc, če ni urejeno z drugimi zakoni</a:t>
                      </a:r>
                      <a:endParaRPr lang="sl-SI" sz="1800" b="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00050" lvl="0" indent="-457200" algn="l">
                        <a:buFontTx/>
                        <a:buChar char="-"/>
                      </a:pPr>
                      <a:r>
                        <a:rPr lang="sl-SI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sestavine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JV neformalnega programa, </a:t>
                      </a:r>
                    </a:p>
                    <a:p>
                      <a:pPr marL="400050" lvl="0" indent="-457200" algn="l">
                        <a:buFontTx/>
                        <a:buChar char="-"/>
                      </a:pPr>
                      <a:r>
                        <a:rPr lang="sl-SI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vrste dejavnosti 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področju IO:</a:t>
                      </a:r>
                    </a:p>
                    <a:p>
                      <a:pPr marL="857250" lvl="1" indent="-457200" algn="l">
                        <a:buFont typeface="Arial" pitchFamily="34" charset="0"/>
                        <a:buChar char="•"/>
                      </a:pPr>
                      <a:r>
                        <a:rPr lang="sl-SI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svetovalna,</a:t>
                      </a:r>
                    </a:p>
                    <a:p>
                      <a:pPr marL="857250" lvl="1" indent="-457200" algn="l">
                        <a:buFont typeface="Arial" pitchFamily="34" charset="0"/>
                        <a:buChar char="•"/>
                      </a:pPr>
                      <a:r>
                        <a:rPr lang="sl-SI" sz="1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razvojne, </a:t>
                      </a:r>
                    </a:p>
                    <a:p>
                      <a:pPr marL="857250" lvl="1" indent="-457200" algn="l">
                        <a:buFont typeface="Arial" pitchFamily="34" charset="0"/>
                        <a:buChar char="•"/>
                      </a:pPr>
                      <a:r>
                        <a:rPr lang="sl-SI" sz="1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druge (promocija, informiranje…)</a:t>
                      </a:r>
                      <a:endParaRPr lang="sl-SI" sz="1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00050" lvl="0" indent="-457200" algn="l">
                        <a:buFontTx/>
                        <a:buChar char="-"/>
                      </a:pPr>
                      <a:r>
                        <a:rPr lang="sl-SI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izvajalci JV programov</a:t>
                      </a:r>
                      <a:r>
                        <a:rPr lang="sl-SI" sz="1800" b="1" baseline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800" b="0" baseline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vpis v razvid, strokovni delavci),</a:t>
                      </a:r>
                    </a:p>
                    <a:p>
                      <a:pPr marL="400050" lvl="0" indent="-457200" algn="l">
                        <a:buFontTx/>
                        <a:buChar char="-"/>
                      </a:pPr>
                      <a:r>
                        <a:rPr lang="sl-SI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javni zavodi za IO (ustanavljanje, delovanje),</a:t>
                      </a:r>
                    </a:p>
                    <a:p>
                      <a:pPr marL="400050" lvl="0" indent="-457200" algn="l">
                        <a:buFontTx/>
                        <a:buChar char="-"/>
                      </a:pPr>
                      <a:r>
                        <a:rPr lang="sl-SI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vrednotenje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znanja in opravljanje izpitov, </a:t>
                      </a:r>
                    </a:p>
                    <a:p>
                      <a:pPr marL="400050" lvl="0" indent="-457200" algn="l">
                        <a:buFontTx/>
                        <a:buChar char="-"/>
                      </a:pPr>
                      <a:r>
                        <a:rPr lang="sl-SI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presojanje in razvijanje kakovosti , dokumentacija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sl-SI" sz="180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29" marR="5872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7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790660"/>
              </p:ext>
            </p:extLst>
          </p:nvPr>
        </p:nvGraphicFramePr>
        <p:xfrm>
          <a:off x="116475" y="116632"/>
          <a:ext cx="8884681" cy="6598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1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5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Predlagana rešitev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69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ZIO v 24. členu določa, da </a:t>
                      </a:r>
                      <a:r>
                        <a:rPr lang="sl-SI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lokalna skupnost lahko sprejme letni program </a:t>
                      </a:r>
                      <a:r>
                        <a:rPr lang="sl-SI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LPIO.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Prakse povezane s sprejemanjem LPIO in financiranjem javnih zavodov so na lokalni ravni različne. </a:t>
                      </a:r>
                      <a:endParaRPr lang="sl-SI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buFontTx/>
                        <a:buNone/>
                      </a:pPr>
                      <a:endParaRPr lang="sl-SI" sz="1800" b="1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lvl="0" indent="0" algn="l">
                        <a:buFontTx/>
                        <a:buNone/>
                      </a:pPr>
                      <a:r>
                        <a:rPr lang="sl-SI" sz="1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Javni zavodi za izobraževanje odraslih </a:t>
                      </a:r>
                    </a:p>
                    <a:p>
                      <a:pPr marL="0" lvl="0" indent="0" algn="l">
                        <a:buFontTx/>
                        <a:buNone/>
                      </a:pPr>
                      <a:r>
                        <a:rPr lang="sl-SI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(ustanavljanje, </a:t>
                      </a:r>
                      <a:r>
                        <a:rPr lang="sl-SI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pristojnosti,</a:t>
                      </a:r>
                      <a:r>
                        <a:rPr lang="sl-SI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sl-SI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delovanje, imenovanje in </a:t>
                      </a:r>
                      <a:r>
                        <a:rPr lang="sl-SI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pogoji za direktorja, </a:t>
                      </a:r>
                      <a:r>
                        <a:rPr lang="sl-SI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andragoški zbor, letni delovni načrt, vpis v neformalne programe,… </a:t>
                      </a:r>
                      <a:r>
                        <a:rPr lang="sl-SI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endParaRPr lang="sl-SI" sz="1400" b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sl-SI" sz="1800" b="1" u="none" kern="1200" dirty="0" smtClean="0"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USTANAVLJANJE:</a:t>
                      </a:r>
                      <a:endParaRPr lang="sl-SI" sz="1800" u="none" kern="1200" dirty="0" smtClean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sl-SI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sl-SI" sz="18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Javni zavod za 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izobraževanje odraslih </a:t>
                      </a:r>
                      <a:r>
                        <a:rPr lang="sl-SI" sz="1800" b="0" kern="1200" dirty="0" smtClean="0"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lahko ustanovi lokalna skupnost oziroma več lokalnih skupnosti.</a:t>
                      </a:r>
                    </a:p>
                    <a:p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r>
                        <a:rPr lang="sl-SI" sz="1800" b="1" kern="1200" dirty="0" smtClean="0"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Ustanovitelj zagotavlja sredstva za delovanje javnega zavoda:</a:t>
                      </a:r>
                      <a:endParaRPr lang="sl-SI" sz="18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/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za investicije,</a:t>
                      </a:r>
                      <a:r>
                        <a:rPr lang="sl-SI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mat. stroške za obratovanje ter </a:t>
                      </a:r>
                      <a:r>
                        <a:rPr lang="sl-SI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invest.vzdrževanje</a:t>
                      </a:r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</a:p>
                    <a:p>
                      <a:pPr lvl="0"/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za izvedbo letnega programa neformalnega </a:t>
                      </a:r>
                      <a:r>
                        <a:rPr lang="sl-SI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izobr</a:t>
                      </a:r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., </a:t>
                      </a:r>
                      <a:r>
                        <a:rPr lang="sl-SI" sz="1800" kern="1200" dirty="0" smtClean="0"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 ga sprejme lokalna skupnost.</a:t>
                      </a:r>
                    </a:p>
                    <a:p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sl-SI" sz="1800" b="1" u="none" kern="1200" dirty="0" smtClean="0"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SESTAVA SVETA:</a:t>
                      </a:r>
                      <a:endParaRPr lang="sl-SI" sz="1800" u="none" kern="1200" dirty="0" smtClean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Svet javnega zavoda sestavljajo: </a:t>
                      </a:r>
                      <a:r>
                        <a:rPr lang="sl-SI" sz="1800" b="0" kern="1200" dirty="0" smtClean="0"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trije  predstavniki ustanovitelja in dva predstavnika delavcev.</a:t>
                      </a:r>
                    </a:p>
                    <a:p>
                      <a:endParaRPr lang="sl-SI" sz="1800" b="0" kern="1200" dirty="0" smtClean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sl-SI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Enega od svojih predstavnikov ustanovitelj imenuje izmed strokovnjakov, ki delujejo na področju izobraževanja odraslih.</a:t>
                      </a:r>
                    </a:p>
                    <a:p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sl-SI" sz="160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Postopek imenovanja oziroma volitev članov sveta se podrobneje določi v aktu o ustanovitvi javnega zavoda. </a:t>
                      </a:r>
                      <a:endParaRPr lang="sl-SI" sz="1600" i="0" dirty="0" smtClean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729" marR="5872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14721"/>
              </p:ext>
            </p:extLst>
          </p:nvPr>
        </p:nvGraphicFramePr>
        <p:xfrm>
          <a:off x="142844" y="100820"/>
          <a:ext cx="8858312" cy="6598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5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ZIO - </a:t>
                      </a: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stanje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Predlagana rešitev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44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l-SI" sz="12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Javni </a:t>
                      </a:r>
                      <a:r>
                        <a:rPr lang="sl-SI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 </a:t>
                      </a:r>
                      <a:r>
                        <a:rPr lang="sl-SI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izobraževanja odraslih je določen v nacionalnem programu (NPIO</a:t>
                      </a:r>
                      <a:r>
                        <a:rPr lang="sl-SI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200" b="1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200" b="1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LPIO je dokument, ki ga obravnava SSIO in poda mnenje pred sprejemom na Vladi, pri čemer </a:t>
                      </a:r>
                      <a:r>
                        <a:rPr lang="sl-SI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je letni državni proračun že prej stopil v veljavo.</a:t>
                      </a:r>
                      <a:endParaRPr lang="sl-SI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Čeprav poteka dolgotrajna procedura medresorske priprave in usklajevanja</a:t>
                      </a:r>
                      <a:r>
                        <a:rPr lang="sl-SI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, nima dejanskih posledic na področje </a:t>
                      </a:r>
                      <a:r>
                        <a:rPr lang="sl-SI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delovanja, ker se sprejme po že sprejetem proračunu.</a:t>
                      </a:r>
                      <a:endParaRPr lang="sl-SI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Vloga SSIO</a:t>
                      </a:r>
                      <a:r>
                        <a:rPr lang="sl-SI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ni dovolj izražena.</a:t>
                      </a:r>
                      <a:endParaRPr lang="sl-SI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sl-SI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Prednost LPIO</a:t>
                      </a:r>
                      <a:r>
                        <a:rPr lang="sl-SI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: pregled urejenosti IO po posameznih resorjih.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2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l-SI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/>
                </a:tc>
                <a:tc>
                  <a:txBody>
                    <a:bodyPr/>
                    <a:lstStyle/>
                    <a:p>
                      <a:pPr marL="0" lvl="0" indent="-57150" algn="ctr">
                        <a:buNone/>
                      </a:pPr>
                      <a:r>
                        <a:rPr lang="sl-SI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 Poglavje: </a:t>
                      </a:r>
                    </a:p>
                    <a:p>
                      <a:pPr marL="0" lvl="0" indent="-57150" algn="ctr">
                        <a:buNone/>
                      </a:pPr>
                      <a:endParaRPr lang="sl-SI" sz="18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57150" algn="l">
                        <a:buNone/>
                      </a:pPr>
                      <a:r>
                        <a:rPr lang="sl-SI" sz="1800" b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Opredeljuje vsebine, ki se nanašajo na  </a:t>
                      </a:r>
                      <a:r>
                        <a:rPr lang="sl-SI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javni interes na področju izobraževanja odraslih:</a:t>
                      </a:r>
                    </a:p>
                    <a:p>
                      <a:pPr marL="0" lvl="0" indent="-57150" algn="l">
                        <a:buNone/>
                      </a:pPr>
                      <a:endParaRPr lang="sl-SI" sz="18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85800" lvl="0" indent="-742950">
                        <a:buFont typeface="+mj-lt"/>
                        <a:buAutoNum type="arabicPeriod"/>
                      </a:pPr>
                      <a:r>
                        <a:rPr lang="sl-SI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Nacionalni program:</a:t>
                      </a:r>
                      <a:r>
                        <a:rPr lang="sl-SI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opredeli javni interes na področju IO v državi</a:t>
                      </a:r>
                      <a:r>
                        <a:rPr lang="sl-SI" sz="18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(vključuje tudi javno službo).</a:t>
                      </a:r>
                      <a:endParaRPr lang="sl-SI" sz="18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85800" marR="0" lvl="0" indent="-742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Uresničevanje  javnega interesa na državni ravni:</a:t>
                      </a:r>
                      <a:r>
                        <a:rPr lang="sl-SI" sz="1800" b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izvajanjem 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letnega programa izobraževanja odraslih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(LPIO).</a:t>
                      </a:r>
                    </a:p>
                    <a:p>
                      <a:pPr marL="685800" lvl="0" indent="-742950">
                        <a:buFont typeface="+mj-lt"/>
                        <a:buAutoNum type="arabicPeriod"/>
                      </a:pPr>
                      <a:r>
                        <a:rPr lang="sl-SI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Uresničevanje javnega interesa na lokalni ravni.</a:t>
                      </a:r>
                    </a:p>
                    <a:p>
                      <a:pPr marL="685800" lvl="0" indent="-742950">
                        <a:buFont typeface="+mj-lt"/>
                        <a:buNone/>
                      </a:pPr>
                      <a:endParaRPr lang="sl-SI" sz="1800" b="1" dirty="0" smtClean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Ohranja</a:t>
                      </a:r>
                      <a:r>
                        <a:rPr lang="sl-SI" sz="1400" b="1" baseline="0" dirty="0" smtClean="0"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se:</a:t>
                      </a:r>
                    </a:p>
                    <a:p>
                      <a:pPr lvl="0" algn="l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l-SI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sl-SI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nacionalni program,  </a:t>
                      </a:r>
                    </a:p>
                    <a:p>
                      <a:pPr lvl="0" algn="l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l-SI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letni program,</a:t>
                      </a:r>
                    </a:p>
                    <a:p>
                      <a:pPr lvl="0" algn="l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l-SI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inštrumente financiranja (javne razpise in pozive).</a:t>
                      </a:r>
                    </a:p>
                    <a:p>
                      <a:pPr marL="285750" lvl="0" indent="-342900" algn="l">
                        <a:buFont typeface="+mj-lt"/>
                        <a:buNone/>
                      </a:pPr>
                      <a:endParaRPr lang="sl-SI" sz="14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Novosti </a:t>
                      </a:r>
                      <a:r>
                        <a:rPr lang="sl-SI" sz="1400" b="1" dirty="0"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 nanašajo </a:t>
                      </a:r>
                      <a:r>
                        <a:rPr lang="sl-SI" sz="1400" b="1" dirty="0" smtClean="0"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l-SI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sl-SI" sz="14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razširjena je </a:t>
                      </a:r>
                      <a:r>
                        <a:rPr lang="sl-SI" sz="14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vsebina NPIO</a:t>
                      </a:r>
                      <a:r>
                        <a:rPr lang="sl-SI" sz="14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in LPIO,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l-SI" sz="14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vsebina LPIO je integrirana v letni proračun vsakega resorja,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l-SI" sz="14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sl-SI" sz="14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spremenjen način oblikovanja LPIO in poročanja: </a:t>
                      </a:r>
                      <a:r>
                        <a:rPr lang="sl-SI" sz="1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MIZŠ oblikuje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l-SI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 </a:t>
                      </a:r>
                      <a:r>
                        <a:rPr lang="sl-SI" sz="1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skupno letno poročilo in ga predloži  v sprejem Vladi,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l-SI" sz="14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pristojnost SSIO se je premaknila</a:t>
                      </a:r>
                      <a:r>
                        <a:rPr lang="sl-SI" sz="1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na obravnavo poročila. </a:t>
                      </a:r>
                      <a:endParaRPr lang="sl-SI" sz="1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l-SI" sz="1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just">
                        <a:lnSpc>
                          <a:spcPts val="12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sl-SI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8729" marR="5872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717569"/>
              </p:ext>
            </p:extLst>
          </p:nvPr>
        </p:nvGraphicFramePr>
        <p:xfrm>
          <a:off x="107504" y="97161"/>
          <a:ext cx="8856984" cy="657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8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ZIO - </a:t>
                      </a: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stanje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Predlagana rešitev</a:t>
                      </a:r>
                      <a:endParaRPr lang="sl-SI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01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sl-SI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l-SI" sz="1200" b="1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Javna služba na področju IO v ZIO ni opredeljena.</a:t>
                      </a:r>
                      <a:endParaRPr lang="sl-SI" sz="12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Sedanja ureditev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sl-SI" sz="12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ne omogoča stabilnega in predvidljivega financiranja </a:t>
                      </a:r>
                      <a:r>
                        <a:rPr lang="sl-SI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dejavnosti svetovanja ranljivim skupinam.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sl-SI" sz="12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200" b="1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členu ZOFVI</a:t>
                      </a:r>
                      <a:r>
                        <a:rPr lang="sl-SI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Javna mreža javnih organizacij za izobraževanje odraslih </a:t>
                      </a:r>
                      <a:r>
                        <a:rPr lang="sl-SI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omogoča odraslim dokončanje osnovne šole, vključitev v javno veljavne izobraževalne programe za odrasle ter izvajanje svetovanja za področje odraslih.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alibri"/>
                        <a:buNone/>
                      </a:pPr>
                      <a:endParaRPr lang="sl-SI" sz="12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Calibri"/>
                        <a:buNone/>
                      </a:pPr>
                      <a:endParaRPr lang="sl-SI" sz="12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sl-SI" sz="12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l-SI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29" marR="58729" marT="0" marB="0"/>
                </a:tc>
                <a:tc>
                  <a:txBody>
                    <a:bodyPr/>
                    <a:lstStyle/>
                    <a:p>
                      <a:pPr marL="0" marR="0" lvl="0" indent="-571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 Poglavje: </a:t>
                      </a:r>
                    </a:p>
                    <a:p>
                      <a:pPr marL="0" marR="0" lvl="0" indent="-571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1600" b="1" dirty="0" smtClean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-571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Javna služba: </a:t>
                      </a:r>
                      <a:r>
                        <a:rPr lang="sl-SI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dejavnosti na področju neformalnega izobraževanja odraslih,  ki se bodo izvajale v režimu javne službe (41. člen).</a:t>
                      </a:r>
                      <a:endParaRPr lang="sl-SI" sz="1800" b="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00050" lvl="1" indent="0">
                        <a:buFont typeface="+mj-lt"/>
                        <a:buNone/>
                      </a:pPr>
                      <a:endParaRPr lang="sl-SI" sz="1600" b="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57150">
                        <a:buFont typeface="+mj-lt"/>
                        <a:buNone/>
                      </a:pPr>
                      <a:r>
                        <a:rPr lang="sl-SI" sz="16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Javna služba je svetovanje odraslim pri:</a:t>
                      </a:r>
                    </a:p>
                    <a:p>
                      <a:pPr marL="400050" lvl="0" indent="-514350">
                        <a:buFont typeface="Arial" panose="020B0604020202020204" pitchFamily="34" charset="0"/>
                        <a:buChar char="•"/>
                      </a:pPr>
                      <a:r>
                        <a:rPr lang="sl-SI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vključevanju v neformalne izobraževalne programe,</a:t>
                      </a:r>
                    </a:p>
                    <a:p>
                      <a:pPr marL="400050" lvl="0" indent="-514350">
                        <a:buFont typeface="Arial" panose="020B0604020202020204" pitchFamily="34" charset="0"/>
                        <a:buChar char="•"/>
                      </a:pPr>
                      <a:r>
                        <a:rPr lang="sl-SI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vključevanju v formalno izobraževanje za pridobitev osnovnošolske </a:t>
                      </a:r>
                    </a:p>
                    <a:p>
                      <a:pPr marL="400050" lvl="0" indent="-514350">
                        <a:buFont typeface="Arial" panose="020B0604020202020204" pitchFamily="34" charset="0"/>
                        <a:buNone/>
                      </a:pPr>
                      <a:r>
                        <a:rPr lang="sl-SI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sl-SI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sl-SI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zobrazbe in pri nadaljevanju izobraževalne poti,</a:t>
                      </a:r>
                    </a:p>
                    <a:p>
                      <a:pPr marL="400050" lvl="0" indent="-514350">
                        <a:buFont typeface="Arial" panose="020B0604020202020204" pitchFamily="34" charset="0"/>
                        <a:buChar char="•"/>
                      </a:pPr>
                      <a:r>
                        <a:rPr lang="sl-SI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vrednotenju  neformalno pridobljenega znanja in veščin in </a:t>
                      </a:r>
                    </a:p>
                    <a:p>
                      <a:pPr marL="400050" lvl="0" indent="-514350">
                        <a:buFont typeface="Arial" panose="020B0604020202020204" pitchFamily="34" charset="0"/>
                        <a:buChar char="•"/>
                      </a:pPr>
                      <a:r>
                        <a:rPr lang="sl-SI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samostojnem učenju. </a:t>
                      </a:r>
                    </a:p>
                    <a:p>
                      <a:pPr marL="1257300" lvl="3" indent="0">
                        <a:buNone/>
                      </a:pPr>
                      <a:endParaRPr lang="sl-SI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4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Izvajalci javne službe:</a:t>
                      </a:r>
                      <a:r>
                        <a:rPr lang="sl-SI" sz="1400" b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izvajalce</a:t>
                      </a:r>
                      <a:r>
                        <a:rPr lang="sl-SI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 izbral minister praviloma izmed obstoječih javnih zavodov za  izobraževanje odraslih, ki so jih ustanovile lokalne skupnosti, če bodo izpolnjevali predpisane pogoje.</a:t>
                      </a:r>
                    </a:p>
                    <a:p>
                      <a:pPr marL="400050" lvl="1" indent="0">
                        <a:buNone/>
                      </a:pPr>
                      <a:endParaRPr lang="sl-SI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sl-SI" sz="14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Javna mreža izvajalcev javne službe: </a:t>
                      </a: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teritorialnem principu - upravne enote, s čimer se bo zagotovilo, da bo na območju vsake upravne enote vsaj en zavod, ki bo izvajal opisano </a:t>
                      </a:r>
                      <a:r>
                        <a:rPr lang="sl-SI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svetovalno dejavnost, v režimu javne službe,</a:t>
                      </a: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 jo bo zagotavljala država in državnega proračuna. </a:t>
                      </a:r>
                    </a:p>
                    <a:p>
                      <a:pPr marL="914400" lvl="1" indent="-514350">
                        <a:buAutoNum type="arabicPeriod" startAt="6"/>
                      </a:pPr>
                      <a:endParaRPr lang="sl-SI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sl-SI" sz="14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Financiranje javne službe:</a:t>
                      </a: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podlagi meril in metodologije za določitev obsega sredstev za izvajanje javne službe, ki jo določi minister. </a:t>
                      </a:r>
                    </a:p>
                    <a:p>
                      <a:pPr marL="0" indent="0">
                        <a:buNone/>
                      </a:pP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sl-SI" sz="14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Spremljanje izvajanja</a:t>
                      </a:r>
                      <a:r>
                        <a:rPr lang="sl-SI" sz="1400" b="1" baseline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javne službe</a:t>
                      </a:r>
                      <a:r>
                        <a:rPr lang="sl-SI" sz="14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sl-SI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podlagi metodologije, ki jo določi minister. </a:t>
                      </a:r>
                      <a:endParaRPr lang="sl-SI" sz="1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sl-SI" sz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29" marR="5872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34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835</Words>
  <Application>Microsoft Office PowerPoint</Application>
  <PresentationFormat>Diaprojekcija na zaslonu (4:3)</PresentationFormat>
  <Paragraphs>174</Paragraphs>
  <Slides>6</Slides>
  <Notes>5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Officeova tema</vt:lpstr>
      <vt:lpstr>    Predstavitev osnutka zakonskega gradiva novega Zakona o izobraževanju odraslih  Zveza srednjih šol in dijaških domov Slovenije Bled, 30. 1. 2017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Ministrstvo za šolstvo in šport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Predstavitev ključnih novosti v novem zakonu o izobraževanju odraslih</dc:title>
  <dc:creator>Katja Dovžak</dc:creator>
  <cp:lastModifiedBy>Uporabnik</cp:lastModifiedBy>
  <cp:revision>63</cp:revision>
  <cp:lastPrinted>2017-01-30T07:04:34Z</cp:lastPrinted>
  <dcterms:created xsi:type="dcterms:W3CDTF">2016-12-14T08:53:25Z</dcterms:created>
  <dcterms:modified xsi:type="dcterms:W3CDTF">2017-01-30T11:17:34Z</dcterms:modified>
</cp:coreProperties>
</file>