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53" r:id="rId1"/>
  </p:sldMasterIdLst>
  <p:sldIdLst>
    <p:sldId id="256" r:id="rId2"/>
    <p:sldId id="280" r:id="rId3"/>
    <p:sldId id="275" r:id="rId4"/>
    <p:sldId id="276" r:id="rId5"/>
    <p:sldId id="279" r:id="rId6"/>
    <p:sldId id="277" r:id="rId7"/>
    <p:sldId id="278" r:id="rId8"/>
    <p:sldId id="261" r:id="rId9"/>
    <p:sldId id="262" r:id="rId10"/>
    <p:sldId id="264" r:id="rId11"/>
    <p:sldId id="265" r:id="rId12"/>
    <p:sldId id="257" r:id="rId13"/>
    <p:sldId id="267" r:id="rId14"/>
    <p:sldId id="268" r:id="rId15"/>
    <p:sldId id="273" r:id="rId16"/>
    <p:sldId id="270" r:id="rId17"/>
    <p:sldId id="271" r:id="rId18"/>
    <p:sldId id="272" r:id="rId19"/>
    <p:sldId id="259" r:id="rId20"/>
    <p:sldId id="274" r:id="rId21"/>
    <p:sldId id="258" r:id="rId22"/>
    <p:sldId id="263" r:id="rId23"/>
    <p:sldId id="26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51" d="100"/>
          <a:sy n="51" d="100"/>
        </p:scale>
        <p:origin x="77"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l-SI" smtClean="0"/>
              <a:t>Uredite slog naslova matrice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2759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l-SI" smtClean="0"/>
              <a:t>Uredite slog naslova matrice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l-SI" smtClean="0"/>
              <a:t>Uredite slog naslova matrice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6449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l-SI" smtClean="0"/>
              <a:t>Uredite slog naslova matrice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1862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l-SI" smtClean="0"/>
              <a:t>Uredite slog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3504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l-SI" smtClean="0"/>
              <a:t>Uredite slog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9281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922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688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l-SI" smtClean="0"/>
              <a:t>Uredite slog naslova matrice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1911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1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379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smtClean="0"/>
              <a:t>Uredite slog naslova matrice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920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369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2904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l-SI" smtClean="0"/>
              <a:t>Uredite slog naslova matrice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97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3789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1/31/2017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5200052"/>
      </p:ext>
    </p:extLst>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 id="2147484165" r:id="rId12"/>
    <p:sldLayoutId id="2147484166" r:id="rId13"/>
    <p:sldLayoutId id="2147484167" r:id="rId14"/>
    <p:sldLayoutId id="2147484168" r:id="rId15"/>
    <p:sldLayoutId id="214748416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zagovornik.uem@gov.s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b="1" dirty="0">
                <a:solidFill>
                  <a:srgbClr val="C00000"/>
                </a:solidFill>
              </a:rPr>
              <a:t>Z</a:t>
            </a:r>
            <a:r>
              <a:rPr lang="sl-SI" b="1" dirty="0" smtClean="0">
                <a:solidFill>
                  <a:srgbClr val="C00000"/>
                </a:solidFill>
              </a:rPr>
              <a:t>akonodaja</a:t>
            </a:r>
            <a:endParaRPr lang="sl-SI" b="1" dirty="0">
              <a:solidFill>
                <a:srgbClr val="C00000"/>
              </a:solidFill>
            </a:endParaRPr>
          </a:p>
        </p:txBody>
      </p:sp>
      <p:sp>
        <p:nvSpPr>
          <p:cNvPr id="3" name="Podnaslov 2"/>
          <p:cNvSpPr>
            <a:spLocks noGrp="1"/>
          </p:cNvSpPr>
          <p:nvPr>
            <p:ph type="subTitle" idx="1"/>
          </p:nvPr>
        </p:nvSpPr>
        <p:spPr/>
        <p:txBody>
          <a:bodyPr/>
          <a:lstStyle/>
          <a:p>
            <a:r>
              <a:rPr lang="sl-SI" dirty="0" smtClean="0"/>
              <a:t>Nives Počkar, Bled 31.1. 2017</a:t>
            </a:r>
            <a:endParaRPr lang="sl-SI" dirty="0"/>
          </a:p>
        </p:txBody>
      </p:sp>
    </p:spTree>
    <p:extLst>
      <p:ext uri="{BB962C8B-B14F-4D97-AF65-F5344CB8AC3E}">
        <p14:creationId xmlns:p14="http://schemas.microsoft.com/office/powerpoint/2010/main" val="1214982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flipV="1">
            <a:off x="677334" y="563881"/>
            <a:ext cx="8596668" cy="45719"/>
          </a:xfrm>
        </p:spPr>
        <p:txBody>
          <a:bodyPr>
            <a:normAutofit fontScale="90000"/>
          </a:bodyPr>
          <a:lstStyle/>
          <a:p>
            <a:endParaRPr lang="sl-SI" dirty="0"/>
          </a:p>
        </p:txBody>
      </p:sp>
      <p:sp>
        <p:nvSpPr>
          <p:cNvPr id="3" name="Označba mesta vsebine 2"/>
          <p:cNvSpPr>
            <a:spLocks noGrp="1"/>
          </p:cNvSpPr>
          <p:nvPr>
            <p:ph idx="1"/>
          </p:nvPr>
        </p:nvSpPr>
        <p:spPr>
          <a:xfrm>
            <a:off x="1632030" y="914400"/>
            <a:ext cx="7641972" cy="5752618"/>
          </a:xfrm>
        </p:spPr>
        <p:txBody>
          <a:bodyPr>
            <a:noAutofit/>
          </a:bodyPr>
          <a:lstStyle/>
          <a:p>
            <a:pPr>
              <a:buClr>
                <a:srgbClr val="C00000"/>
              </a:buClr>
              <a:buFont typeface="Wingdings" panose="05000000000000000000" pitchFamily="2" charset="2"/>
              <a:buChar char="v"/>
            </a:pPr>
            <a:r>
              <a:rPr lang="sl-SI" sz="2000" dirty="0" smtClean="0">
                <a:latin typeface="Times New Roman" panose="02020603050405020304" pitchFamily="18" charset="0"/>
                <a:cs typeface="Times New Roman" panose="02020603050405020304" pitchFamily="18" charset="0"/>
              </a:rPr>
              <a:t>Ravnatelji, direktorji  delovna uspešnost  iz naslova povečanega obsega dela v letih 2017 in 2018 se izplačuje v skladu z drugim odstavkom 4. člena Uredbe o delovni uspešnosti iz naslova povečanega obsega dela za javne uslužbence, kar znaša 10 % njihove osnovne  plače.</a:t>
            </a:r>
          </a:p>
          <a:p>
            <a:pPr>
              <a:buClr>
                <a:srgbClr val="C00000"/>
              </a:buClr>
              <a:buFont typeface="Wingdings" panose="05000000000000000000" pitchFamily="2" charset="2"/>
              <a:buChar char="v"/>
            </a:pPr>
            <a:r>
              <a:rPr lang="sl-SI" sz="2000" dirty="0" smtClean="0">
                <a:latin typeface="Times New Roman" panose="02020603050405020304" pitchFamily="18" charset="0"/>
                <a:cs typeface="Times New Roman" panose="02020603050405020304" pitchFamily="18" charset="0"/>
              </a:rPr>
              <a:t>4. ČLEN, 2. ODSTAVEK: </a:t>
            </a:r>
            <a:r>
              <a:rPr lang="sl-SI" sz="2000" dirty="0">
                <a:latin typeface="Times New Roman" panose="02020603050405020304" pitchFamily="18" charset="0"/>
                <a:cs typeface="Times New Roman" panose="02020603050405020304" pitchFamily="18" charset="0"/>
              </a:rPr>
              <a:t> </a:t>
            </a:r>
            <a:r>
              <a:rPr lang="sl-SI" sz="2000" dirty="0" smtClean="0">
                <a:latin typeface="Times New Roman" panose="02020603050405020304" pitchFamily="18" charset="0"/>
                <a:cs typeface="Times New Roman" panose="02020603050405020304" pitchFamily="18" charset="0"/>
              </a:rPr>
              <a:t>direktorjem iz uredbe o plačah direktorjev v javnem sektorju (uradni list </a:t>
            </a:r>
            <a:r>
              <a:rPr lang="sl-SI" sz="2000" dirty="0" err="1" smtClean="0">
                <a:latin typeface="Times New Roman" panose="02020603050405020304" pitchFamily="18" charset="0"/>
                <a:cs typeface="Times New Roman" panose="02020603050405020304" pitchFamily="18" charset="0"/>
              </a:rPr>
              <a:t>rs</a:t>
            </a:r>
            <a:r>
              <a:rPr lang="sl-SI" sz="2000" dirty="0" smtClean="0">
                <a:latin typeface="Times New Roman" panose="02020603050405020304" pitchFamily="18" charset="0"/>
                <a:cs typeface="Times New Roman" panose="02020603050405020304" pitchFamily="18" charset="0"/>
              </a:rPr>
              <a:t>, št. 73/05, 103/05, 12/06, 36/06, 46/06, 77/06, 128/06, 37/07, 95/07 in 112/07) se lahko izplača del plače za delovno uspešnost iz naslova povečanega obsega dela iz 1. in 2. točke prvega odstavka 2. člena te uredbe največ v višini 10 odstotkov njihove osnovne plače. </a:t>
            </a:r>
          </a:p>
          <a:p>
            <a:pPr>
              <a:buClr>
                <a:srgbClr val="C00000"/>
              </a:buClr>
              <a:buFont typeface="Wingdings" panose="05000000000000000000" pitchFamily="2" charset="2"/>
              <a:buChar char="v"/>
            </a:pPr>
            <a:r>
              <a:rPr lang="sl-SI" sz="2000" dirty="0" smtClean="0">
                <a:latin typeface="Times New Roman" panose="02020603050405020304" pitchFamily="18" charset="0"/>
                <a:cs typeface="Times New Roman" panose="02020603050405020304" pitchFamily="18" charset="0"/>
              </a:rPr>
              <a:t>VLADA ODLOČA O  TEM! </a:t>
            </a:r>
          </a:p>
          <a:p>
            <a:pPr>
              <a:buClr>
                <a:srgbClr val="C00000"/>
              </a:buClr>
              <a:buFont typeface="Wingdings" panose="05000000000000000000" pitchFamily="2" charset="2"/>
              <a:buChar char="v"/>
            </a:pPr>
            <a:r>
              <a:rPr lang="sl-SI" sz="2000" dirty="0" smtClean="0">
                <a:latin typeface="Times New Roman" panose="02020603050405020304" pitchFamily="18" charset="0"/>
                <a:cs typeface="Times New Roman" panose="02020603050405020304" pitchFamily="18" charset="0"/>
              </a:rPr>
              <a:t>5. ČLEN Če </a:t>
            </a:r>
            <a:r>
              <a:rPr lang="sl-SI" sz="2000" dirty="0">
                <a:latin typeface="Times New Roman" panose="02020603050405020304" pitchFamily="18" charset="0"/>
                <a:cs typeface="Times New Roman" panose="02020603050405020304" pitchFamily="18" charset="0"/>
              </a:rPr>
              <a:t>je ustanovitelj in financer uporabnika proračuna Republika Slovenija, odloči o delu plače za delovno uspešnost iz naslova povečanega obsega dela za direktorje iz drugega odstavka prejšnjega člena s sklepom organ, pristojen za njihovo imenovanje, </a:t>
            </a:r>
            <a:r>
              <a:rPr lang="sl-SI" sz="2000" dirty="0">
                <a:solidFill>
                  <a:srgbClr val="C00000"/>
                </a:solidFill>
                <a:latin typeface="Times New Roman" panose="02020603050405020304" pitchFamily="18" charset="0"/>
                <a:cs typeface="Times New Roman" panose="02020603050405020304" pitchFamily="18" charset="0"/>
              </a:rPr>
              <a:t>s soglasjem Vlade Republike Slovenije.</a:t>
            </a:r>
          </a:p>
        </p:txBody>
      </p:sp>
    </p:spTree>
    <p:extLst>
      <p:ext uri="{BB962C8B-B14F-4D97-AF65-F5344CB8AC3E}">
        <p14:creationId xmlns:p14="http://schemas.microsoft.com/office/powerpoint/2010/main" val="4005956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a:xfrm>
            <a:off x="913774" y="2367092"/>
            <a:ext cx="10363826" cy="3912174"/>
          </a:xfrm>
        </p:spPr>
        <p:txBody>
          <a:bodyPr>
            <a:normAutofit fontScale="85000" lnSpcReduction="10000"/>
          </a:bodyPr>
          <a:lstStyle/>
          <a:p>
            <a:pPr>
              <a:buClr>
                <a:srgbClr val="C00000"/>
              </a:buClr>
              <a:buFont typeface="Wingdings" panose="05000000000000000000" pitchFamily="2" charset="2"/>
              <a:buChar char="v"/>
            </a:pPr>
            <a:r>
              <a:rPr lang="sl-SI" sz="2800" dirty="0" smtClean="0">
                <a:latin typeface="Times New Roman" panose="02020603050405020304" pitchFamily="18" charset="0"/>
                <a:cs typeface="Times New Roman" panose="02020603050405020304" pitchFamily="18" charset="0"/>
              </a:rPr>
              <a:t>nadomestilo plače</a:t>
            </a:r>
          </a:p>
          <a:p>
            <a:pPr>
              <a:buClr>
                <a:srgbClr val="C00000"/>
              </a:buClr>
              <a:buFont typeface="Wingdings" panose="05000000000000000000" pitchFamily="2" charset="2"/>
              <a:buChar char="v"/>
            </a:pPr>
            <a:r>
              <a:rPr lang="sl-SI" sz="2800" dirty="0">
                <a:latin typeface="Times New Roman" panose="02020603050405020304" pitchFamily="18" charset="0"/>
                <a:cs typeface="Times New Roman" panose="02020603050405020304" pitchFamily="18" charset="0"/>
              </a:rPr>
              <a:t>r</a:t>
            </a:r>
            <a:r>
              <a:rPr lang="sl-SI" sz="2800" dirty="0" smtClean="0">
                <a:latin typeface="Times New Roman" panose="02020603050405020304" pitchFamily="18" charset="0"/>
                <a:cs typeface="Times New Roman" panose="02020603050405020304" pitchFamily="18" charset="0"/>
              </a:rPr>
              <a:t>egres</a:t>
            </a:r>
          </a:p>
          <a:p>
            <a:pPr>
              <a:buClr>
                <a:srgbClr val="C00000"/>
              </a:buClr>
              <a:buFont typeface="Wingdings" panose="05000000000000000000" pitchFamily="2" charset="2"/>
              <a:buChar char="v"/>
            </a:pPr>
            <a:r>
              <a:rPr lang="sl-SI" sz="2800" dirty="0">
                <a:latin typeface="Times New Roman" panose="02020603050405020304" pitchFamily="18" charset="0"/>
                <a:cs typeface="Times New Roman" panose="02020603050405020304" pitchFamily="18" charset="0"/>
              </a:rPr>
              <a:t>p</a:t>
            </a:r>
            <a:r>
              <a:rPr lang="sl-SI" sz="2800" dirty="0" smtClean="0">
                <a:latin typeface="Times New Roman" panose="02020603050405020304" pitchFamily="18" charset="0"/>
                <a:cs typeface="Times New Roman" panose="02020603050405020304" pitchFamily="18" charset="0"/>
              </a:rPr>
              <a:t>renehanje pogodbe o zaposlitvi, v letu 2017 ni več podaljšanja veljavnosti PZ</a:t>
            </a:r>
          </a:p>
          <a:p>
            <a:pPr>
              <a:buClr>
                <a:srgbClr val="C00000"/>
              </a:buClr>
              <a:buFont typeface="Wingdings" panose="05000000000000000000" pitchFamily="2" charset="2"/>
              <a:buChar char="v"/>
            </a:pPr>
            <a:r>
              <a:rPr lang="sl-SI" sz="2800" dirty="0" smtClean="0">
                <a:latin typeface="Times New Roman" panose="02020603050405020304" pitchFamily="18" charset="0"/>
                <a:cs typeface="Times New Roman" panose="02020603050405020304" pitchFamily="18" charset="0"/>
              </a:rPr>
              <a:t>napredovanje javnih uslužbencev</a:t>
            </a:r>
          </a:p>
          <a:p>
            <a:pPr>
              <a:buClr>
                <a:srgbClr val="C00000"/>
              </a:buClr>
              <a:buFont typeface="Wingdings" panose="05000000000000000000" pitchFamily="2" charset="2"/>
              <a:buChar char="v"/>
            </a:pPr>
            <a:r>
              <a:rPr lang="sl-SI" sz="2800" dirty="0" smtClean="0">
                <a:latin typeface="Times New Roman" panose="02020603050405020304" pitchFamily="18" charset="0"/>
                <a:cs typeface="Times New Roman" panose="02020603050405020304" pitchFamily="18" charset="0"/>
              </a:rPr>
              <a:t>omejitev dni dopusta  35 + 15 dni</a:t>
            </a:r>
          </a:p>
          <a:p>
            <a:pPr>
              <a:buClr>
                <a:srgbClr val="C00000"/>
              </a:buClr>
              <a:buFont typeface="Wingdings" panose="05000000000000000000" pitchFamily="2" charset="2"/>
              <a:buChar char="v"/>
            </a:pPr>
            <a:r>
              <a:rPr lang="sl-SI" sz="2800" dirty="0">
                <a:latin typeface="Times New Roman" panose="02020603050405020304" pitchFamily="18" charset="0"/>
                <a:cs typeface="Times New Roman" panose="02020603050405020304" pitchFamily="18" charset="0"/>
              </a:rPr>
              <a:t>j</a:t>
            </a:r>
            <a:r>
              <a:rPr lang="sl-SI" sz="2800" dirty="0" smtClean="0">
                <a:latin typeface="Times New Roman" panose="02020603050405020304" pitchFamily="18" charset="0"/>
                <a:cs typeface="Times New Roman" panose="02020603050405020304" pitchFamily="18" charset="0"/>
              </a:rPr>
              <a:t>ubilejne nagrade</a:t>
            </a:r>
          </a:p>
          <a:p>
            <a:pPr>
              <a:buClr>
                <a:srgbClr val="C00000"/>
              </a:buClr>
              <a:buFont typeface="Wingdings" panose="05000000000000000000" pitchFamily="2" charset="2"/>
              <a:buChar char="v"/>
            </a:pPr>
            <a:r>
              <a:rPr lang="sl-SI" sz="2800" dirty="0">
                <a:latin typeface="Times New Roman" panose="02020603050405020304" pitchFamily="18" charset="0"/>
                <a:cs typeface="Times New Roman" panose="02020603050405020304" pitchFamily="18" charset="0"/>
              </a:rPr>
              <a:t>o</a:t>
            </a:r>
            <a:r>
              <a:rPr lang="sl-SI" sz="2800" dirty="0" smtClean="0">
                <a:latin typeface="Times New Roman" panose="02020603050405020304" pitchFamily="18" charset="0"/>
                <a:cs typeface="Times New Roman" panose="02020603050405020304" pitchFamily="18" charset="0"/>
              </a:rPr>
              <a:t>mejitev sklepanja  avtorskih in </a:t>
            </a:r>
            <a:r>
              <a:rPr lang="sl-SI" sz="2800" dirty="0" err="1" smtClean="0">
                <a:latin typeface="Times New Roman" panose="02020603050405020304" pitchFamily="18" charset="0"/>
                <a:cs typeface="Times New Roman" panose="02020603050405020304" pitchFamily="18" charset="0"/>
              </a:rPr>
              <a:t>podjemnih</a:t>
            </a:r>
            <a:r>
              <a:rPr lang="sl-SI" sz="2800" dirty="0" smtClean="0">
                <a:latin typeface="Times New Roman" panose="02020603050405020304" pitchFamily="18" charset="0"/>
                <a:cs typeface="Times New Roman" panose="02020603050405020304" pitchFamily="18" charset="0"/>
              </a:rPr>
              <a:t> pogodb s svojimi zaposlenimi, poleg 5 še </a:t>
            </a:r>
            <a:r>
              <a:rPr lang="sl-SI" sz="2800" b="1" u="sng" dirty="0" smtClean="0">
                <a:solidFill>
                  <a:srgbClr val="C00000"/>
                </a:solidFill>
                <a:latin typeface="Times New Roman" panose="02020603050405020304" pitchFamily="18" charset="0"/>
                <a:cs typeface="Times New Roman" panose="02020603050405020304" pitchFamily="18" charset="0"/>
              </a:rPr>
              <a:t>novo: </a:t>
            </a:r>
            <a:r>
              <a:rPr lang="sl-SI" sz="2800" u="sng" dirty="0" smtClean="0">
                <a:latin typeface="Times New Roman" panose="02020603050405020304" pitchFamily="18" charset="0"/>
                <a:cs typeface="Times New Roman" panose="02020603050405020304" pitchFamily="18" charset="0"/>
              </a:rPr>
              <a:t>- za izvajanje kulturnega programa v javnih zavodih s področja kulture.</a:t>
            </a:r>
          </a:p>
          <a:p>
            <a:pPr>
              <a:buClr>
                <a:srgbClr val="C00000"/>
              </a:buClr>
              <a:buFont typeface="Wingdings" panose="05000000000000000000" pitchFamily="2" charset="2"/>
              <a:buChar char="v"/>
            </a:pPr>
            <a:endParaRPr lang="sl-SI" sz="2800" u="sng" dirty="0" smtClean="0">
              <a:latin typeface="Times New Roman" panose="02020603050405020304" pitchFamily="18" charset="0"/>
              <a:cs typeface="Times New Roman" panose="02020603050405020304" pitchFamily="18" charset="0"/>
            </a:endParaRPr>
          </a:p>
          <a:p>
            <a:pPr>
              <a:buClr>
                <a:srgbClr val="C00000"/>
              </a:buClr>
              <a:buFont typeface="Wingdings" panose="05000000000000000000" pitchFamily="2" charset="2"/>
              <a:buChar char="v"/>
            </a:pPr>
            <a:endParaRPr lang="sl-SI" dirty="0"/>
          </a:p>
        </p:txBody>
      </p:sp>
    </p:spTree>
    <p:extLst>
      <p:ext uri="{BB962C8B-B14F-4D97-AF65-F5344CB8AC3E}">
        <p14:creationId xmlns:p14="http://schemas.microsoft.com/office/powerpoint/2010/main" val="861361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95402" y="982132"/>
            <a:ext cx="9601196" cy="620961"/>
          </a:xfrm>
        </p:spPr>
        <p:txBody>
          <a:bodyPr>
            <a:normAutofit fontScale="90000"/>
          </a:bodyPr>
          <a:lstStyle/>
          <a:p>
            <a:r>
              <a:rPr lang="sl-SI" b="1" u="sng" dirty="0">
                <a:solidFill>
                  <a:srgbClr val="C00000"/>
                </a:solidFill>
              </a:rPr>
              <a:t>Smernice za varstvo osebnih </a:t>
            </a:r>
            <a:r>
              <a:rPr lang="sl-SI" b="1" u="sng" dirty="0" smtClean="0">
                <a:solidFill>
                  <a:srgbClr val="C00000"/>
                </a:solidFill>
              </a:rPr>
              <a:t>podatkov</a:t>
            </a:r>
            <a:endParaRPr lang="sl-SI" dirty="0">
              <a:solidFill>
                <a:srgbClr val="C00000"/>
              </a:solidFill>
            </a:endParaRPr>
          </a:p>
        </p:txBody>
      </p:sp>
      <p:sp>
        <p:nvSpPr>
          <p:cNvPr id="3" name="Označba mesta vsebine 2"/>
          <p:cNvSpPr>
            <a:spLocks noGrp="1"/>
          </p:cNvSpPr>
          <p:nvPr>
            <p:ph idx="1"/>
          </p:nvPr>
        </p:nvSpPr>
        <p:spPr>
          <a:xfrm>
            <a:off x="1295401" y="1741990"/>
            <a:ext cx="9601196" cy="4133878"/>
          </a:xfrm>
        </p:spPr>
        <p:txBody>
          <a:bodyPr>
            <a:normAutofit fontScale="92500" lnSpcReduction="10000"/>
          </a:bodyPr>
          <a:lstStyle/>
          <a:p>
            <a:r>
              <a:rPr lang="sl-SI" sz="2600" dirty="0" smtClean="0">
                <a:latin typeface="Times New Roman" panose="02020603050405020304" pitchFamily="18" charset="0"/>
                <a:cs typeface="Times New Roman" panose="02020603050405020304" pitchFamily="18" charset="0"/>
              </a:rPr>
              <a:t>informacijska </a:t>
            </a:r>
            <a:r>
              <a:rPr lang="sl-SI" sz="2600" dirty="0">
                <a:latin typeface="Times New Roman" panose="02020603050405020304" pitchFamily="18" charset="0"/>
                <a:cs typeface="Times New Roman" panose="02020603050405020304" pitchFamily="18" charset="0"/>
              </a:rPr>
              <a:t>pooblaščenka ( IP) je izdala smernice  za varstvo osebnih podatkov v delovnih razmerjih, ki vsebujejo odgovore na  najpogostejša vprašanja glede varstva  osebnih podatkov zaposlenih.</a:t>
            </a:r>
          </a:p>
          <a:p>
            <a:r>
              <a:rPr lang="sl-SI" sz="2600" dirty="0">
                <a:latin typeface="Times New Roman" panose="02020603050405020304" pitchFamily="18" charset="0"/>
                <a:cs typeface="Times New Roman" panose="02020603050405020304" pitchFamily="18" charset="0"/>
              </a:rPr>
              <a:t>Npr. od dopustnosti zbiranja določenih vrst osebnih podatkov v različnih situacijah, </a:t>
            </a:r>
            <a:r>
              <a:rPr lang="sl-SI" sz="2600" dirty="0" smtClean="0">
                <a:latin typeface="Times New Roman" panose="02020603050405020304" pitchFamily="18" charset="0"/>
                <a:cs typeface="Times New Roman" panose="02020603050405020304" pitchFamily="18" charset="0"/>
              </a:rPr>
              <a:t>kot so:</a:t>
            </a:r>
            <a:endParaRPr lang="sl-SI" sz="2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sl-SI" sz="2600" dirty="0" smtClean="0">
                <a:latin typeface="Times New Roman" panose="02020603050405020304" pitchFamily="18" charset="0"/>
                <a:cs typeface="Times New Roman" panose="02020603050405020304" pitchFamily="18" charset="0"/>
              </a:rPr>
              <a:t>nadzor </a:t>
            </a:r>
            <a:r>
              <a:rPr lang="sl-SI" sz="2600" dirty="0">
                <a:latin typeface="Times New Roman" panose="02020603050405020304" pitchFamily="18" charset="0"/>
                <a:cs typeface="Times New Roman" panose="02020603050405020304" pitchFamily="18" charset="0"/>
              </a:rPr>
              <a:t>bolniškega staleža, </a:t>
            </a:r>
          </a:p>
          <a:p>
            <a:pPr>
              <a:buFont typeface="Courier New" panose="02070309020205020404" pitchFamily="49" charset="0"/>
              <a:buChar char="o"/>
            </a:pPr>
            <a:r>
              <a:rPr lang="sl-SI" sz="2600" dirty="0">
                <a:latin typeface="Times New Roman" panose="02020603050405020304" pitchFamily="18" charset="0"/>
                <a:cs typeface="Times New Roman" panose="02020603050405020304" pitchFamily="18" charset="0"/>
              </a:rPr>
              <a:t>dopustnost videonadzora delavcev, </a:t>
            </a:r>
          </a:p>
          <a:p>
            <a:pPr>
              <a:buFont typeface="Courier New" panose="02070309020205020404" pitchFamily="49" charset="0"/>
              <a:buChar char="o"/>
            </a:pPr>
            <a:r>
              <a:rPr lang="sl-SI" sz="2600" dirty="0">
                <a:latin typeface="Times New Roman" panose="02020603050405020304" pitchFamily="18" charset="0"/>
                <a:cs typeface="Times New Roman" panose="02020603050405020304" pitchFamily="18" charset="0"/>
              </a:rPr>
              <a:t>obdelave občutljivih osebnih podatkov delavcev,</a:t>
            </a:r>
          </a:p>
          <a:p>
            <a:pPr>
              <a:buFont typeface="Courier New" panose="02070309020205020404" pitchFamily="49" charset="0"/>
              <a:buChar char="o"/>
            </a:pPr>
            <a:r>
              <a:rPr lang="sl-SI" sz="2600" dirty="0" smtClean="0">
                <a:latin typeface="Times New Roman" panose="02020603050405020304" pitchFamily="18" charset="0"/>
                <a:cs typeface="Times New Roman" panose="02020603050405020304" pitchFamily="18" charset="0"/>
              </a:rPr>
              <a:t>vprašanje </a:t>
            </a:r>
            <a:r>
              <a:rPr lang="sl-SI" sz="2600" dirty="0">
                <a:latin typeface="Times New Roman" panose="02020603050405020304" pitchFamily="18" charset="0"/>
                <a:cs typeface="Times New Roman" panose="02020603050405020304" pitchFamily="18" charset="0"/>
              </a:rPr>
              <a:t>nadzora službenih sredstev – vpogled v službeni računalnik, v elektronsko pošto, nadzor porabe na službenem telefonu , ….</a:t>
            </a:r>
          </a:p>
          <a:p>
            <a:endParaRPr lang="sl-SI" dirty="0"/>
          </a:p>
        </p:txBody>
      </p:sp>
    </p:spTree>
    <p:extLst>
      <p:ext uri="{BB962C8B-B14F-4D97-AF65-F5344CB8AC3E}">
        <p14:creationId xmlns:p14="http://schemas.microsoft.com/office/powerpoint/2010/main" val="223288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rgbClr val="FF0000"/>
                </a:solidFill>
              </a:rPr>
              <a:t>Uredba o posredovanju  in ponovni  uporabi informacij javnega značaja </a:t>
            </a:r>
            <a:endParaRPr lang="sl-SI" b="1" dirty="0">
              <a:solidFill>
                <a:srgbClr val="FF0000"/>
              </a:solidFill>
            </a:endParaRPr>
          </a:p>
        </p:txBody>
      </p:sp>
      <p:sp>
        <p:nvSpPr>
          <p:cNvPr id="3" name="Označba mesta vsebine 2"/>
          <p:cNvSpPr>
            <a:spLocks noGrp="1"/>
          </p:cNvSpPr>
          <p:nvPr>
            <p:ph idx="1"/>
          </p:nvPr>
        </p:nvSpPr>
        <p:spPr/>
        <p:txBody>
          <a:bodyPr/>
          <a:lstStyle/>
          <a:p>
            <a:r>
              <a:rPr lang="sl-SI" dirty="0"/>
              <a:t>ž</a:t>
            </a:r>
            <a:r>
              <a:rPr lang="sl-SI" dirty="0" smtClean="0"/>
              <a:t>e junija-  Ur. L. RS 24/26</a:t>
            </a:r>
          </a:p>
          <a:p>
            <a:r>
              <a:rPr lang="sl-SI" sz="3200" dirty="0" smtClean="0">
                <a:latin typeface="Times New Roman" panose="02020603050405020304" pitchFamily="18" charset="0"/>
                <a:cs typeface="Times New Roman" panose="02020603050405020304" pitchFamily="18" charset="0"/>
              </a:rPr>
              <a:t>Vsak zavezanec mora za podajo – objavo informacij javnega značaja ( katalog IJZ)  redno vzdrževati in javno objaviti  ter posodobiti vsebino kataloga  ob vsaki spremembi do 15. v mesecu, ki sledi mesecu spremembe. </a:t>
            </a:r>
          </a:p>
          <a:p>
            <a:r>
              <a:rPr lang="sl-SI" sz="3200" dirty="0" smtClean="0">
                <a:latin typeface="Times New Roman" panose="02020603050405020304" pitchFamily="18" charset="0"/>
                <a:cs typeface="Times New Roman" panose="02020603050405020304" pitchFamily="18" charset="0"/>
              </a:rPr>
              <a:t> Objava na spletni strani je najbolj primerna.</a:t>
            </a:r>
          </a:p>
          <a:p>
            <a:endParaRPr lang="sl-SI" dirty="0"/>
          </a:p>
        </p:txBody>
      </p:sp>
    </p:spTree>
    <p:extLst>
      <p:ext uri="{BB962C8B-B14F-4D97-AF65-F5344CB8AC3E}">
        <p14:creationId xmlns:p14="http://schemas.microsoft.com/office/powerpoint/2010/main" val="18916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fontScale="92500" lnSpcReduction="20000"/>
          </a:bodyPr>
          <a:lstStyle/>
          <a:p>
            <a:r>
              <a:rPr lang="sl-SI" dirty="0" smtClean="0"/>
              <a:t>Podatkov o dostopnosti kataloga niste več dolžni objaviti v  elektronski ali fizični obliki, tudi kataloga ne;</a:t>
            </a:r>
          </a:p>
          <a:p>
            <a:r>
              <a:rPr lang="sl-SI" dirty="0" smtClean="0"/>
              <a:t>Poskrbeti moramo  za njegovo javno objavo in posodabljanje.</a:t>
            </a:r>
          </a:p>
          <a:p>
            <a:r>
              <a:rPr lang="sl-SI" dirty="0"/>
              <a:t>Vsebino določa 2. člen uredbe.</a:t>
            </a:r>
          </a:p>
          <a:p>
            <a:r>
              <a:rPr lang="sl-SI" dirty="0"/>
              <a:t>Zavihek – veljavni predpisi s povezavo.</a:t>
            </a:r>
          </a:p>
          <a:p>
            <a:r>
              <a:rPr lang="sl-SI" dirty="0" smtClean="0"/>
              <a:t>Javne </a:t>
            </a:r>
            <a:r>
              <a:rPr lang="sl-SI" dirty="0"/>
              <a:t>evidence in druge informatizirane zbirke iz 2.f in 2.g točke prvega odstavka 2. člena Uredbe morajo biti  opisane z </a:t>
            </a:r>
            <a:r>
              <a:rPr lang="sl-SI" dirty="0" smtClean="0">
                <a:solidFill>
                  <a:srgbClr val="C00000"/>
                </a:solidFill>
              </a:rPr>
              <a:t>metapodatki – </a:t>
            </a:r>
            <a:r>
              <a:rPr lang="sl-SI" dirty="0" smtClean="0">
                <a:solidFill>
                  <a:schemeClr val="tx1"/>
                </a:solidFill>
              </a:rPr>
              <a:t>opis je v prilogi Uredbe.</a:t>
            </a:r>
            <a:endParaRPr lang="sl-SI" dirty="0">
              <a:solidFill>
                <a:schemeClr val="tx1"/>
              </a:solidFill>
            </a:endParaRPr>
          </a:p>
          <a:p>
            <a:r>
              <a:rPr lang="sl-SI" b="1" dirty="0" smtClean="0">
                <a:solidFill>
                  <a:srgbClr val="C00000"/>
                </a:solidFill>
                <a:effectLst>
                  <a:outerShdw blurRad="38100" dist="38100" dir="2700000" algn="tl">
                    <a:srgbClr val="000000">
                      <a:alpha val="43137"/>
                    </a:srgbClr>
                  </a:outerShdw>
                </a:effectLst>
              </a:rPr>
              <a:t>METAPODATKI SO PODATKI O PODATKIH IN SO POSEBNA VRSTA  PODATKOV.</a:t>
            </a:r>
          </a:p>
          <a:p>
            <a:r>
              <a:rPr lang="sl-SI" dirty="0" smtClean="0"/>
              <a:t>MJU – vzorec </a:t>
            </a:r>
            <a:r>
              <a:rPr lang="sl-SI" dirty="0" err="1" smtClean="0"/>
              <a:t>metapodatkovnega</a:t>
            </a:r>
            <a:r>
              <a:rPr lang="sl-SI" dirty="0" smtClean="0"/>
              <a:t> opisa zbirke in vzorčno datoteko za vnos metapodatkov.</a:t>
            </a:r>
          </a:p>
          <a:p>
            <a:r>
              <a:rPr lang="sl-SI" dirty="0" smtClean="0"/>
              <a:t>Uredba – nacionalni portal ?</a:t>
            </a:r>
          </a:p>
        </p:txBody>
      </p:sp>
    </p:spTree>
    <p:extLst>
      <p:ext uri="{BB962C8B-B14F-4D97-AF65-F5344CB8AC3E}">
        <p14:creationId xmlns:p14="http://schemas.microsoft.com/office/powerpoint/2010/main" val="29275143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solidFill>
                  <a:srgbClr val="FF0000"/>
                </a:solidFill>
              </a:rPr>
              <a:t>METAPODATKI </a:t>
            </a:r>
          </a:p>
        </p:txBody>
      </p:sp>
      <p:sp>
        <p:nvSpPr>
          <p:cNvPr id="3" name="Označba mesta vsebine 2"/>
          <p:cNvSpPr>
            <a:spLocks noGrp="1"/>
          </p:cNvSpPr>
          <p:nvPr>
            <p:ph idx="1"/>
          </p:nvPr>
        </p:nvSpPr>
        <p:spPr/>
        <p:txBody>
          <a:bodyPr/>
          <a:lstStyle/>
          <a:p>
            <a:pPr marL="0" indent="0">
              <a:buNone/>
            </a:pPr>
            <a:r>
              <a:rPr lang="sl-SI" b="1" dirty="0" smtClean="0">
                <a:solidFill>
                  <a:srgbClr val="FF0000"/>
                </a:solidFill>
              </a:rPr>
              <a:t>Javne </a:t>
            </a:r>
            <a:r>
              <a:rPr lang="sl-SI" b="1" dirty="0">
                <a:solidFill>
                  <a:srgbClr val="FF0000"/>
                </a:solidFill>
              </a:rPr>
              <a:t>evidence in druge informatizirane zbirke morajo biti opisane z metapodatki, ki obsegajo: </a:t>
            </a:r>
            <a:endParaRPr lang="sl-SI" b="1" dirty="0" smtClean="0">
              <a:solidFill>
                <a:srgbClr val="FF0000"/>
              </a:solidFill>
            </a:endParaRPr>
          </a:p>
          <a:p>
            <a:r>
              <a:rPr lang="sl-SI" dirty="0" smtClean="0"/>
              <a:t>naziv </a:t>
            </a:r>
            <a:r>
              <a:rPr lang="sl-SI" dirty="0"/>
              <a:t>institucije; naziv zbirke podatkov; področje; opis vsebine; pravne podlage; ključne besede; območje, na katero se vsebovani podatki nanašajo; dostopnost podatkov; morebitne posebne pogoje za uporabo oziroma ponovno uporabo; morebitne pogoje glede zaračunavanja cene za ponovno uporabo; morebitni internetni naslov za dostop oziroma vpogled podatkov; morebitni internetni naslov do odprtih podatkov (strojno berljiva oblika); datum nastanka; pogostnost osveževanja podatkov; obliko zapisa; jezik zapisa; opis morebitne povezanosti podatkov z drugimi javnimi evidencami oziroma podatkovnimi zbirkami ali navedbo, da ni take povezave; odgovorno osebo</a:t>
            </a:r>
          </a:p>
        </p:txBody>
      </p:sp>
    </p:spTree>
    <p:extLst>
      <p:ext uri="{BB962C8B-B14F-4D97-AF65-F5344CB8AC3E}">
        <p14:creationId xmlns:p14="http://schemas.microsoft.com/office/powerpoint/2010/main" val="4168268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2400" b="1" dirty="0" smtClean="0">
                <a:solidFill>
                  <a:schemeClr val="bg1">
                    <a:lumMod val="85000"/>
                  </a:schemeClr>
                </a:solidFill>
              </a:rPr>
              <a:t>V splet moramo posredovati še </a:t>
            </a:r>
            <a:r>
              <a:rPr lang="sl-SI" sz="2400" dirty="0" smtClean="0">
                <a:solidFill>
                  <a:srgbClr val="FF0000"/>
                </a:solidFill>
              </a:rPr>
              <a:t>9</a:t>
            </a:r>
            <a:r>
              <a:rPr lang="sl-SI" sz="2400" dirty="0">
                <a:solidFill>
                  <a:srgbClr val="FF0000"/>
                </a:solidFill>
              </a:rPr>
              <a:t>. člen</a:t>
            </a:r>
            <a:r>
              <a:rPr lang="sl-SI" sz="2400" b="1" dirty="0"/>
              <a:t/>
            </a:r>
            <a:br>
              <a:rPr lang="sl-SI" sz="2400" b="1" dirty="0"/>
            </a:br>
            <a:r>
              <a:rPr lang="sl-SI" sz="2400" b="1" dirty="0"/>
              <a:t>(programi, strategije, stališča, mnenja, študije in drugi podobni dokumenti)</a:t>
            </a:r>
            <a:br>
              <a:rPr lang="sl-SI" sz="2400" b="1" dirty="0"/>
            </a:br>
            <a:endParaRPr lang="sl-SI" sz="2400" dirty="0"/>
          </a:p>
        </p:txBody>
      </p:sp>
      <p:sp>
        <p:nvSpPr>
          <p:cNvPr id="3" name="Označba mesta vsebine 2"/>
          <p:cNvSpPr>
            <a:spLocks noGrp="1"/>
          </p:cNvSpPr>
          <p:nvPr>
            <p:ph idx="1"/>
          </p:nvPr>
        </p:nvSpPr>
        <p:spPr/>
        <p:txBody>
          <a:bodyPr>
            <a:normAutofit fontScale="55000" lnSpcReduction="20000"/>
          </a:bodyPr>
          <a:lstStyle/>
          <a:p>
            <a:pPr marL="0" indent="0">
              <a:buNone/>
            </a:pPr>
            <a:r>
              <a:rPr lang="sl-SI" dirty="0" smtClean="0"/>
              <a:t>(1) Za programe, strategije, stališča, mnenja, študije in druge podobne dokumente, ki jih organi posredujejo v svetovni splet, se štejejo zlasti:</a:t>
            </a:r>
          </a:p>
          <a:p>
            <a:pPr marL="0" indent="0">
              <a:buNone/>
            </a:pPr>
            <a:r>
              <a:rPr lang="sl-SI" dirty="0" smtClean="0"/>
              <a:t>1</a:t>
            </a:r>
            <a:r>
              <a:rPr lang="sl-SI" dirty="0"/>
              <a:t>.     strategije gospodarskega, trajnostnega, regionalnega, tehnološkega in strukturnega razvoja Republike Slovenije in druge podobne strategije;</a:t>
            </a:r>
          </a:p>
          <a:p>
            <a:pPr marL="0" indent="0">
              <a:buNone/>
            </a:pPr>
            <a:r>
              <a:rPr lang="sl-SI" dirty="0"/>
              <a:t>2.     program varstva okolja in programi upravljanja ali gospodarjenja s posameznimi naravnimi dobrinami (vodami, gozdovi, mineralnimi surovinami idr.);</a:t>
            </a:r>
          </a:p>
          <a:p>
            <a:pPr marL="0" indent="0">
              <a:buNone/>
            </a:pPr>
            <a:r>
              <a:rPr lang="sl-SI" dirty="0"/>
              <a:t>3.     programi razvoja in strategije razvoja posameznih dejavnosti (na področju energetike, transporta, elektronskih komunikacij, turizma idr.);</a:t>
            </a:r>
          </a:p>
          <a:p>
            <a:pPr marL="0" indent="0">
              <a:buNone/>
            </a:pPr>
            <a:r>
              <a:rPr lang="sl-SI" dirty="0"/>
              <a:t>4.     strategije razvoja posameznih (gospodarskih in negospodarskih) javnih služb (na področju energetike, elektronskih komunikacij, upravljanja z vodami, varstva okolja, šolstva, zdravstva, kulture idr.);</a:t>
            </a:r>
          </a:p>
          <a:p>
            <a:pPr marL="0" indent="0">
              <a:buNone/>
            </a:pPr>
            <a:r>
              <a:rPr lang="sl-SI" dirty="0"/>
              <a:t>5.     strategije, programi in načrti na področju delovanja državnih organov, organov lokalnih skupnosti, oseb javnega prava, nosilcev javnih pooblastil in izvajalcev javnih služb;</a:t>
            </a:r>
          </a:p>
          <a:p>
            <a:pPr marL="0" indent="0">
              <a:buNone/>
            </a:pPr>
            <a:r>
              <a:rPr lang="sl-SI" dirty="0"/>
              <a:t>6.     letna poročila o delu in druga poročila, ki jih v zvezi s svojim delovnim področjem izdelujejo ali sprejemajo organi za daljše časovno obdobje;</a:t>
            </a:r>
          </a:p>
          <a:p>
            <a:pPr marL="0" indent="0">
              <a:buNone/>
            </a:pPr>
            <a:r>
              <a:rPr lang="sl-SI" dirty="0"/>
              <a:t>7.     stališča, mnenja in študije, ki jih organi ali njihova delovna telesa oblikujejo oziroma izdelujejo sami, v sodelovanju z drugimi organi ali pridobijo od drugih oseb v zvezi z njihovim delovnim področjem ter navodila in okrožnice, ki jih uporabljajo organi v zvezi z izvajanjem zakona, drugega predpisa ali sodne odločbe.</a:t>
            </a:r>
          </a:p>
          <a:p>
            <a:pPr marL="0" indent="0">
              <a:buNone/>
            </a:pPr>
            <a:r>
              <a:rPr lang="sl-SI" dirty="0"/>
              <a:t>(2) Za dokumente iz prvega odstavka tega člena se ne štejejo programi dela in drugi podobni programi, ki jih inšpekcije in drugi organi pripravljajo v zvezi z izvajanjem postopkov nadzora nad poslovanjem oseb javnega in zasebnega prava.</a:t>
            </a:r>
          </a:p>
          <a:p>
            <a:pPr marL="0" indent="0">
              <a:buNone/>
            </a:pPr>
            <a:r>
              <a:rPr lang="sl-SI" dirty="0"/>
              <a:t>(3) Dokumenti iz prvega odstavka morajo biti vpisani v katalog informacij javnega značaja organa in v državni register dokumentov, preko katerega so vključeni v centralni katalog informacij javnega značaja.</a:t>
            </a:r>
          </a:p>
          <a:p>
            <a:pPr marL="0" indent="0">
              <a:buNone/>
            </a:pPr>
            <a:endParaRPr lang="sl-SI" b="1" dirty="0" smtClean="0"/>
          </a:p>
          <a:p>
            <a:endParaRPr lang="sl-SI" dirty="0"/>
          </a:p>
        </p:txBody>
      </p:sp>
    </p:spTree>
    <p:extLst>
      <p:ext uri="{BB962C8B-B14F-4D97-AF65-F5344CB8AC3E}">
        <p14:creationId xmlns:p14="http://schemas.microsoft.com/office/powerpoint/2010/main" val="572638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2400" dirty="0" smtClean="0">
                <a:solidFill>
                  <a:schemeClr val="bg1">
                    <a:lumMod val="85000"/>
                  </a:schemeClr>
                </a:solidFill>
              </a:rPr>
              <a:t>Še vsi postopki javnih razpisov </a:t>
            </a:r>
            <a:r>
              <a:rPr lang="sl-SI" sz="2400" dirty="0" smtClean="0">
                <a:solidFill>
                  <a:srgbClr val="FF0000"/>
                </a:solidFill>
              </a:rPr>
              <a:t>10. člen</a:t>
            </a:r>
            <a:br>
              <a:rPr lang="sl-SI" sz="2400" dirty="0" smtClean="0">
                <a:solidFill>
                  <a:srgbClr val="FF0000"/>
                </a:solidFill>
              </a:rPr>
            </a:br>
            <a:r>
              <a:rPr lang="sl-SI" sz="2400" b="1" dirty="0" smtClean="0"/>
              <a:t>(</a:t>
            </a:r>
            <a:r>
              <a:rPr lang="sl-SI" sz="2400" b="1" dirty="0"/>
              <a:t>predlogi predpisov, programov, strategij in drugih podobnih dokumentov)</a:t>
            </a:r>
            <a:br>
              <a:rPr lang="sl-SI" sz="2400" b="1" dirty="0"/>
            </a:br>
            <a:endParaRPr lang="sl-SI" sz="2400" dirty="0">
              <a:solidFill>
                <a:srgbClr val="FF0000"/>
              </a:solidFill>
            </a:endParaRPr>
          </a:p>
        </p:txBody>
      </p:sp>
      <p:sp>
        <p:nvSpPr>
          <p:cNvPr id="3" name="Označba mesta vsebine 2"/>
          <p:cNvSpPr>
            <a:spLocks noGrp="1"/>
          </p:cNvSpPr>
          <p:nvPr>
            <p:ph idx="1"/>
          </p:nvPr>
        </p:nvSpPr>
        <p:spPr/>
        <p:txBody>
          <a:bodyPr>
            <a:normAutofit fontScale="25000" lnSpcReduction="20000"/>
          </a:bodyPr>
          <a:lstStyle/>
          <a:p>
            <a:pPr marL="0" indent="0">
              <a:buNone/>
            </a:pPr>
            <a:endParaRPr lang="sl-SI" b="1" dirty="0"/>
          </a:p>
          <a:p>
            <a:pPr marL="0" indent="0">
              <a:buNone/>
            </a:pPr>
            <a:r>
              <a:rPr lang="sl-SI" sz="4200" dirty="0" smtClean="0"/>
              <a:t>(</a:t>
            </a:r>
            <a:r>
              <a:rPr lang="sl-SI" sz="4200" dirty="0"/>
              <a:t>1) Predlog zakona ali drugega akta državnega zbora in predlog vladne uredbe mora ministrstvo posredovati v svetovni splet najkasneje po sprejemu na delovnih telesih vlade.</a:t>
            </a:r>
          </a:p>
          <a:p>
            <a:pPr marL="0" indent="0">
              <a:buNone/>
            </a:pPr>
            <a:r>
              <a:rPr lang="sl-SI" sz="4200" dirty="0"/>
              <a:t>(2) Predlog pravilnika ali drugega akta ministra, ki se objavi v Uradnem listu Republike Slovenije, mora ministrstvo posredovati v svetovni splet vsaj 7 dni pred njegovo izdajo.</a:t>
            </a:r>
          </a:p>
          <a:p>
            <a:pPr marL="0" indent="0">
              <a:buNone/>
            </a:pPr>
            <a:r>
              <a:rPr lang="sl-SI" sz="4200" dirty="0"/>
              <a:t>(3) Predlog splošnega akta lokalne skupnosti ali nosilca javnega pooblastila mora ta posredovati v svetovni splet vsaj 7 dni pred njegovo izdajo.</a:t>
            </a:r>
          </a:p>
          <a:p>
            <a:pPr marL="0" indent="0">
              <a:buNone/>
            </a:pPr>
            <a:r>
              <a:rPr lang="sl-SI" sz="4200" dirty="0"/>
              <a:t>(4) Predlog programa, strategije ali drugega podobnega dokumenta iz 5. točke prvega odstavka 9. člena, mora organ, ki ga je pripravil, posredovati v svetovni splet vsaj 15 dni pred njegovim sprejetjem.</a:t>
            </a:r>
          </a:p>
          <a:p>
            <a:pPr marL="0" indent="0">
              <a:buNone/>
            </a:pPr>
            <a:r>
              <a:rPr lang="sl-SI" sz="4200" dirty="0"/>
              <a:t>(5) Ne glede na določbe prejšnjih odstavkov, organ ne posreduje akta v svetovni splet, če ta vsebuje informacije, zaradi katerih bi organ v skladu z zakonom zavrnil zahtevo za dostop.</a:t>
            </a:r>
          </a:p>
          <a:p>
            <a:pPr marL="0" indent="0">
              <a:buNone/>
            </a:pPr>
            <a:r>
              <a:rPr lang="sl-SI" sz="4200" dirty="0"/>
              <a:t>(6) Če gre za nujne primere, organ pri posredovanju aktov iz prejšnjih odstavkov ni vezan na roke iz prejšnjih odstavkov. Nujnost primera je podana, če temelji na zakonu ali na njegovi podlagi izdanem predpisu, ali če so zaradi posledic naravnih nesreč, epidemij, izrednih razmer in podobnih razlogov nastale ali lahko nastanejo motnje na področjih, ki ogrožajo varno in zdravo življenje prebivalcev, ali če nastanejo občutne motnje na trgu oziroma pri preskrbi prebivalstva, ali če so potrebni ukrepi, namenjeni stabiliziranju trgov, ali kadar je nujno za doseganje ciljev in ukrepov gospodarske politike, ali kadar bi predhodna objava lahko imela negativne posledice za javne finance, ali v drugih podobnih primerih.</a:t>
            </a:r>
          </a:p>
          <a:p>
            <a:pPr marL="0" indent="0">
              <a:buNone/>
            </a:pPr>
            <a:r>
              <a:rPr lang="sl-SI" sz="4200" dirty="0"/>
              <a:t>(7) Organi pri dokumentih iz prvega do četrtega odstavka tega člena objavijo skupaj s prvotnim dokumentom tudi vse kasnejše različice dokumenta tako, da zagotovijo sledljivost sprememb prvotnega dokumenta.</a:t>
            </a:r>
          </a:p>
          <a:p>
            <a:pPr marL="0" indent="0">
              <a:buNone/>
            </a:pPr>
            <a:r>
              <a:rPr lang="sl-SI" sz="4200" dirty="0"/>
              <a:t>(8) Organi skupaj z objavo dokumentov iz tega člena obvezno in kot pogoj za dostop do besedila navedejo opozorilo, da gre za predloge predpisov oziroma drugih dokumentov, glede katerih organ ne jamči odškodninsko ali kako drugače. Opozorilo mora vsebovati tudi pojasnilo, da predlagane rešitve v predlogu predpisa ali drugega dokumenta ne bodo nujno del sprejetega predpisa ali drugega dokumenta. Po sprejemu predloga predpisa ali drugega dokumenta organ dopolni opozorilo s povezavo na sprejeti predpis ali drug dokument.</a:t>
            </a:r>
          </a:p>
          <a:p>
            <a:pPr marL="0" indent="0">
              <a:buNone/>
            </a:pPr>
            <a:r>
              <a:rPr lang="sl-SI" sz="4200" dirty="0"/>
              <a:t>(9) Dokumenti iz prejšnjih odstavkov morajo biti vpisani v katalog informacij javnega značaja organa in v državni register dokumentov, preko katerega so vključeni v centralni katalog informacij javnega značaja. Dokumenti morajo biti dostopni na spletnih straneh tudi potem, ko jih sprejme pristojni organ.</a:t>
            </a:r>
          </a:p>
          <a:p>
            <a:pPr marL="0" indent="0">
              <a:buNone/>
            </a:pPr>
            <a:endParaRPr lang="sl-SI" sz="4200" dirty="0"/>
          </a:p>
        </p:txBody>
      </p:sp>
    </p:spTree>
    <p:extLst>
      <p:ext uri="{BB962C8B-B14F-4D97-AF65-F5344CB8AC3E}">
        <p14:creationId xmlns:p14="http://schemas.microsoft.com/office/powerpoint/2010/main" val="2114565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92925" y="624110"/>
            <a:ext cx="8911687" cy="359738"/>
          </a:xfrm>
        </p:spPr>
        <p:txBody>
          <a:bodyPr>
            <a:normAutofit fontScale="90000"/>
          </a:bodyPr>
          <a:lstStyle/>
          <a:p>
            <a:endParaRPr lang="sl-SI" dirty="0"/>
          </a:p>
        </p:txBody>
      </p:sp>
      <p:sp>
        <p:nvSpPr>
          <p:cNvPr id="3" name="Označba mesta vsebine 2"/>
          <p:cNvSpPr>
            <a:spLocks noGrp="1"/>
          </p:cNvSpPr>
          <p:nvPr>
            <p:ph idx="1"/>
          </p:nvPr>
        </p:nvSpPr>
        <p:spPr>
          <a:xfrm>
            <a:off x="2589212" y="1481560"/>
            <a:ext cx="8915400" cy="4429662"/>
          </a:xfrm>
        </p:spPr>
        <p:txBody>
          <a:bodyPr>
            <a:normAutofit/>
          </a:bodyPr>
          <a:lstStyle/>
          <a:p>
            <a:r>
              <a:rPr lang="sl-SI" dirty="0" smtClean="0"/>
              <a:t>Zagotoviti moramo  povezljivost informacij javnega značaja  na spletu s nacionalnem namenskim portalom za objavo informacij z določenega področja.</a:t>
            </a:r>
          </a:p>
          <a:p>
            <a:r>
              <a:rPr lang="sl-SI" dirty="0" smtClean="0"/>
              <a:t>Stroški : -prosilcu zaračunamo  le materialne stroške,  kadar presegajo 20,00 evrov z DDV:</a:t>
            </a:r>
          </a:p>
          <a:p>
            <a:pPr marL="0" indent="0">
              <a:buNone/>
            </a:pPr>
            <a:r>
              <a:rPr lang="sl-SI" dirty="0"/>
              <a:t> </a:t>
            </a:r>
            <a:r>
              <a:rPr lang="sl-SI" dirty="0" smtClean="0"/>
              <a:t>      -enoten stroškovnik in ne moremo sami oblikovati cene materialnih     stroškov,</a:t>
            </a:r>
          </a:p>
          <a:p>
            <a:pPr marL="0" indent="0">
              <a:buNone/>
            </a:pPr>
            <a:r>
              <a:rPr lang="sl-SI" dirty="0" smtClean="0"/>
              <a:t>Sklep, polog nad 80, 00 evrov…..</a:t>
            </a:r>
          </a:p>
          <a:p>
            <a:r>
              <a:rPr lang="sl-SI" dirty="0"/>
              <a:t>SEMINAR</a:t>
            </a:r>
            <a:r>
              <a:rPr lang="sl-SI" dirty="0" smtClean="0"/>
              <a:t>: http</a:t>
            </a:r>
            <a:r>
              <a:rPr lang="sl-SI" dirty="0"/>
              <a:t>://www.mju.gov.si/fileadmin/mju.gov.si/pageuploads/IJZ/PTT_ZDIJZ-E_Uredba_kulturne_institucije__Zdruzljivostni_nacin_.pdf</a:t>
            </a:r>
            <a:endParaRPr lang="sl-SI" dirty="0" smtClean="0"/>
          </a:p>
          <a:p>
            <a:endParaRPr lang="sl-SI" dirty="0"/>
          </a:p>
        </p:txBody>
      </p:sp>
    </p:spTree>
    <p:extLst>
      <p:ext uri="{BB962C8B-B14F-4D97-AF65-F5344CB8AC3E}">
        <p14:creationId xmlns:p14="http://schemas.microsoft.com/office/powerpoint/2010/main" val="3978885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95402" y="982133"/>
            <a:ext cx="9601196" cy="684622"/>
          </a:xfrm>
        </p:spPr>
        <p:txBody>
          <a:bodyPr>
            <a:normAutofit/>
          </a:bodyPr>
          <a:lstStyle/>
          <a:p>
            <a:r>
              <a:rPr lang="sl-SI" b="1" u="sng" dirty="0" smtClean="0">
                <a:solidFill>
                  <a:srgbClr val="C00000"/>
                </a:solidFill>
              </a:rPr>
              <a:t>Urad Zagovornika načela enakosti </a:t>
            </a:r>
            <a:endParaRPr lang="sl-SI" b="1" u="sng" dirty="0">
              <a:solidFill>
                <a:srgbClr val="C00000"/>
              </a:solidFill>
            </a:endParaRPr>
          </a:p>
        </p:txBody>
      </p:sp>
      <p:sp>
        <p:nvSpPr>
          <p:cNvPr id="3" name="Označba mesta vsebine 2"/>
          <p:cNvSpPr>
            <a:spLocks noGrp="1"/>
          </p:cNvSpPr>
          <p:nvPr>
            <p:ph idx="1"/>
          </p:nvPr>
        </p:nvSpPr>
        <p:spPr/>
        <p:txBody>
          <a:bodyPr/>
          <a:lstStyle/>
          <a:p>
            <a:pPr>
              <a:buClr>
                <a:srgbClr val="FFC000"/>
              </a:buClr>
            </a:pPr>
            <a:r>
              <a:rPr lang="sl-SI" sz="3200" dirty="0" smtClean="0"/>
              <a:t>Ustanovljen je bil urad zagovornika načela enakosti ( </a:t>
            </a:r>
            <a:r>
              <a:rPr lang="sl-SI" sz="3200" dirty="0" smtClean="0">
                <a:solidFill>
                  <a:schemeClr val="bg1">
                    <a:lumMod val="85000"/>
                  </a:schemeClr>
                </a:solidFill>
              </a:rPr>
              <a:t>v skladu z Zakonom o varstvu pred </a:t>
            </a:r>
          </a:p>
          <a:p>
            <a:pPr>
              <a:buClr>
                <a:srgbClr val="FFC000"/>
              </a:buClr>
            </a:pPr>
            <a:r>
              <a:rPr lang="sl-SI" sz="3200" dirty="0" smtClean="0"/>
              <a:t> G. Miha Lobnik je </a:t>
            </a:r>
            <a:r>
              <a:rPr lang="sl-SI" sz="3200" dirty="0" smtClean="0">
                <a:solidFill>
                  <a:schemeClr val="tx1"/>
                </a:solidFill>
              </a:rPr>
              <a:t>zagovornik </a:t>
            </a:r>
            <a:r>
              <a:rPr lang="sl-SI" sz="3200" dirty="0">
                <a:solidFill>
                  <a:schemeClr val="tx1"/>
                </a:solidFill>
              </a:rPr>
              <a:t>načela </a:t>
            </a:r>
            <a:r>
              <a:rPr lang="sl-SI" sz="3200" dirty="0" smtClean="0">
                <a:solidFill>
                  <a:schemeClr val="tx1"/>
                </a:solidFill>
              </a:rPr>
              <a:t>enakosti.</a:t>
            </a:r>
          </a:p>
          <a:p>
            <a:pPr>
              <a:buClr>
                <a:srgbClr val="FFC000"/>
              </a:buClr>
            </a:pPr>
            <a:r>
              <a:rPr lang="sl-SI" sz="3200" dirty="0" smtClean="0">
                <a:solidFill>
                  <a:schemeClr val="tx1"/>
                </a:solidFill>
              </a:rPr>
              <a:t>Pobude in prijave na e mail: </a:t>
            </a:r>
            <a:r>
              <a:rPr lang="sl-SI" sz="3200" dirty="0" smtClean="0">
                <a:solidFill>
                  <a:schemeClr val="tx1"/>
                </a:solidFill>
                <a:hlinkClick r:id="rId2"/>
              </a:rPr>
              <a:t>zagovornik.uem@gov.si</a:t>
            </a:r>
            <a:r>
              <a:rPr lang="sl-SI" sz="3200" dirty="0" smtClean="0">
                <a:solidFill>
                  <a:schemeClr val="tx1"/>
                </a:solidFill>
              </a:rPr>
              <a:t> ali 01 3697503.</a:t>
            </a:r>
          </a:p>
          <a:p>
            <a:pPr>
              <a:buClr>
                <a:srgbClr val="FFC000"/>
              </a:buClr>
            </a:pPr>
            <a:endParaRPr lang="sl-SI" dirty="0">
              <a:solidFill>
                <a:schemeClr val="tx1"/>
              </a:solidFill>
            </a:endParaRPr>
          </a:p>
          <a:p>
            <a:endParaRPr lang="sl-SI" dirty="0"/>
          </a:p>
        </p:txBody>
      </p:sp>
    </p:spTree>
    <p:extLst>
      <p:ext uri="{BB962C8B-B14F-4D97-AF65-F5344CB8AC3E}">
        <p14:creationId xmlns:p14="http://schemas.microsoft.com/office/powerpoint/2010/main" val="14966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Zakon o kolektivnem upravljanju avtorske in sorodnih pravic – ZKUASP  Ur. L.  RS št. 63/2016</a:t>
            </a:r>
            <a:br>
              <a:rPr lang="sl-SI" dirty="0" smtClean="0"/>
            </a:br>
            <a:endParaRPr lang="sl-SI" dirty="0"/>
          </a:p>
        </p:txBody>
      </p:sp>
      <p:sp>
        <p:nvSpPr>
          <p:cNvPr id="3" name="Označba mesta vsebine 2"/>
          <p:cNvSpPr>
            <a:spLocks noGrp="1"/>
          </p:cNvSpPr>
          <p:nvPr>
            <p:ph idx="1"/>
          </p:nvPr>
        </p:nvSpPr>
        <p:spPr/>
        <p:txBody>
          <a:bodyPr/>
          <a:lstStyle/>
          <a:p>
            <a:r>
              <a:rPr lang="sl-SI" dirty="0" smtClean="0"/>
              <a:t>za šole  pomembno v zvezi z uporabo avtorskih del – javne in druge prireditve</a:t>
            </a:r>
          </a:p>
          <a:p>
            <a:r>
              <a:rPr lang="sl-SI" dirty="0" smtClean="0"/>
              <a:t>Dolžnost uporabnikov do obveščanja – </a:t>
            </a:r>
          </a:p>
          <a:p>
            <a:r>
              <a:rPr lang="sl-SI" dirty="0" smtClean="0"/>
              <a:t>Po ZASP pridobiti pravice za  javno priobčitev avtorskih del</a:t>
            </a:r>
          </a:p>
          <a:p>
            <a:r>
              <a:rPr lang="sl-SI" dirty="0" smtClean="0"/>
              <a:t>49. člen  </a:t>
            </a:r>
            <a:r>
              <a:rPr lang="sl-SI" dirty="0" err="1" smtClean="0"/>
              <a:t>Zasp</a:t>
            </a:r>
            <a:r>
              <a:rPr lang="sl-SI" dirty="0" smtClean="0"/>
              <a:t>-a JE  PROSTO ZA NAMENE POUKA JAVNO IZVAJANJE OBJAVLJENIH DEL NA BREZPLAČNIH ŠOLSKIH SLOVESTNOSTIH POD POGOJEM, DA IZVAJALCI NE PREJEMAJO PLAČILA.</a:t>
            </a:r>
          </a:p>
          <a:p>
            <a:r>
              <a:rPr lang="sl-SI" dirty="0" smtClean="0"/>
              <a:t>OBVEZA JE,  DA V 8 DNEH PRED ZAČETKOM UPORABE PRIGLASI  UPORABO AVTORSKIH DEL PRI POUKU. </a:t>
            </a:r>
            <a:endParaRPr lang="sl-SI" dirty="0"/>
          </a:p>
        </p:txBody>
      </p:sp>
    </p:spTree>
    <p:extLst>
      <p:ext uri="{BB962C8B-B14F-4D97-AF65-F5344CB8AC3E}">
        <p14:creationId xmlns:p14="http://schemas.microsoft.com/office/powerpoint/2010/main" val="28223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92925" y="624110"/>
            <a:ext cx="8911687" cy="1031575"/>
          </a:xfrm>
        </p:spPr>
        <p:txBody>
          <a:bodyPr>
            <a:normAutofit fontScale="90000"/>
          </a:bodyPr>
          <a:lstStyle/>
          <a:p>
            <a:r>
              <a:rPr lang="sl-SI" b="1" dirty="0" smtClean="0">
                <a:solidFill>
                  <a:srgbClr val="FF0000"/>
                </a:solidFill>
              </a:rPr>
              <a:t>Zakon o varnosti na smučiščih Ur</a:t>
            </a:r>
            <a:r>
              <a:rPr lang="sl-SI" b="1" dirty="0">
                <a:solidFill>
                  <a:srgbClr val="FF0000"/>
                </a:solidFill>
              </a:rPr>
              <a:t>. L. št.44/2016</a:t>
            </a:r>
            <a:r>
              <a:rPr lang="sl-SI" dirty="0"/>
              <a:t> </a:t>
            </a:r>
          </a:p>
        </p:txBody>
      </p:sp>
      <p:sp>
        <p:nvSpPr>
          <p:cNvPr id="3" name="Označba mesta vsebine 2"/>
          <p:cNvSpPr>
            <a:spLocks noGrp="1"/>
          </p:cNvSpPr>
          <p:nvPr>
            <p:ph idx="1"/>
          </p:nvPr>
        </p:nvSpPr>
        <p:spPr/>
        <p:txBody>
          <a:bodyPr/>
          <a:lstStyle/>
          <a:p>
            <a:r>
              <a:rPr lang="sl-SI" sz="3600" dirty="0">
                <a:latin typeface="Times New Roman" panose="02020603050405020304" pitchFamily="18" charset="0"/>
                <a:cs typeface="Times New Roman" panose="02020603050405020304" pitchFamily="18" charset="0"/>
              </a:rPr>
              <a:t>zagotavljanje varnosti na smučišču na športnih dnevih </a:t>
            </a:r>
          </a:p>
          <a:p>
            <a:r>
              <a:rPr lang="sl-SI" sz="3600" dirty="0" smtClean="0">
                <a:latin typeface="Times New Roman" panose="02020603050405020304" pitchFamily="18" charset="0"/>
                <a:cs typeface="Times New Roman" panose="02020603050405020304" pitchFamily="18" charset="0"/>
              </a:rPr>
              <a:t>23</a:t>
            </a:r>
            <a:r>
              <a:rPr lang="sl-SI" sz="3600" dirty="0">
                <a:latin typeface="Times New Roman" panose="02020603050405020304" pitchFamily="18" charset="0"/>
                <a:cs typeface="Times New Roman" panose="02020603050405020304" pitchFamily="18" charset="0"/>
              </a:rPr>
              <a:t>. člen določa  </a:t>
            </a:r>
            <a:r>
              <a:rPr lang="sl-SI" sz="3600" dirty="0" err="1">
                <a:latin typeface="Times New Roman" panose="02020603050405020304" pitchFamily="18" charset="0"/>
                <a:cs typeface="Times New Roman" panose="02020603050405020304" pitchFamily="18" charset="0"/>
              </a:rPr>
              <a:t>samoodgovorno</a:t>
            </a:r>
            <a:r>
              <a:rPr lang="sl-SI" sz="3600" dirty="0">
                <a:latin typeface="Times New Roman" panose="02020603050405020304" pitchFamily="18" charset="0"/>
                <a:cs typeface="Times New Roman" panose="02020603050405020304" pitchFamily="18" charset="0"/>
              </a:rPr>
              <a:t> ravnanje  smučarjev</a:t>
            </a:r>
          </a:p>
          <a:p>
            <a:r>
              <a:rPr lang="sl-SI" sz="3600" dirty="0">
                <a:latin typeface="Times New Roman" panose="02020603050405020304" pitchFamily="18" charset="0"/>
                <a:cs typeface="Times New Roman" panose="02020603050405020304" pitchFamily="18" charset="0"/>
              </a:rPr>
              <a:t>24. člen psihofizično stanje osebe- </a:t>
            </a:r>
            <a:r>
              <a:rPr lang="sl-SI" sz="3600" dirty="0" smtClean="0">
                <a:latin typeface="Times New Roman" panose="02020603050405020304" pitchFamily="18" charset="0"/>
                <a:cs typeface="Times New Roman" panose="02020603050405020304" pitchFamily="18" charset="0"/>
              </a:rPr>
              <a:t>smučarja</a:t>
            </a:r>
            <a:endParaRPr lang="sl-SI"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1313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flipV="1">
            <a:off x="684212" y="5994399"/>
            <a:ext cx="8534400" cy="59160"/>
          </a:xfrm>
        </p:spPr>
        <p:txBody>
          <a:bodyPr>
            <a:normAutofit fontScale="90000"/>
          </a:bodyPr>
          <a:lstStyle/>
          <a:p>
            <a:endParaRPr lang="sl-SI" dirty="0"/>
          </a:p>
        </p:txBody>
      </p:sp>
      <p:sp>
        <p:nvSpPr>
          <p:cNvPr id="3" name="Označba mesta vsebine 2"/>
          <p:cNvSpPr>
            <a:spLocks noGrp="1"/>
          </p:cNvSpPr>
          <p:nvPr>
            <p:ph idx="1"/>
          </p:nvPr>
        </p:nvSpPr>
        <p:spPr>
          <a:xfrm>
            <a:off x="684212" y="685800"/>
            <a:ext cx="8534400" cy="5431420"/>
          </a:xfrm>
        </p:spPr>
        <p:txBody>
          <a:bodyPr>
            <a:normAutofit/>
          </a:bodyPr>
          <a:lstStyle/>
          <a:p>
            <a:endParaRPr lang="sl-SI" dirty="0" smtClean="0"/>
          </a:p>
          <a:p>
            <a:endParaRPr lang="sl-SI" dirty="0" smtClean="0"/>
          </a:p>
          <a:p>
            <a:r>
              <a:rPr lang="sl-SI" dirty="0" smtClean="0"/>
              <a:t>Pravilnik o prijavi in odjavi gostov ( Ur. L. RS št. 75/ 2016) </a:t>
            </a:r>
          </a:p>
          <a:p>
            <a:r>
              <a:rPr lang="sl-SI" dirty="0" smtClean="0"/>
              <a:t>Višja minimalna plača 804,96 evra ( prej 790,73 )</a:t>
            </a:r>
          </a:p>
          <a:p>
            <a:r>
              <a:rPr lang="sl-SI" dirty="0" smtClean="0"/>
              <a:t>Zakon o inšpekciji se bo prenovil – anonimne prijave</a:t>
            </a:r>
          </a:p>
          <a:p>
            <a:r>
              <a:rPr lang="sl-SI" dirty="0" smtClean="0"/>
              <a:t>Letni program športa, v letu 2017 bo vlada namenila  za programe športa  16.177 482, 00 evrov, od tega 15,3 mio  za programske in razvojne naloge ter 800 000  EUR za športno infrastrukturo.</a:t>
            </a:r>
          </a:p>
          <a:p>
            <a:r>
              <a:rPr lang="sl-SI" dirty="0" smtClean="0"/>
              <a:t>Cena objav in priklicev v Uradnem listu RS za leto 2017</a:t>
            </a:r>
          </a:p>
          <a:p>
            <a:r>
              <a:rPr lang="sl-SI" dirty="0" smtClean="0"/>
              <a:t>Plačilo taks za duplikate – spletna stran šole</a:t>
            </a:r>
          </a:p>
          <a:p>
            <a:r>
              <a:rPr lang="sl-SI" dirty="0" smtClean="0"/>
              <a:t>Zakon o spremembah in dopolnitvah Zakona o spodbujanju razvoja turizma strokovne ekskurzije.</a:t>
            </a:r>
            <a:endParaRPr lang="sl-SI" dirty="0"/>
          </a:p>
          <a:p>
            <a:pPr>
              <a:buFont typeface="Courier New" panose="02070309020205020404" pitchFamily="49" charset="0"/>
              <a:buChar char="o"/>
            </a:pPr>
            <a:endParaRPr lang="sl-SI" dirty="0" smtClean="0"/>
          </a:p>
          <a:p>
            <a:endParaRPr lang="sl-SI" dirty="0"/>
          </a:p>
        </p:txBody>
      </p:sp>
    </p:spTree>
    <p:extLst>
      <p:ext uri="{BB962C8B-B14F-4D97-AF65-F5344CB8AC3E}">
        <p14:creationId xmlns:p14="http://schemas.microsoft.com/office/powerpoint/2010/main" val="1776196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Sodna praksa – človekove pravice</a:t>
            </a:r>
            <a:endParaRPr lang="sl-SI" dirty="0"/>
          </a:p>
        </p:txBody>
      </p:sp>
      <p:sp>
        <p:nvSpPr>
          <p:cNvPr id="3" name="Označba mesta vsebine 2"/>
          <p:cNvSpPr>
            <a:spLocks noGrp="1"/>
          </p:cNvSpPr>
          <p:nvPr>
            <p:ph idx="1"/>
          </p:nvPr>
        </p:nvSpPr>
        <p:spPr/>
        <p:txBody>
          <a:bodyPr/>
          <a:lstStyle/>
          <a:p>
            <a:r>
              <a:rPr lang="sl-SI" dirty="0" smtClean="0"/>
              <a:t>Obveznost šolske dejavnosti in pravica do veroizpovedi</a:t>
            </a:r>
          </a:p>
          <a:p>
            <a:r>
              <a:rPr lang="sl-SI" dirty="0" smtClean="0"/>
              <a:t>Evropsko sodišče za človekove pravice – ni kršitve,  če šola  zahteva prisotnost na obveznih plavalnih vajah ( muslimanska  veroizpoved- starši deklici niso dovolili plavat), kjer so dečki in deklice združeni.</a:t>
            </a:r>
          </a:p>
          <a:p>
            <a:r>
              <a:rPr lang="sl-SI" dirty="0" smtClean="0"/>
              <a:t>To ne predstavlja  kršitev svobode do veroizpovedi.</a:t>
            </a:r>
            <a:endParaRPr lang="sl-SI" dirty="0"/>
          </a:p>
        </p:txBody>
      </p:sp>
    </p:spTree>
    <p:extLst>
      <p:ext uri="{BB962C8B-B14F-4D97-AF65-F5344CB8AC3E}">
        <p14:creationId xmlns:p14="http://schemas.microsoft.com/office/powerpoint/2010/main" val="4210854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u="sng" dirty="0" smtClean="0">
                <a:solidFill>
                  <a:srgbClr val="FFC000"/>
                </a:solidFill>
              </a:rPr>
              <a:t>Vaša Evropa, vaš glas</a:t>
            </a:r>
            <a:endParaRPr lang="sl-SI" b="1" u="sng" dirty="0">
              <a:solidFill>
                <a:srgbClr val="FFC000"/>
              </a:solidFill>
            </a:endParaRPr>
          </a:p>
        </p:txBody>
      </p:sp>
      <p:sp>
        <p:nvSpPr>
          <p:cNvPr id="3" name="Označba mesta vsebine 2"/>
          <p:cNvSpPr>
            <a:spLocks noGrp="1"/>
          </p:cNvSpPr>
          <p:nvPr>
            <p:ph idx="1"/>
          </p:nvPr>
        </p:nvSpPr>
        <p:spPr/>
        <p:txBody>
          <a:bodyPr/>
          <a:lstStyle/>
          <a:p>
            <a:r>
              <a:rPr lang="sl-SI" dirty="0" smtClean="0"/>
              <a:t>Evropski ekonomsko – socialni odbor je izbral Škofijsko gimnazijo Vipava za sodelovanje pri dogodku Vaša Evropa, vaš glas, vsakoletnem plenarnem zasedanju za mlade, n </a:t>
            </a:r>
            <a:r>
              <a:rPr lang="sl-SI" dirty="0" err="1" smtClean="0"/>
              <a:t>akaterem</a:t>
            </a:r>
            <a:r>
              <a:rPr lang="sl-SI" dirty="0" smtClean="0"/>
              <a:t> dijaki razpravljajo o izzivih Evrope.</a:t>
            </a:r>
          </a:p>
          <a:p>
            <a:r>
              <a:rPr lang="sl-SI" dirty="0" smtClean="0"/>
              <a:t>680 prijavljenih šol, izžrebali  so jih 33 – iz vsake članice po 1, 28 držav članic EU in 5 držav kandidatk.</a:t>
            </a:r>
            <a:endParaRPr lang="sl-SI" dirty="0"/>
          </a:p>
        </p:txBody>
      </p:sp>
    </p:spTree>
    <p:extLst>
      <p:ext uri="{BB962C8B-B14F-4D97-AF65-F5344CB8AC3E}">
        <p14:creationId xmlns:p14="http://schemas.microsoft.com/office/powerpoint/2010/main" val="3347798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rgbClr val="C00000"/>
                </a:solidFill>
              </a:rPr>
              <a:t>Zakon o preprečevanju nasilja v družini Ur. l. št. 68/2016</a:t>
            </a:r>
            <a:endParaRPr lang="sl-SI" b="1" dirty="0">
              <a:solidFill>
                <a:srgbClr val="C00000"/>
              </a:solidFill>
            </a:endParaRPr>
          </a:p>
        </p:txBody>
      </p:sp>
      <p:sp>
        <p:nvSpPr>
          <p:cNvPr id="3" name="Označba mesta vsebine 2"/>
          <p:cNvSpPr>
            <a:spLocks noGrp="1"/>
          </p:cNvSpPr>
          <p:nvPr>
            <p:ph idx="1"/>
          </p:nvPr>
        </p:nvSpPr>
        <p:spPr/>
        <p:txBody>
          <a:bodyPr/>
          <a:lstStyle/>
          <a:p>
            <a:r>
              <a:rPr lang="sl-SI" sz="2000" dirty="0" smtClean="0"/>
              <a:t>Bolj natančno je opredeljeno nasilje v družini.</a:t>
            </a:r>
          </a:p>
          <a:p>
            <a:r>
              <a:rPr lang="sl-SI" sz="2000" dirty="0" smtClean="0"/>
              <a:t>Dolžnost prijave nasilja nad otrokom.</a:t>
            </a:r>
          </a:p>
          <a:p>
            <a:r>
              <a:rPr lang="sl-SI" sz="2000" dirty="0" smtClean="0"/>
              <a:t>Žrtvam morajo organi – tudi VIZ – in nevladne  organizacije tudi zagotoviti ustrezne in pravočasne informacije o razpoložljivih podpornih storitvah in pravnih sredstvih.</a:t>
            </a:r>
          </a:p>
          <a:p>
            <a:r>
              <a:rPr lang="sl-SI" sz="2000" dirty="0" smtClean="0"/>
              <a:t>Določena je obveznost odgovornih oseb – ravnateljev, da  zagotovijo usposabljanje vseh strokovnih delavcev, ki  se v okviru  svojega dela srečujejo z žrtvami oz. povzročitelji nasilja.</a:t>
            </a:r>
          </a:p>
          <a:p>
            <a:r>
              <a:rPr lang="sl-SI" sz="2000" dirty="0" smtClean="0"/>
              <a:t>Sredstva se bodo zagotavljala iz proračuna RS.- 17 a člen.</a:t>
            </a:r>
          </a:p>
          <a:p>
            <a:endParaRPr lang="sl-SI" dirty="0" smtClean="0"/>
          </a:p>
          <a:p>
            <a:pPr marL="0" indent="0">
              <a:buNone/>
            </a:pPr>
            <a:endParaRPr lang="sl-SI" dirty="0"/>
          </a:p>
        </p:txBody>
      </p:sp>
    </p:spTree>
    <p:extLst>
      <p:ext uri="{BB962C8B-B14F-4D97-AF65-F5344CB8AC3E}">
        <p14:creationId xmlns:p14="http://schemas.microsoft.com/office/powerpoint/2010/main" val="2901375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rgbClr val="FF0000"/>
                </a:solidFill>
              </a:rPr>
              <a:t>Pravilnik o napovedi davka na darilo</a:t>
            </a:r>
            <a:br>
              <a:rPr lang="sl-SI" b="1" dirty="0" smtClean="0">
                <a:solidFill>
                  <a:srgbClr val="FF0000"/>
                </a:solidFill>
              </a:rPr>
            </a:br>
            <a:r>
              <a:rPr lang="sl-SI" b="1" dirty="0" smtClean="0">
                <a:solidFill>
                  <a:srgbClr val="FF0000"/>
                </a:solidFill>
              </a:rPr>
              <a:t>Ul. L. RS št. 85/2016</a:t>
            </a:r>
            <a:endParaRPr lang="sl-SI" b="1" dirty="0">
              <a:solidFill>
                <a:srgbClr val="FF0000"/>
              </a:solidFill>
            </a:endParaRPr>
          </a:p>
        </p:txBody>
      </p:sp>
      <p:sp>
        <p:nvSpPr>
          <p:cNvPr id="3" name="Označba mesta vsebine 2"/>
          <p:cNvSpPr>
            <a:spLocks noGrp="1"/>
          </p:cNvSpPr>
          <p:nvPr>
            <p:ph idx="1"/>
          </p:nvPr>
        </p:nvSpPr>
        <p:spPr>
          <a:xfrm>
            <a:off x="2589212" y="2104664"/>
            <a:ext cx="8915400" cy="3777622"/>
          </a:xfrm>
        </p:spPr>
        <p:txBody>
          <a:bodyPr>
            <a:normAutofit/>
          </a:bodyPr>
          <a:lstStyle/>
          <a:p>
            <a:r>
              <a:rPr lang="sl-SI" sz="3200" dirty="0" smtClean="0"/>
              <a:t>Določa se vsebina podatkov za napoved davka od prejetega darila</a:t>
            </a:r>
          </a:p>
          <a:p>
            <a:r>
              <a:rPr lang="sl-SI" sz="3200" dirty="0" smtClean="0"/>
              <a:t>Vrste daril so natančno opredeljena </a:t>
            </a:r>
          </a:p>
          <a:p>
            <a:r>
              <a:rPr lang="sl-SI" sz="3200" dirty="0" smtClean="0"/>
              <a:t>Obrazec  za prijavo so na spletni strani FURSA.</a:t>
            </a:r>
            <a:endParaRPr lang="sl-SI" sz="3200" dirty="0"/>
          </a:p>
        </p:txBody>
      </p:sp>
    </p:spTree>
    <p:extLst>
      <p:ext uri="{BB962C8B-B14F-4D97-AF65-F5344CB8AC3E}">
        <p14:creationId xmlns:p14="http://schemas.microsoft.com/office/powerpoint/2010/main" val="3563206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92925" y="624110"/>
            <a:ext cx="8911687" cy="1509490"/>
          </a:xfrm>
        </p:spPr>
        <p:txBody>
          <a:bodyPr>
            <a:normAutofit fontScale="90000"/>
          </a:bodyPr>
          <a:lstStyle/>
          <a:p>
            <a:r>
              <a:rPr lang="sl-SI" b="1" dirty="0" smtClean="0">
                <a:solidFill>
                  <a:srgbClr val="C00000"/>
                </a:solidFill>
              </a:rPr>
              <a:t>Pravilnik o strokovni usposobljenosti za delo z dokumentarnim gradivom Ur. L. RS št. 66/2016</a:t>
            </a:r>
            <a:endParaRPr lang="sl-SI" b="1" dirty="0">
              <a:solidFill>
                <a:srgbClr val="C00000"/>
              </a:solidFill>
            </a:endParaRPr>
          </a:p>
        </p:txBody>
      </p:sp>
      <p:sp>
        <p:nvSpPr>
          <p:cNvPr id="3" name="Označba mesta vsebine 2"/>
          <p:cNvSpPr>
            <a:spLocks noGrp="1"/>
          </p:cNvSpPr>
          <p:nvPr>
            <p:ph idx="1"/>
          </p:nvPr>
        </p:nvSpPr>
        <p:spPr>
          <a:xfrm>
            <a:off x="2589212" y="2314936"/>
            <a:ext cx="8915400" cy="3596285"/>
          </a:xfrm>
        </p:spPr>
        <p:txBody>
          <a:bodyPr/>
          <a:lstStyle/>
          <a:p>
            <a:r>
              <a:rPr lang="sl-SI" dirty="0" smtClean="0"/>
              <a:t>Opredeljuje se KDO so osebe, ki upravljajo z dokumentarnim gradivom.</a:t>
            </a:r>
          </a:p>
          <a:p>
            <a:r>
              <a:rPr lang="sl-SI" dirty="0" smtClean="0"/>
              <a:t>Potrdilo o dopolnjevanju in obnavljanju strokovnega znanja  - prej le potrdilo o opravljenem preizkusu strokovne usposobljenosti – organizacija DR.</a:t>
            </a:r>
          </a:p>
          <a:p>
            <a:r>
              <a:rPr lang="sl-SI" dirty="0" smtClean="0"/>
              <a:t>Znanje se preverja na vsake 3 leta po opravljenem preizkusu.</a:t>
            </a:r>
          </a:p>
          <a:p>
            <a:r>
              <a:rPr lang="sl-SI" dirty="0" smtClean="0"/>
              <a:t>Pregled vodi pristojni arhiv.</a:t>
            </a:r>
          </a:p>
          <a:p>
            <a:r>
              <a:rPr lang="sl-SI" dirty="0" smtClean="0"/>
              <a:t>Če oseba ne izkaže izpopolnjevanja vsake  3 leta mora v roku 1 leta od ugotovljenega stanja ponovno opraviti preizkus strokovne usposobljenosti.</a:t>
            </a:r>
            <a:endParaRPr lang="sl-SI" dirty="0"/>
          </a:p>
        </p:txBody>
      </p:sp>
    </p:spTree>
    <p:extLst>
      <p:ext uri="{BB962C8B-B14F-4D97-AF65-F5344CB8AC3E}">
        <p14:creationId xmlns:p14="http://schemas.microsoft.com/office/powerpoint/2010/main" val="601833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92925" y="624110"/>
            <a:ext cx="8911687" cy="1586195"/>
          </a:xfrm>
        </p:spPr>
        <p:txBody>
          <a:bodyPr>
            <a:normAutofit fontScale="90000"/>
          </a:bodyPr>
          <a:lstStyle/>
          <a:p>
            <a:r>
              <a:rPr lang="sl-SI" b="1" dirty="0">
                <a:solidFill>
                  <a:srgbClr val="C00000"/>
                </a:solidFill>
              </a:rPr>
              <a:t>Zakon o ukrepih na področju plač in drugih stroškov dela za leto 2017 in drugih ukrepov v javnem sektorju ZUPPJS 17</a:t>
            </a:r>
            <a:endParaRPr lang="sl-SI" b="1" dirty="0">
              <a:solidFill>
                <a:srgbClr val="FF0000"/>
              </a:solidFill>
            </a:endParaRPr>
          </a:p>
        </p:txBody>
      </p:sp>
      <p:sp>
        <p:nvSpPr>
          <p:cNvPr id="3" name="Označba mesta vsebine 2"/>
          <p:cNvSpPr>
            <a:spLocks noGrp="1"/>
          </p:cNvSpPr>
          <p:nvPr>
            <p:ph idx="1"/>
          </p:nvPr>
        </p:nvSpPr>
        <p:spPr>
          <a:xfrm>
            <a:off x="2589212" y="2529068"/>
            <a:ext cx="8915400" cy="3842794"/>
          </a:xfrm>
        </p:spPr>
        <p:txBody>
          <a:bodyPr>
            <a:normAutofit/>
          </a:bodyPr>
          <a:lstStyle/>
          <a:p>
            <a:endParaRPr lang="sl-SI" dirty="0" smtClean="0"/>
          </a:p>
          <a:p>
            <a:endParaRPr lang="sl-SI" dirty="0"/>
          </a:p>
          <a:p>
            <a:r>
              <a:rPr lang="sl-SI" sz="2800" dirty="0" smtClean="0"/>
              <a:t>ZIPRO 16 in 17 ne velja v delu 2017</a:t>
            </a:r>
          </a:p>
          <a:p>
            <a:r>
              <a:rPr lang="sl-SI" sz="2800" dirty="0" smtClean="0"/>
              <a:t>Finančni načrt od 60. do 66. člen</a:t>
            </a:r>
            <a:endParaRPr lang="sl-SI" sz="2800" dirty="0"/>
          </a:p>
          <a:p>
            <a:pPr marL="0" indent="0">
              <a:buNone/>
            </a:pPr>
            <a:endParaRPr lang="sl-SI" dirty="0"/>
          </a:p>
        </p:txBody>
      </p:sp>
    </p:spTree>
    <p:extLst>
      <p:ext uri="{BB962C8B-B14F-4D97-AF65-F5344CB8AC3E}">
        <p14:creationId xmlns:p14="http://schemas.microsoft.com/office/powerpoint/2010/main" val="427442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flipV="1">
            <a:off x="2592925" y="575285"/>
            <a:ext cx="8911687" cy="48825"/>
          </a:xfrm>
        </p:spPr>
        <p:txBody>
          <a:bodyPr>
            <a:normAutofit fontScale="90000"/>
          </a:bodyPr>
          <a:lstStyle/>
          <a:p>
            <a:endParaRPr lang="sl-SI" dirty="0"/>
          </a:p>
        </p:txBody>
      </p:sp>
      <p:sp>
        <p:nvSpPr>
          <p:cNvPr id="3" name="Označba mesta vsebine 2"/>
          <p:cNvSpPr>
            <a:spLocks noGrp="1"/>
          </p:cNvSpPr>
          <p:nvPr>
            <p:ph idx="1"/>
          </p:nvPr>
        </p:nvSpPr>
        <p:spPr>
          <a:xfrm>
            <a:off x="2589212" y="841732"/>
            <a:ext cx="8915400" cy="5069489"/>
          </a:xfrm>
        </p:spPr>
        <p:txBody>
          <a:bodyPr>
            <a:normAutofit/>
          </a:bodyPr>
          <a:lstStyle/>
          <a:p>
            <a:r>
              <a:rPr lang="sl-SI" dirty="0"/>
              <a:t>Razrešitev odgovorne osebe posrednega uporabnika proračuna </a:t>
            </a:r>
            <a:r>
              <a:rPr lang="sl-SI" b="1" dirty="0"/>
              <a:t>79. člen</a:t>
            </a:r>
          </a:p>
          <a:p>
            <a:pPr marL="0" indent="0">
              <a:buNone/>
            </a:pPr>
            <a:r>
              <a:rPr lang="sl-SI" dirty="0">
                <a:solidFill>
                  <a:schemeClr val="accent2">
                    <a:lumMod val="75000"/>
                  </a:schemeClr>
                </a:solidFill>
              </a:rPr>
              <a:t> Vlada oziroma župan, po postopku za razrešitev iz krivdnega razloga, razreši odgovorno osebo posrednega uporabnika proračuna, če:</a:t>
            </a:r>
          </a:p>
          <a:p>
            <a:pPr marL="0" indent="0">
              <a:buNone/>
            </a:pPr>
            <a:r>
              <a:rPr lang="sl-SI" dirty="0">
                <a:solidFill>
                  <a:schemeClr val="accent2">
                    <a:lumMod val="75000"/>
                  </a:schemeClr>
                </a:solidFill>
              </a:rPr>
              <a:t>-        </a:t>
            </a:r>
            <a:r>
              <a:rPr lang="sl-SI" b="1" dirty="0">
                <a:solidFill>
                  <a:schemeClr val="accent2">
                    <a:lumMod val="75000"/>
                  </a:schemeClr>
                </a:solidFill>
              </a:rPr>
              <a:t>pripravi finančni načrt v nasprotju </a:t>
            </a:r>
            <a:r>
              <a:rPr lang="sl-SI" dirty="0">
                <a:solidFill>
                  <a:schemeClr val="accent2">
                    <a:lumMod val="75000"/>
                  </a:schemeClr>
                </a:solidFill>
              </a:rPr>
              <a:t>z izhodišči iz 61. člena tega zakona;</a:t>
            </a:r>
          </a:p>
          <a:p>
            <a:pPr marL="0" indent="0">
              <a:buNone/>
            </a:pPr>
            <a:r>
              <a:rPr lang="sl-SI" dirty="0">
                <a:solidFill>
                  <a:schemeClr val="accent2">
                    <a:lumMod val="75000"/>
                  </a:schemeClr>
                </a:solidFill>
              </a:rPr>
              <a:t>-        </a:t>
            </a:r>
            <a:r>
              <a:rPr lang="sl-SI" b="1" dirty="0">
                <a:solidFill>
                  <a:schemeClr val="accent2">
                    <a:lumMod val="75000"/>
                  </a:schemeClr>
                </a:solidFill>
              </a:rPr>
              <a:t>ne posreduje finančnega </a:t>
            </a:r>
            <a:r>
              <a:rPr lang="sl-SI" dirty="0">
                <a:solidFill>
                  <a:schemeClr val="accent2">
                    <a:lumMod val="75000"/>
                  </a:schemeClr>
                </a:solidFill>
              </a:rPr>
              <a:t>načrta v soglasje pristojnemu ministrstvu oziroma občinski upravi v 30 dneh po poteku roka iz šestega in osmega odstavka 61. člena tega zakona;</a:t>
            </a:r>
          </a:p>
          <a:p>
            <a:pPr marL="0" indent="0">
              <a:buNone/>
            </a:pPr>
            <a:r>
              <a:rPr lang="sl-SI" dirty="0">
                <a:solidFill>
                  <a:schemeClr val="accent2">
                    <a:lumMod val="75000"/>
                  </a:schemeClr>
                </a:solidFill>
              </a:rPr>
              <a:t>-        </a:t>
            </a:r>
            <a:r>
              <a:rPr lang="sl-SI" b="1" dirty="0">
                <a:solidFill>
                  <a:schemeClr val="accent2">
                    <a:lumMod val="75000"/>
                  </a:schemeClr>
                </a:solidFill>
              </a:rPr>
              <a:t>ne pripravi kadrovskega načrta </a:t>
            </a:r>
            <a:r>
              <a:rPr lang="sl-SI" dirty="0">
                <a:solidFill>
                  <a:schemeClr val="accent2">
                    <a:lumMod val="75000"/>
                  </a:schemeClr>
                </a:solidFill>
              </a:rPr>
              <a:t>ali če ga pripravi v nasprotju z izhodišči iz drugega in tretjega odstavka 63. člena tega zakona;</a:t>
            </a:r>
          </a:p>
          <a:p>
            <a:pPr marL="0" indent="0">
              <a:buNone/>
            </a:pPr>
            <a:r>
              <a:rPr lang="sl-SI" dirty="0">
                <a:solidFill>
                  <a:schemeClr val="accent2">
                    <a:lumMod val="75000"/>
                  </a:schemeClr>
                </a:solidFill>
              </a:rPr>
              <a:t>-        prerazporedi sredstva na plačne konte v nasprotju s tem zakonom;</a:t>
            </a:r>
          </a:p>
          <a:p>
            <a:pPr marL="0" indent="0">
              <a:buNone/>
            </a:pPr>
            <a:r>
              <a:rPr lang="sl-SI" dirty="0">
                <a:solidFill>
                  <a:schemeClr val="accent2">
                    <a:lumMod val="75000"/>
                  </a:schemeClr>
                </a:solidFill>
              </a:rPr>
              <a:t>-        je v letnem poročilu izkazan presežek odhodkov nad prihodki, razen če je presežek odhodkov nad prihodki nastal zaradi okoliščin, na katere odgovorna oseba posrednega uporabnika ne more vplivati.</a:t>
            </a:r>
          </a:p>
          <a:p>
            <a:endParaRPr lang="sl-SI" dirty="0"/>
          </a:p>
        </p:txBody>
      </p:sp>
    </p:spTree>
    <p:extLst>
      <p:ext uri="{BB962C8B-B14F-4D97-AF65-F5344CB8AC3E}">
        <p14:creationId xmlns:p14="http://schemas.microsoft.com/office/powerpoint/2010/main" val="2334754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solidFill>
                  <a:srgbClr val="FF0000"/>
                </a:solidFill>
              </a:rPr>
              <a:t>Uredba o načinu priprave kadrovskih načrtov </a:t>
            </a:r>
            <a:r>
              <a:rPr lang="sl-SI" dirty="0" smtClean="0">
                <a:solidFill>
                  <a:srgbClr val="FF0000"/>
                </a:solidFill>
              </a:rPr>
              <a:t>za 2017 in 2018 </a:t>
            </a:r>
            <a:r>
              <a:rPr lang="sl-SI" dirty="0" err="1" smtClean="0">
                <a:solidFill>
                  <a:srgbClr val="FF0000"/>
                </a:solidFill>
              </a:rPr>
              <a:t>Ur.l</a:t>
            </a:r>
            <a:r>
              <a:rPr lang="sl-SI" dirty="0" smtClean="0">
                <a:solidFill>
                  <a:srgbClr val="FF0000"/>
                </a:solidFill>
              </a:rPr>
              <a:t>. RS 84/2016</a:t>
            </a:r>
            <a:endParaRPr lang="sl-SI" dirty="0">
              <a:solidFill>
                <a:srgbClr val="FF0000"/>
              </a:solidFill>
            </a:endParaRPr>
          </a:p>
        </p:txBody>
      </p:sp>
      <p:sp>
        <p:nvSpPr>
          <p:cNvPr id="3" name="Označba mesta vsebine 2"/>
          <p:cNvSpPr>
            <a:spLocks noGrp="1"/>
          </p:cNvSpPr>
          <p:nvPr>
            <p:ph idx="1"/>
          </p:nvPr>
        </p:nvSpPr>
        <p:spPr/>
        <p:txBody>
          <a:bodyPr/>
          <a:lstStyle/>
          <a:p>
            <a:r>
              <a:rPr lang="sl-SI" b="1" u="sng" dirty="0" smtClean="0"/>
              <a:t>posrednih uporabnikov proračuna </a:t>
            </a:r>
            <a:r>
              <a:rPr lang="sl-SI" dirty="0" smtClean="0"/>
              <a:t> in metodologiji spremljanja njihovega izvajanja za leti 2017 in 2018.</a:t>
            </a:r>
          </a:p>
          <a:p>
            <a:r>
              <a:rPr lang="sl-SI" dirty="0" smtClean="0"/>
              <a:t>Usklajen mora biti s finančnim načrtom in ga je mogoče uresničiti v obsegu sredstev za  stroške dela v FN.</a:t>
            </a:r>
          </a:p>
          <a:p>
            <a:r>
              <a:rPr lang="sl-SI" dirty="0" smtClean="0"/>
              <a:t>Število zaposlenih se prikaže po virih financiranja v skladu s 3. členom te uredbe.</a:t>
            </a:r>
          </a:p>
          <a:p>
            <a:r>
              <a:rPr lang="sl-SI" dirty="0" smtClean="0"/>
              <a:t>Število zaposlenih ne sme preseči števila zaposlenih iz 2016</a:t>
            </a:r>
          </a:p>
          <a:p>
            <a:pPr marL="0" indent="0">
              <a:buNone/>
            </a:pPr>
            <a:endParaRPr lang="sl-SI" dirty="0" smtClean="0"/>
          </a:p>
          <a:p>
            <a:endParaRPr lang="sl-SI" b="1" u="sng" dirty="0"/>
          </a:p>
        </p:txBody>
      </p:sp>
    </p:spTree>
    <p:extLst>
      <p:ext uri="{BB962C8B-B14F-4D97-AF65-F5344CB8AC3E}">
        <p14:creationId xmlns:p14="http://schemas.microsoft.com/office/powerpoint/2010/main" val="105178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flipV="1">
            <a:off x="1295402" y="936413"/>
            <a:ext cx="9601196" cy="45719"/>
          </a:xfrm>
        </p:spPr>
        <p:txBody>
          <a:bodyPr>
            <a:normAutofit fontScale="90000"/>
          </a:bodyPr>
          <a:lstStyle/>
          <a:p>
            <a:endParaRPr lang="sl-SI" b="1" u="sng" dirty="0">
              <a:solidFill>
                <a:srgbClr val="C00000"/>
              </a:solidFill>
            </a:endParaRPr>
          </a:p>
        </p:txBody>
      </p:sp>
      <p:sp>
        <p:nvSpPr>
          <p:cNvPr id="3" name="Označba mesta vsebine 2"/>
          <p:cNvSpPr>
            <a:spLocks noGrp="1"/>
          </p:cNvSpPr>
          <p:nvPr>
            <p:ph idx="1"/>
          </p:nvPr>
        </p:nvSpPr>
        <p:spPr>
          <a:xfrm>
            <a:off x="1759351" y="1562582"/>
            <a:ext cx="9137245" cy="4313286"/>
          </a:xfrm>
        </p:spPr>
        <p:txBody>
          <a:bodyPr>
            <a:normAutofit lnSpcReduction="10000"/>
          </a:bodyPr>
          <a:lstStyle/>
          <a:p>
            <a:pPr>
              <a:buClr>
                <a:srgbClr val="C00000"/>
              </a:buClr>
              <a:buFont typeface="Wingdings" panose="05000000000000000000" pitchFamily="2" charset="2"/>
              <a:buChar char="v"/>
            </a:pPr>
            <a:r>
              <a:rPr lang="sl-SI" sz="2400" dirty="0" smtClean="0"/>
              <a:t>Javnim Uslužbencem  in funkcionarjem  v letu 2017 in 2018  del plače za redno delovno uspešnost </a:t>
            </a:r>
            <a:r>
              <a:rPr lang="sl-SI" sz="2400" b="1" u="sng" dirty="0" smtClean="0"/>
              <a:t>ne pripada.</a:t>
            </a:r>
          </a:p>
          <a:p>
            <a:pPr>
              <a:buClr>
                <a:srgbClr val="C00000"/>
              </a:buClr>
              <a:buFont typeface="Wingdings" panose="05000000000000000000" pitchFamily="2" charset="2"/>
              <a:buChar char="v"/>
            </a:pPr>
            <a:r>
              <a:rPr lang="sl-SI" sz="2400" dirty="0" smtClean="0"/>
              <a:t>Zaposlenim se lahko izplača delovna uspešnost iz naslova povečanega obsega , največ 20% njegove plače. Šola lahko porabi za to delovno uspešnost </a:t>
            </a:r>
            <a:r>
              <a:rPr lang="sl-SI" sz="2400" b="1" dirty="0" smtClean="0"/>
              <a:t>največ 40 % sredstev </a:t>
            </a:r>
            <a:r>
              <a:rPr lang="sl-SI" sz="2400" dirty="0" smtClean="0"/>
              <a:t>iz prihrankov, določenih v 22.d členu </a:t>
            </a:r>
            <a:r>
              <a:rPr lang="sl-SI" sz="2400" dirty="0" err="1" smtClean="0"/>
              <a:t>zspjs</a:t>
            </a:r>
            <a:r>
              <a:rPr lang="sl-SI" sz="2400" dirty="0"/>
              <a:t> </a:t>
            </a:r>
            <a:r>
              <a:rPr lang="sl-SI" sz="2400" dirty="0" smtClean="0"/>
              <a:t>oz. v skladu z dogovorom z delodajalci in reprezentativnimi sindikati,  za poklic  v javnem sektorju, če je bil dogovor sklenjen.</a:t>
            </a:r>
          </a:p>
          <a:p>
            <a:pPr>
              <a:buClr>
                <a:srgbClr val="C00000"/>
              </a:buClr>
              <a:buFont typeface="Wingdings" panose="05000000000000000000" pitchFamily="2" charset="2"/>
              <a:buChar char="v"/>
            </a:pPr>
            <a:r>
              <a:rPr lang="sl-SI" sz="2400" dirty="0" smtClean="0"/>
              <a:t>Skupaj s plačilom delovne uspešnosti iz posebnega projekta, </a:t>
            </a:r>
            <a:r>
              <a:rPr lang="sl-SI" sz="2400" b="1" u="sng" dirty="0" smtClean="0"/>
              <a:t>največ 30%.</a:t>
            </a:r>
            <a:endParaRPr lang="sl-SI" sz="2400" b="1" u="sng" dirty="0"/>
          </a:p>
        </p:txBody>
      </p:sp>
    </p:spTree>
    <p:extLst>
      <p:ext uri="{BB962C8B-B14F-4D97-AF65-F5344CB8AC3E}">
        <p14:creationId xmlns:p14="http://schemas.microsoft.com/office/powerpoint/2010/main" val="2510356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Šelest">
  <a:themeElements>
    <a:clrScheme name="Šelest">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Šeles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Šeles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1613</TotalTime>
  <Words>1369</Words>
  <Application>Microsoft Office PowerPoint</Application>
  <PresentationFormat>Širokozaslonsko</PresentationFormat>
  <Paragraphs>128</Paragraphs>
  <Slides>23</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23</vt:i4>
      </vt:variant>
    </vt:vector>
  </HeadingPairs>
  <TitlesOfParts>
    <vt:vector size="30" baseType="lpstr">
      <vt:lpstr>Arial</vt:lpstr>
      <vt:lpstr>Century Gothic</vt:lpstr>
      <vt:lpstr>Courier New</vt:lpstr>
      <vt:lpstr>Times New Roman</vt:lpstr>
      <vt:lpstr>Wingdings</vt:lpstr>
      <vt:lpstr>Wingdings 3</vt:lpstr>
      <vt:lpstr>Šelest</vt:lpstr>
      <vt:lpstr>Zakonodaja</vt:lpstr>
      <vt:lpstr>Zakon o kolektivnem upravljanju avtorske in sorodnih pravic – ZKUASP  Ur. L.  RS št. 63/2016 </vt:lpstr>
      <vt:lpstr>Zakon o preprečevanju nasilja v družini Ur. l. št. 68/2016</vt:lpstr>
      <vt:lpstr>Pravilnik o napovedi davka na darilo Ul. L. RS št. 85/2016</vt:lpstr>
      <vt:lpstr>Pravilnik o strokovni usposobljenosti za delo z dokumentarnim gradivom Ur. L. RS št. 66/2016</vt:lpstr>
      <vt:lpstr>Zakon o ukrepih na področju plač in drugih stroškov dela za leto 2017 in drugih ukrepov v javnem sektorju ZUPPJS 17</vt:lpstr>
      <vt:lpstr>PowerPointova predstavitev</vt:lpstr>
      <vt:lpstr>Uredba o načinu priprave kadrovskih načrtov za 2017 in 2018 Ur.l. RS 84/2016</vt:lpstr>
      <vt:lpstr>PowerPointova predstavitev</vt:lpstr>
      <vt:lpstr>PowerPointova predstavitev</vt:lpstr>
      <vt:lpstr>PowerPointova predstavitev</vt:lpstr>
      <vt:lpstr>Smernice za varstvo osebnih podatkov</vt:lpstr>
      <vt:lpstr>Uredba o posredovanju  in ponovni  uporabi informacij javnega značaja </vt:lpstr>
      <vt:lpstr>PowerPointova predstavitev</vt:lpstr>
      <vt:lpstr>METAPODATKI </vt:lpstr>
      <vt:lpstr>V splet moramo posredovati še 9. člen (programi, strategije, stališča, mnenja, študije in drugi podobni dokumenti) </vt:lpstr>
      <vt:lpstr>Še vsi postopki javnih razpisov 10. člen (predlogi predpisov, programov, strategij in drugih podobnih dokumentov) </vt:lpstr>
      <vt:lpstr>PowerPointova predstavitev</vt:lpstr>
      <vt:lpstr>Urad Zagovornika načela enakosti </vt:lpstr>
      <vt:lpstr>Zakon o varnosti na smučiščih Ur. L. št.44/2016 </vt:lpstr>
      <vt:lpstr>PowerPointova predstavitev</vt:lpstr>
      <vt:lpstr>Sodna praksa – človekove pravice</vt:lpstr>
      <vt:lpstr>Vaša Evropa, vaš glas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zakonodaja</dc:title>
  <dc:creator>Nives Počkar</dc:creator>
  <cp:lastModifiedBy>Uporabnik</cp:lastModifiedBy>
  <cp:revision>29</cp:revision>
  <dcterms:created xsi:type="dcterms:W3CDTF">2017-01-28T13:41:35Z</dcterms:created>
  <dcterms:modified xsi:type="dcterms:W3CDTF">2017-01-31T12:46:55Z</dcterms:modified>
</cp:coreProperties>
</file>