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5" r:id="rId2"/>
    <p:sldId id="272" r:id="rId3"/>
    <p:sldId id="276" r:id="rId4"/>
    <p:sldId id="280" r:id="rId5"/>
    <p:sldId id="281" r:id="rId6"/>
    <p:sldId id="273" r:id="rId7"/>
    <p:sldId id="274" r:id="rId8"/>
    <p:sldId id="282" r:id="rId9"/>
    <p:sldId id="278" r:id="rId10"/>
    <p:sldId id="283" r:id="rId11"/>
    <p:sldId id="284" r:id="rId12"/>
    <p:sldId id="285" r:id="rId13"/>
    <p:sldId id="279" r:id="rId14"/>
    <p:sldId id="271" r:id="rId1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9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CF3D-D42F-4775-8AFA-3753A8B40614}" type="datetimeFigureOut">
              <a:rPr lang="en-IE" smtClean="0"/>
              <a:pPr/>
              <a:t>12/06/2017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BF5A-5ED5-4E32-A258-3ADD2709FA3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863D3-B9E1-4181-B7F3-BEC6C81752A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F1CA7-4973-4C47-8715-89ABD9981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99DDA-DC91-4A06-A156-A79DBAA44744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C0E1E-632A-48A0-9EF5-A3AC3087E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DF402-AF2A-49AB-859F-524640B546D6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082D5-AE33-4C81-B664-C4965BC47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C1A44-9937-4C5F-B6CA-2ACB1AD82CCB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BA2C-6A9E-437A-A335-331C79CEA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812B5-8512-446F-B7CB-0C9A3E5BC50F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1051A-37C4-4E23-8F7B-761EBEAE2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0D697-8CDD-44B9-B84C-C779153D8391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43F43-E2A1-4117-814A-A734E54FF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DD723-6B09-4040-85B7-01BC0239DF4F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DFFB5-2E7F-4CC8-ABD3-AE0620FD06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09D66-D515-4E04-B72D-89EA0FB2932F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4FC9-A18A-4864-8BFF-363FCE0A4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8F1F3-125B-4846-ADAC-B9A5D730536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4ECA8-C7B7-4405-AB61-D34FDC7A7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180943-FC34-4159-8C31-8BCF4AD841F3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E5E9FE-238A-40DC-9AC5-6FF513C3F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a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esha.org/wp-content/uploads/2017/02/fred-verboo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sha.org/wp-content/uploads/2017/02/chris-harrison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esha.org/wp-content/uploads/2017/02/moniqu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hacommunity.wikispaces.com/Leadershi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45224"/>
            <a:ext cx="8712968" cy="138874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ESHA European School Heads Association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Byrne</a:t>
            </a:r>
            <a:b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NAPD Past President &amp; Member of ESHA General Assembly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Association of Principals and Deputy Principals Ireland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4869674" cy="1402334"/>
          </a:xfrm>
        </p:spPr>
        <p:txBody>
          <a:bodyPr anchor="b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GB" sz="2325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Federation of Secondary Schools and Dormitories of Slovenia </a:t>
            </a:r>
          </a:p>
          <a:p>
            <a:pPr algn="l">
              <a:lnSpc>
                <a:spcPct val="70000"/>
              </a:lnSpc>
            </a:pPr>
            <a:r>
              <a:rPr lang="en-GB" sz="2325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Bled Slovenia </a:t>
            </a:r>
          </a:p>
          <a:p>
            <a:pPr algn="l">
              <a:lnSpc>
                <a:spcPct val="70000"/>
              </a:lnSpc>
            </a:pPr>
            <a:r>
              <a:rPr lang="en-GB" sz="2325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29 - 30 June 2017</a:t>
            </a:r>
          </a:p>
        </p:txBody>
      </p:sp>
      <p:sp>
        <p:nvSpPr>
          <p:cNvPr id="6" name="AutoShape 2" descr="Displaying 30677306-C9F8-4509-929E-C4AFC017D7FC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European School Heads Association: E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581534" cy="32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7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ha-top2">
            <a:extLst>
              <a:ext uri="{FF2B5EF4-FFF2-40B4-BE49-F238E27FC236}">
                <a16:creationId xmlns:a16="http://schemas.microsoft.com/office/drawing/2014/main" id="{48FEF32F-C268-4DDF-8927-47E624012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921" r="8265" b="-918"/>
          <a:stretch/>
        </p:blipFill>
        <p:spPr bwMode="auto">
          <a:xfrm>
            <a:off x="4112513" y="476672"/>
            <a:ext cx="4690873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50ADC-ED26-4D98-8FB0-BF885D90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Children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B384-494B-490E-BE0F-C7848488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2848355" cy="4351338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Social Behaviour</a:t>
            </a:r>
            <a:endParaRPr lang="en-GB" dirty="0"/>
          </a:p>
          <a:p>
            <a:pPr fontAlgn="base"/>
            <a:r>
              <a:rPr lang="en-GB" dirty="0"/>
              <a:t>Effective strategies to combat bullying in schools</a:t>
            </a:r>
          </a:p>
          <a:p>
            <a:pPr fontAlgn="base"/>
            <a:r>
              <a:rPr lang="en-GB" dirty="0"/>
              <a:t>Educate Roma children</a:t>
            </a:r>
          </a:p>
          <a:p>
            <a:pPr fontAlgn="base"/>
            <a:r>
              <a:rPr lang="en-GB" dirty="0"/>
              <a:t>LED on values</a:t>
            </a:r>
          </a:p>
          <a:p>
            <a:pPr fontAlgn="base"/>
            <a:r>
              <a:rPr lang="en-GB" dirty="0"/>
              <a:t>The David Project</a:t>
            </a:r>
          </a:p>
          <a:p>
            <a:pPr fontAlgn="base"/>
            <a:r>
              <a:rPr lang="en-GB" b="1" dirty="0"/>
              <a:t>Bullying and Suicide Prevention</a:t>
            </a:r>
            <a:endParaRPr lang="en-GB" dirty="0"/>
          </a:p>
          <a:p>
            <a:r>
              <a:rPr lang="en-GB" b="1" dirty="0"/>
              <a:t>Learners with special needs</a:t>
            </a:r>
            <a:endParaRPr lang="en-GB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4D7-AA28-437C-96A7-BF2E4B8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63277-2D79-47BE-A290-7DCE3125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3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ha-top3">
            <a:extLst>
              <a:ext uri="{FF2B5EF4-FFF2-40B4-BE49-F238E27FC236}">
                <a16:creationId xmlns:a16="http://schemas.microsoft.com/office/drawing/2014/main" id="{1146E85A-6F43-443E-9686-6B82E4C3F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914" r="2020" b="8177"/>
          <a:stretch/>
        </p:blipFill>
        <p:spPr bwMode="auto">
          <a:xfrm>
            <a:off x="4027944" y="801330"/>
            <a:ext cx="4860012" cy="3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752" y="320041"/>
            <a:ext cx="4150476" cy="586130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7C59A-CF9E-4A02-BE85-27875191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4" y="478241"/>
            <a:ext cx="3911452" cy="1325563"/>
          </a:xfrm>
        </p:spPr>
        <p:txBody>
          <a:bodyPr>
            <a:normAutofit/>
          </a:bodyPr>
          <a:lstStyle/>
          <a:p>
            <a:r>
              <a:rPr lang="en-GB" sz="400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5615-971B-43A5-A346-9AA01CB4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51" y="1628800"/>
            <a:ext cx="3879555" cy="40899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/>
              <a:t>Active classroom learning</a:t>
            </a:r>
          </a:p>
          <a:p>
            <a:pPr fontAlgn="base"/>
            <a:r>
              <a:rPr lang="en-GB" dirty="0"/>
              <a:t>Flipping classrooms </a:t>
            </a:r>
          </a:p>
          <a:p>
            <a:pPr fontAlgn="base"/>
            <a:r>
              <a:rPr lang="en-GB" dirty="0"/>
              <a:t>The Kahn Academy (4 million users)</a:t>
            </a:r>
          </a:p>
          <a:p>
            <a:pPr fontAlgn="base"/>
            <a:r>
              <a:rPr lang="en-GB" b="1" dirty="0"/>
              <a:t>21st Century Skills</a:t>
            </a:r>
            <a:endParaRPr lang="en-GB" dirty="0"/>
          </a:p>
          <a:p>
            <a:pPr fontAlgn="base"/>
            <a:r>
              <a:rPr lang="en-GB" dirty="0"/>
              <a:t>Entrepreneurship, creativity and innovation</a:t>
            </a:r>
          </a:p>
          <a:p>
            <a:pPr fontAlgn="base"/>
            <a:r>
              <a:rPr lang="en-GB" dirty="0"/>
              <a:t>Basic Skills</a:t>
            </a:r>
          </a:p>
          <a:p>
            <a:pPr fontAlgn="base"/>
            <a:r>
              <a:rPr lang="en-GB" dirty="0"/>
              <a:t>Technology in education</a:t>
            </a:r>
          </a:p>
          <a:p>
            <a:pPr fontAlgn="base"/>
            <a:r>
              <a:rPr lang="en-GB" dirty="0"/>
              <a:t>Adult education</a:t>
            </a:r>
          </a:p>
          <a:p>
            <a:pPr fontAlgn="base"/>
            <a:r>
              <a:rPr lang="en-GB" dirty="0"/>
              <a:t>ICT in Education</a:t>
            </a:r>
          </a:p>
          <a:p>
            <a:r>
              <a:rPr lang="en-GB" dirty="0"/>
              <a:t>Interesting initiatives</a:t>
            </a:r>
            <a:endParaRPr lang="en-GB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B573-B0B7-4FEF-B206-58551C5A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7F3AF1E0-2EDD-4075-8DD4-CA69FBF6043D}" type="datetime1">
              <a:rPr lang="en-US">
                <a:solidFill>
                  <a:srgbClr val="FFFFFF"/>
                </a:solidFill>
              </a:rPr>
              <a:pPr>
                <a:defRPr/>
              </a:pPr>
              <a:t>6/12/2017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09698-141A-4793-9244-4F1F08F5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20D3CAFF-2CF4-4AC3-880C-9229107A40A0}" type="slidenum">
              <a:rPr lang="en-US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3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65AA-F410-4AE1-ABA8-D7EC157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ESHA Magazine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5F61-BCE7-4CF2-B7CE-3ACADB59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1342" cy="4351338"/>
          </a:xfrm>
        </p:spPr>
        <p:txBody>
          <a:bodyPr>
            <a:normAutofit/>
          </a:bodyPr>
          <a:lstStyle/>
          <a:p>
            <a:r>
              <a:rPr lang="en-GB" sz="2800" dirty="0"/>
              <a:t>ESHA magazine is the official magazine of the European School Heads Association (ESHA). ESHA magazine will be published ten times a year.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7714-4A09-46C7-83ED-B87DEBA0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78A47-6DF7-41A2-89DF-47E1758B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100" name="Picture 4" descr="esha-magazine-february-2017-2">
            <a:extLst>
              <a:ext uri="{FF2B5EF4-FFF2-40B4-BE49-F238E27FC236}">
                <a16:creationId xmlns:a16="http://schemas.microsoft.com/office/drawing/2014/main" id="{8FC1F7B2-38F3-4C1F-BAD6-2609F40A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11644" cy="51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7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ECF60-D5DB-4C26-AB7B-1AD98AB7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9D22E-83FC-4C27-844B-7D0B5843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15D2F-440B-44B9-9A9D-6978002A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1D9D4-7EB9-4BDD-A0E0-A8FE5A85D21B}"/>
              </a:ext>
            </a:extLst>
          </p:cNvPr>
          <p:cNvSpPr txBox="1"/>
          <p:nvPr/>
        </p:nvSpPr>
        <p:spPr>
          <a:xfrm>
            <a:off x="251520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ESHA Projects ; My ESHA</a:t>
            </a:r>
          </a:p>
        </p:txBody>
      </p:sp>
    </p:spTree>
    <p:extLst>
      <p:ext uri="{BB962C8B-B14F-4D97-AF65-F5344CB8AC3E}">
        <p14:creationId xmlns:p14="http://schemas.microsoft.com/office/powerpoint/2010/main" val="55939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sha european school heads associatio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928992" cy="4464496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rgbClr val="FF0000"/>
                </a:solidFill>
              </a:rPr>
              <a:t>A final word </a:t>
            </a:r>
            <a:br>
              <a:rPr lang="en-IE" sz="4000" dirty="0"/>
            </a:br>
            <a:r>
              <a:rPr lang="en-IE" sz="2700" b="1" dirty="0"/>
              <a:t>The power of ESHA is in facilitating the sharing best practices between education systems within Europe, in providing a united voice to advocate for the most precious resource we have for the future, the children of our countries.</a:t>
            </a:r>
            <a:br>
              <a:rPr lang="en-IE" sz="2700" b="1" dirty="0"/>
            </a:br>
            <a:r>
              <a:rPr lang="en-IE" sz="2700" b="1" dirty="0"/>
              <a:t>Let us continue to co-operate and share with a view to a better future.</a:t>
            </a:r>
            <a:br>
              <a:rPr lang="en-IE" sz="2700" b="1" dirty="0"/>
            </a:br>
            <a:r>
              <a:rPr lang="en-IE" sz="2700" b="1" dirty="0" err="1"/>
              <a:t>Hvala</a:t>
            </a:r>
            <a:r>
              <a:rPr lang="en-IE" sz="2700" b="1" dirty="0"/>
              <a:t> </a:t>
            </a:r>
            <a:r>
              <a:rPr lang="en-IE" sz="2700" b="1" dirty="0" err="1"/>
              <a:t>za</a:t>
            </a:r>
            <a:r>
              <a:rPr lang="en-IE" sz="2700" b="1" dirty="0"/>
              <a:t> </a:t>
            </a:r>
            <a:r>
              <a:rPr lang="en-IE" sz="2700" b="1" dirty="0" err="1"/>
              <a:t>prijateljstvo</a:t>
            </a:r>
            <a:r>
              <a:rPr lang="en-IE" sz="2700" b="1" dirty="0"/>
              <a:t> in </a:t>
            </a:r>
            <a:r>
              <a:rPr lang="en-IE" sz="2700" b="1" dirty="0" err="1"/>
              <a:t>gostoljubje</a:t>
            </a:r>
            <a:r>
              <a:rPr lang="en-IE" sz="2700" b="1" dirty="0"/>
              <a:t>, </a:t>
            </a:r>
            <a:r>
              <a:rPr lang="en-IE" sz="2700" b="1" dirty="0" err="1"/>
              <a:t>dokler</a:t>
            </a:r>
            <a:r>
              <a:rPr lang="en-IE" sz="2700" b="1" dirty="0"/>
              <a:t> ne </a:t>
            </a:r>
            <a:r>
              <a:rPr lang="en-IE" sz="2700" b="1" dirty="0" err="1"/>
              <a:t>bomo</a:t>
            </a:r>
            <a:r>
              <a:rPr lang="en-IE" sz="2700" b="1" dirty="0"/>
              <a:t> </a:t>
            </a:r>
            <a:r>
              <a:rPr lang="en-IE" sz="2700" b="1" dirty="0" err="1"/>
              <a:t>spet</a:t>
            </a:r>
            <a:r>
              <a:rPr lang="en-IE" sz="2700" b="1" dirty="0"/>
              <a:t> </a:t>
            </a:r>
            <a:r>
              <a:rPr lang="en-IE" sz="2700" b="1" dirty="0" err="1"/>
              <a:t>srečali</a:t>
            </a:r>
            <a:r>
              <a:rPr lang="en-IE" sz="2700" b="1" dirty="0"/>
              <a:t>.</a:t>
            </a:r>
            <a:br>
              <a:rPr lang="en-IE" sz="4000" dirty="0"/>
            </a:br>
            <a:endParaRPr lang="en-US" sz="4000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609259" y="4797152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IE" sz="2800" dirty="0">
                <a:hlinkClick r:id="rId3"/>
              </a:rPr>
              <a:t>www.esha.org</a:t>
            </a:r>
            <a:r>
              <a:rPr lang="en-IE" sz="2800" dirty="0"/>
              <a:t> ESHA website</a:t>
            </a:r>
          </a:p>
          <a:p>
            <a:pPr eaLnBrk="1" hangingPunct="1"/>
            <a:r>
              <a:rPr lang="en-IE" sz="2800" dirty="0"/>
              <a:t>OECD; Improving School Leadership. Background report; Ireland. Paris (2007)</a:t>
            </a:r>
          </a:p>
          <a:p>
            <a:pPr eaLnBrk="1" hangingPunct="1"/>
            <a:r>
              <a:rPr lang="en-IE" sz="2800" dirty="0" err="1"/>
              <a:t>Slán</a:t>
            </a:r>
            <a:r>
              <a:rPr lang="en-IE" sz="2800" dirty="0"/>
              <a:t> </a:t>
            </a:r>
            <a:r>
              <a:rPr lang="en-IE" sz="2800" dirty="0" err="1"/>
              <a:t>abhaile</a:t>
            </a:r>
            <a:r>
              <a:rPr lang="en-IE" sz="2800" dirty="0"/>
              <a:t> – safe home!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39769-AA20-4167-9E8F-B45199DFBC66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ap of europ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6" y="0"/>
            <a:ext cx="9167246" cy="685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European School Heads Association ESHA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E" sz="2800" dirty="0"/>
              <a:t>ESHA is an umbrella organisation of national associations for school leaders and leadership teams in (pre)primary, secondary and vocational education</a:t>
            </a:r>
          </a:p>
          <a:p>
            <a:pPr>
              <a:lnSpc>
                <a:spcPct val="100000"/>
              </a:lnSpc>
            </a:pPr>
            <a:r>
              <a:rPr lang="en-IE" sz="2800" dirty="0"/>
              <a:t>The 43 ESHA member associations represent nearly 70,000 school leaders in 30 European countries.</a:t>
            </a:r>
          </a:p>
          <a:p>
            <a:pPr>
              <a:lnSpc>
                <a:spcPct val="100000"/>
              </a:lnSpc>
            </a:pPr>
            <a:r>
              <a:rPr lang="en-IE" sz="2800" dirty="0"/>
              <a:t>ESHA acts as a voice for European school leaders with other key education partners and seeks to promote the working conditions of European school leaders.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27B33-B681-4D1F-A150-89BE372A92D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&amp; Structure of ESHA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1825625"/>
            <a:ext cx="5829300" cy="4351338"/>
          </a:xfrm>
        </p:spPr>
        <p:txBody>
          <a:bodyPr/>
          <a:lstStyle/>
          <a:p>
            <a:r>
              <a:rPr lang="en-IE" dirty="0"/>
              <a:t>Esha was formed 30 years ago.</a:t>
            </a:r>
          </a:p>
          <a:p>
            <a:r>
              <a:rPr lang="en-IE" dirty="0"/>
              <a:t>It was initially the European Secondary School Association but expanded to include pre-school and primary school.</a:t>
            </a:r>
          </a:p>
          <a:p>
            <a:r>
              <a:rPr lang="en-IE" dirty="0"/>
              <a:t>It has grown to include 43 educational leadership organisations across Europe.</a:t>
            </a:r>
          </a:p>
          <a:p>
            <a:r>
              <a:rPr lang="en-IE" dirty="0"/>
              <a:t>The current ESHA president is Clive Byrne from Ireland .</a:t>
            </a:r>
          </a:p>
          <a:p>
            <a:r>
              <a:rPr lang="en-IE" dirty="0"/>
              <a:t> The ESHA council consists of four members elected from the members of the general assembly 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0B88-55E7-43F5-866A-9F77C646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ESHA Board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7D82-0F4A-4CE4-AF62-22826477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9FB8-BEF8-42E7-B0BD-7803C68D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567E3-7D6B-476D-9F83-CC554005053B}"/>
              </a:ext>
            </a:extLst>
          </p:cNvPr>
          <p:cNvSpPr/>
          <p:nvPr/>
        </p:nvSpPr>
        <p:spPr>
          <a:xfrm>
            <a:off x="251521" y="2708920"/>
            <a:ext cx="25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Barbara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Novinec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Slovenia</a:t>
            </a:r>
          </a:p>
        </p:txBody>
      </p:sp>
      <p:pic>
        <p:nvPicPr>
          <p:cNvPr id="1034" name="Picture 10" descr="http://www.esha.org/wp-content/uploads/2017/02/barbara-novinec.png">
            <a:extLst>
              <a:ext uri="{FF2B5EF4-FFF2-40B4-BE49-F238E27FC236}">
                <a16:creationId xmlns:a16="http://schemas.microsoft.com/office/drawing/2014/main" id="{868FDDD4-DC9B-4D67-B1F2-2E0896BB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89779"/>
            <a:ext cx="1664417" cy="17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sha.org/wp-content/uploads/2017/02/greg-demster.jpg">
            <a:extLst>
              <a:ext uri="{FF2B5EF4-FFF2-40B4-BE49-F238E27FC236}">
                <a16:creationId xmlns:a16="http://schemas.microsoft.com/office/drawing/2014/main" id="{FE8E2F87-7DA3-4A5D-B89E-B146B6C7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836712"/>
            <a:ext cx="1894249" cy="17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9696C9-0339-418A-8B93-6CEE49D0D1EA}"/>
              </a:ext>
            </a:extLst>
          </p:cNvPr>
          <p:cNvSpPr/>
          <p:nvPr/>
        </p:nvSpPr>
        <p:spPr>
          <a:xfrm>
            <a:off x="3347864" y="269265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Dempster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Secretary</a:t>
            </a: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</a:p>
        </p:txBody>
      </p:sp>
      <p:pic>
        <p:nvPicPr>
          <p:cNvPr id="1038" name="Picture 14" descr="http://www.esha.org/wp-content/uploads/2017/02/Jens-Porsgaard-Nielsen.jpg">
            <a:extLst>
              <a:ext uri="{FF2B5EF4-FFF2-40B4-BE49-F238E27FC236}">
                <a16:creationId xmlns:a16="http://schemas.microsoft.com/office/drawing/2014/main" id="{847219D6-9385-488A-BA17-07C9E94C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05" y="3293695"/>
            <a:ext cx="1731251" cy="17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4A3AC9-ECE3-48A2-B2E3-052EE9570AE8}"/>
              </a:ext>
            </a:extLst>
          </p:cNvPr>
          <p:cNvSpPr/>
          <p:nvPr/>
        </p:nvSpPr>
        <p:spPr>
          <a:xfrm>
            <a:off x="5489009" y="5362449"/>
            <a:ext cx="2359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Jens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Porsgaard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Nielsen </a:t>
            </a:r>
            <a:endParaRPr lang="en-GB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Denmark</a:t>
            </a:r>
          </a:p>
        </p:txBody>
      </p:sp>
      <p:pic>
        <p:nvPicPr>
          <p:cNvPr id="1040" name="Picture 16" descr="http://www.esha.org/wp-content/uploads/2017/02/omar_mekki.jpg">
            <a:extLst>
              <a:ext uri="{FF2B5EF4-FFF2-40B4-BE49-F238E27FC236}">
                <a16:creationId xmlns:a16="http://schemas.microsoft.com/office/drawing/2014/main" id="{ECC07BEF-7A92-447E-AFD3-1653ED76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53040"/>
            <a:ext cx="1519436" cy="17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5BD120-07F4-43CD-9763-6F770D023EAA}"/>
              </a:ext>
            </a:extLst>
          </p:cNvPr>
          <p:cNvSpPr/>
          <p:nvPr/>
        </p:nvSpPr>
        <p:spPr>
          <a:xfrm>
            <a:off x="6787873" y="2723467"/>
            <a:ext cx="132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Omar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Mekki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 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99BD5826-73AB-4643-84E3-8853941FE5D0}"/>
              </a:ext>
            </a:extLst>
          </p:cNvPr>
          <p:cNvGrpSpPr>
            <a:grpSpLocks/>
          </p:cNvGrpSpPr>
          <p:nvPr/>
        </p:nvGrpSpPr>
        <p:grpSpPr bwMode="auto">
          <a:xfrm>
            <a:off x="395528" y="3212976"/>
            <a:ext cx="3526121" cy="2952328"/>
            <a:chOff x="108120040" y="105744254"/>
            <a:chExt cx="4692883" cy="3822047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AE133AA5-BE80-49DD-A722-B6FFC254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37" t="-10446" r="3137" b="10446"/>
            <a:stretch>
              <a:fillRect/>
            </a:stretch>
          </p:blipFill>
          <p:spPr bwMode="auto">
            <a:xfrm>
              <a:off x="108120040" y="105744254"/>
              <a:ext cx="2632304" cy="382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7A306DD3-56BF-4A05-8EC4-FFD76B837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45458" y="107663119"/>
              <a:ext cx="2167465" cy="1026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Clive Byrne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ESHA President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Ireland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0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842F-1D05-4E96-BE2A-E6310411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Staff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3C6B6-E55D-42A5-BB1A-25BF0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DD723-6B09-4040-85B7-01BC0239DF4F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A1AC4-01EF-4917-ADCF-2AE6B9CA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DFFB5-2E7F-4CC8-ABD3-AE0620FD06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624921-4240-4524-868F-2C4A0CFA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4223552"/>
            <a:ext cx="2736304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Fred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Verboon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ESHA Director</a:t>
            </a:r>
          </a:p>
          <a:p>
            <a:pPr lvl="0" algn="ctr"/>
            <a:r>
              <a:rPr lang="en-GB" dirty="0"/>
              <a:t>Fred leads the ESHA offices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esha.org/wp-content/uploads/2017/02/fred-verboon.jpg">
            <a:hlinkClick r:id="rId2"/>
            <a:extLst>
              <a:ext uri="{FF2B5EF4-FFF2-40B4-BE49-F238E27FC236}">
                <a16:creationId xmlns:a16="http://schemas.microsoft.com/office/drawing/2014/main" id="{563033E7-4563-465E-A597-D64FFC22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88" y="2310795"/>
            <a:ext cx="1973722" cy="19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F5BF48A-9884-4453-8205-1861A50CE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752" y="1119129"/>
            <a:ext cx="3096344" cy="12618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1E73BE"/>
              </a:solidFill>
              <a:effectLst/>
              <a:latin typeface="Open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1E73BE"/>
              </a:solidFill>
              <a:latin typeface="Open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Monique Westland </a:t>
            </a:r>
            <a:b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all ESHA activities 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as the contact person to all member associations. </a:t>
            </a:r>
          </a:p>
        </p:txBody>
      </p:sp>
      <p:pic>
        <p:nvPicPr>
          <p:cNvPr id="2052" name="Picture 4" descr="http://www.esha.org/wp-content/uploads/2017/02/monique.jpg">
            <a:hlinkClick r:id="rId4"/>
            <a:extLst>
              <a:ext uri="{FF2B5EF4-FFF2-40B4-BE49-F238E27FC236}">
                <a16:creationId xmlns:a16="http://schemas.microsoft.com/office/drawing/2014/main" id="{C6413D98-1F80-4AAB-BE8D-8FD1DE3B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33333"/>
            <a:ext cx="1901715" cy="19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3178C3B-CC85-4CF1-B6E0-1EB901A4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229200"/>
            <a:ext cx="3893878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 Harrison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 manages and develops the relationships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member associations and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Commission as Strategic Relations Manager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esha.org/wp-content/uploads/2017/02/chris-harrison.jpg">
            <a:hlinkClick r:id="rId6"/>
            <a:extLst>
              <a:ext uri="{FF2B5EF4-FFF2-40B4-BE49-F238E27FC236}">
                <a16:creationId xmlns:a16="http://schemas.microsoft.com/office/drawing/2014/main" id="{6F885D23-102E-4793-AD7C-F7A48BED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15984"/>
            <a:ext cx="1512168" cy="20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7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ESHA Aims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ESHA aims to develop innovative and high quality education and school leadership by;</a:t>
            </a:r>
          </a:p>
          <a:p>
            <a:r>
              <a:rPr lang="en-IE" sz="2800" dirty="0"/>
              <a:t>Acting as an advocate for members.</a:t>
            </a:r>
          </a:p>
          <a:p>
            <a:r>
              <a:rPr lang="en-IE" sz="2800" dirty="0"/>
              <a:t>Researching and reporting on key issues.</a:t>
            </a:r>
          </a:p>
          <a:p>
            <a:r>
              <a:rPr lang="en-IE" sz="2800" dirty="0"/>
              <a:t>Identifying and sharing best practices.</a:t>
            </a:r>
          </a:p>
          <a:p>
            <a:r>
              <a:rPr lang="en-IE" sz="2800" dirty="0"/>
              <a:t>Participating in European projects to create relevant courses and collect examples of best practice on all aspects of school leadership.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3AA9F-7C52-45EE-A721-E37C1E15A06C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2808124"/>
            <a:ext cx="8058568" cy="1816716"/>
          </a:xfrm>
        </p:spPr>
        <p:txBody>
          <a:bodyPr>
            <a:normAutofit fontScale="90000"/>
          </a:bodyPr>
          <a:lstStyle/>
          <a:p>
            <a:br>
              <a:rPr lang="en-IE" dirty="0">
                <a:solidFill>
                  <a:srgbClr val="FFFF00"/>
                </a:solidFill>
              </a:rPr>
            </a:br>
            <a:br>
              <a:rPr lang="en-IE" dirty="0">
                <a:solidFill>
                  <a:srgbClr val="FFFF00"/>
                </a:solidFill>
              </a:rPr>
            </a:br>
            <a:br>
              <a:rPr lang="en-IE" dirty="0">
                <a:solidFill>
                  <a:srgbClr val="FFFF00"/>
                </a:solidFill>
              </a:rPr>
            </a:br>
            <a:br>
              <a:rPr lang="en-IE" dirty="0">
                <a:solidFill>
                  <a:srgbClr val="FFFF00"/>
                </a:solidFill>
              </a:rPr>
            </a:br>
            <a:br>
              <a:rPr lang="en-IE" dirty="0">
                <a:solidFill>
                  <a:srgbClr val="FFFF00"/>
                </a:solidFill>
              </a:rPr>
            </a:br>
            <a:br>
              <a:rPr lang="en-IE" dirty="0">
                <a:solidFill>
                  <a:srgbClr val="FFFF00"/>
                </a:solidFill>
              </a:rPr>
            </a:br>
            <a:endParaRPr lang="en-IE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32655"/>
            <a:ext cx="8335838" cy="676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/>
              <a:t>ESHA Activity</a:t>
            </a:r>
          </a:p>
          <a:p>
            <a:r>
              <a:rPr lang="en-IE" sz="2800" dirty="0"/>
              <a:t>The ESHA General Assembly meets twice a year.</a:t>
            </a:r>
          </a:p>
          <a:p>
            <a:r>
              <a:rPr lang="en-IE" sz="2800" dirty="0"/>
              <a:t>The Executive Board meets face to face 4 times per year and via Skype when necessary.</a:t>
            </a:r>
          </a:p>
          <a:p>
            <a:r>
              <a:rPr lang="en-IE" sz="2800" dirty="0"/>
              <a:t>ESHA will hold the Biennial Conference next year in Estonia in October 2018.</a:t>
            </a:r>
          </a:p>
          <a:p>
            <a:r>
              <a:rPr lang="en-IE" sz="2800" dirty="0"/>
              <a:t>ESHA has a website rich in content but it has been redesigned and is easier to navigate.</a:t>
            </a:r>
          </a:p>
          <a:p>
            <a:r>
              <a:rPr lang="en-IE" sz="2800" dirty="0"/>
              <a:t>ESHA produces an electronic magazine 6 times a year which has a large readership.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BF8D3-8ADB-4391-83A9-6482361F030C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4" name="Picture 6" descr="Image result for esha european school heads associ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8"/>
          <a:stretch/>
        </p:blipFill>
        <p:spPr bwMode="auto">
          <a:xfrm>
            <a:off x="6732240" y="4878409"/>
            <a:ext cx="2362522" cy="19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ha-top">
            <a:extLst>
              <a:ext uri="{FF2B5EF4-FFF2-40B4-BE49-F238E27FC236}">
                <a16:creationId xmlns:a16="http://schemas.microsoft.com/office/drawing/2014/main" id="{072E7016-B2A2-4433-9CAB-0B905156E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9" t="-445" r="5922" b="447"/>
          <a:stretch/>
        </p:blipFill>
        <p:spPr bwMode="auto">
          <a:xfrm>
            <a:off x="6660232" y="0"/>
            <a:ext cx="2419751" cy="67364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A02C-3FEC-49BC-894F-8E5A8C32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" y="1340768"/>
            <a:ext cx="7032660" cy="4727551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School Leadership and Quality Management</a:t>
            </a:r>
          </a:p>
          <a:p>
            <a:pPr fontAlgn="base"/>
            <a:r>
              <a:rPr lang="en-GB" dirty="0"/>
              <a:t>Distributed Leadership</a:t>
            </a:r>
          </a:p>
          <a:p>
            <a:pPr fontAlgn="base"/>
            <a:r>
              <a:rPr lang="en-GB" dirty="0"/>
              <a:t>ESHA and ETUCE (European Teachers Association) have published a joint research into distributive leadership. Their publications can be found at the </a:t>
            </a:r>
            <a:r>
              <a:rPr lang="en-GB" dirty="0">
                <a:hlinkClick r:id="rId3"/>
              </a:rPr>
              <a:t>ESHA Community portal.</a:t>
            </a:r>
            <a:endParaRPr lang="en-GB" dirty="0"/>
          </a:p>
          <a:p>
            <a:pPr fontAlgn="base"/>
            <a:r>
              <a:rPr lang="en-GB" dirty="0"/>
              <a:t>Managing change</a:t>
            </a:r>
          </a:p>
          <a:p>
            <a:pPr fontAlgn="base"/>
            <a:r>
              <a:rPr lang="en-GB" dirty="0"/>
              <a:t>1. Maintaining high quality standards.</a:t>
            </a:r>
          </a:p>
          <a:p>
            <a:pPr fontAlgn="base"/>
            <a:r>
              <a:rPr lang="en-GB" dirty="0"/>
              <a:t>2. Resistance to Change.</a:t>
            </a:r>
          </a:p>
          <a:p>
            <a:pPr fontAlgn="base"/>
            <a:r>
              <a:rPr lang="en-GB" dirty="0"/>
              <a:t>Reduced Budgets</a:t>
            </a:r>
          </a:p>
          <a:p>
            <a:r>
              <a:rPr lang="en-GB" dirty="0"/>
              <a:t>Administrative Workload</a:t>
            </a:r>
            <a:endParaRPr lang="en-GB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221F-5D3D-46E0-9528-C570FBEF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3892" y="6356351"/>
            <a:ext cx="1995678" cy="365125"/>
          </a:xfrm>
        </p:spPr>
        <p:txBody>
          <a:bodyPr>
            <a:normAutofit/>
          </a:bodyPr>
          <a:lstStyle/>
          <a:p>
            <a:pPr algn="r">
              <a:defRPr/>
            </a:pPr>
            <a:fld id="{7F3AF1E0-2EDD-4075-8DD4-CA69FBF6043D}" type="datetime1">
              <a:rPr lang="en-US">
                <a:solidFill>
                  <a:srgbClr val="FFFFFF"/>
                </a:solidFill>
              </a:rPr>
              <a:pPr algn="r">
                <a:defRPr/>
              </a:pPr>
              <a:t>6/12/2017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79FF1-B9DD-44E6-A9C6-29C5AF93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446" y="6356351"/>
            <a:ext cx="514350" cy="365125"/>
          </a:xfrm>
        </p:spPr>
        <p:txBody>
          <a:bodyPr>
            <a:normAutofit/>
          </a:bodyPr>
          <a:lstStyle/>
          <a:p>
            <a:pPr algn="l">
              <a:defRPr/>
            </a:pPr>
            <a:fld id="{20D3CAFF-2CF4-4AC3-880C-9229107A40A0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0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6023-7E87-4BE6-897A-9792421B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Esha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C864-66E1-4C7F-869C-27B034D1D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F2DC1-CB59-4734-9E0F-831C0734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E5566-43D7-4488-BF14-FB1271E1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DD8F1-D330-48AE-A64A-42F80131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" y="836712"/>
            <a:ext cx="9144000" cy="57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478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Office Theme</vt:lpstr>
      <vt:lpstr>ESHA European School Heads Association Paul Byrne  NAPD Past President &amp; Member of ESHA General Assembly National Association of Principals and Deputy Principals Ireland </vt:lpstr>
      <vt:lpstr>European School Heads Association ESHA</vt:lpstr>
      <vt:lpstr>History &amp; Structure of ESHA</vt:lpstr>
      <vt:lpstr>ESHA Board</vt:lpstr>
      <vt:lpstr>Office Staff</vt:lpstr>
      <vt:lpstr>ESHA Aims</vt:lpstr>
      <vt:lpstr>      </vt:lpstr>
      <vt:lpstr>PowerPoint Presentation</vt:lpstr>
      <vt:lpstr>Esha Website</vt:lpstr>
      <vt:lpstr>Children </vt:lpstr>
      <vt:lpstr>Learning</vt:lpstr>
      <vt:lpstr>ESHA Magazine </vt:lpstr>
      <vt:lpstr>PowerPoint Presentation</vt:lpstr>
      <vt:lpstr>A final word  The power of ESHA is in facilitating the sharing best practices between education systems within Europe, in providing a united voice to advocate for the most precious resource we have for the future, the children of our countries. Let us continue to co-operate and share with a view to a better future. Hvala za prijateljstvo in gostoljubje, dokler ne bomo spet srečali. </vt:lpstr>
    </vt:vector>
  </TitlesOfParts>
  <Company>NAPD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Michigan University Visit to Ireland June 2009</dc:title>
  <dc:creator>Clive Byrne</dc:creator>
  <cp:lastModifiedBy>Paul Byrne</cp:lastModifiedBy>
  <cp:revision>123</cp:revision>
  <dcterms:created xsi:type="dcterms:W3CDTF">2009-06-12T13:01:37Z</dcterms:created>
  <dcterms:modified xsi:type="dcterms:W3CDTF">2017-06-12T17:51:56Z</dcterms:modified>
</cp:coreProperties>
</file>