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3" r:id="rId1"/>
  </p:sldMasterIdLst>
  <p:notesMasterIdLst>
    <p:notesMasterId r:id="rId35"/>
  </p:notesMasterIdLst>
  <p:sldIdLst>
    <p:sldId id="282" r:id="rId2"/>
    <p:sldId id="281" r:id="rId3"/>
    <p:sldId id="280" r:id="rId4"/>
    <p:sldId id="275" r:id="rId5"/>
    <p:sldId id="257" r:id="rId6"/>
    <p:sldId id="258" r:id="rId7"/>
    <p:sldId id="284" r:id="rId8"/>
    <p:sldId id="259" r:id="rId9"/>
    <p:sldId id="260" r:id="rId10"/>
    <p:sldId id="285" r:id="rId11"/>
    <p:sldId id="276" r:id="rId12"/>
    <p:sldId id="287" r:id="rId13"/>
    <p:sldId id="261" r:id="rId14"/>
    <p:sldId id="262" r:id="rId15"/>
    <p:sldId id="289" r:id="rId16"/>
    <p:sldId id="263" r:id="rId17"/>
    <p:sldId id="264" r:id="rId18"/>
    <p:sldId id="290" r:id="rId19"/>
    <p:sldId id="277" r:id="rId20"/>
    <p:sldId id="292" r:id="rId21"/>
    <p:sldId id="265" r:id="rId22"/>
    <p:sldId id="266" r:id="rId23"/>
    <p:sldId id="293" r:id="rId24"/>
    <p:sldId id="267" r:id="rId25"/>
    <p:sldId id="295" r:id="rId26"/>
    <p:sldId id="268" r:id="rId27"/>
    <p:sldId id="296" r:id="rId28"/>
    <p:sldId id="269" r:id="rId29"/>
    <p:sldId id="297" r:id="rId30"/>
    <p:sldId id="270" r:id="rId31"/>
    <p:sldId id="298" r:id="rId32"/>
    <p:sldId id="283" r:id="rId33"/>
    <p:sldId id="299" r:id="rId34"/>
  </p:sldIdLst>
  <p:sldSz cx="9144000" cy="6858000" type="screen4x3"/>
  <p:notesSz cx="666273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DA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7CF3D-D42F-4775-8AFA-3753A8B40614}" type="datetimeFigureOut">
              <a:rPr lang="en-IE" smtClean="0"/>
              <a:pPr/>
              <a:t>28/06/2017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CBF5A-5ED5-4E32-A258-3ADD2709FA39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22595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828863D3-B9E1-4181-B7F3-BEC6C81752AD}" type="datetime1">
              <a:rPr lang="en-US" smtClean="0"/>
              <a:pPr>
                <a:defRPr/>
              </a:pPr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C86F1CA7-4973-4C47-8715-89ABD99816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433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E99DDA-DC91-4A06-A156-A79DBAA44744}" type="datetime1">
              <a:rPr lang="en-US" smtClean="0"/>
              <a:pPr>
                <a:defRPr/>
              </a:pPr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7C0E1E-632A-48A0-9EF5-A3AC3087E3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96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45DF402-AF2A-49AB-859F-524640B546D6}" type="datetime1">
              <a:rPr lang="en-US" smtClean="0"/>
              <a:pPr>
                <a:defRPr/>
              </a:pPr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1EE082D5-AE33-4C81-B664-C4965BC47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299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3AF1E0-2EDD-4075-8DD4-CA69FBF6043D}" type="datetime1">
              <a:rPr lang="en-US" smtClean="0"/>
              <a:pPr>
                <a:defRPr/>
              </a:pPr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D3CAFF-2CF4-4AC3-880C-9229107A40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102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C8EC1A44-9937-4C5F-B6CA-2ACB1AD82CCB}" type="datetime1">
              <a:rPr lang="en-US" smtClean="0"/>
              <a:pPr>
                <a:defRPr/>
              </a:pPr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9515BA2C-6A9E-437A-A335-331C79CEA4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54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E812B5-8512-446F-B7CB-0C9A3E5BC50F}" type="datetime1">
              <a:rPr lang="en-US" smtClean="0"/>
              <a:pPr>
                <a:defRPr/>
              </a:pPr>
              <a:t>6/28/2017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D1051A-37C4-4E23-8F7B-761EBEAE2D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65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50D697-8CDD-44B9-B84C-C779153D8391}" type="datetime1">
              <a:rPr lang="en-US" smtClean="0"/>
              <a:pPr>
                <a:defRPr/>
              </a:pPr>
              <a:t>6/28/2017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143F43-E2A1-4117-814A-A734E54FF4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21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6DD723-6B09-4040-85B7-01BC0239DF4F}" type="datetime1">
              <a:rPr lang="en-US" smtClean="0"/>
              <a:pPr>
                <a:defRPr/>
              </a:pPr>
              <a:t>6/28/2017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FDFFB5-2E7F-4CC8-ABD3-AE0620FD06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566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C4D7B2-C987-4584-A9F6-D80B6366974C}" type="datetime1">
              <a:rPr lang="en-US" smtClean="0"/>
              <a:pPr>
                <a:defRPr/>
              </a:pPr>
              <a:t>6/28/2017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1D4B9-F91B-4F3D-9450-BB50CA8406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1240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8FB09D66-D515-4E04-B72D-89EA0FB2932F}" type="datetime1">
              <a:rPr lang="en-US" smtClean="0"/>
              <a:pPr>
                <a:defRPr/>
              </a:pPr>
              <a:t>6/28/2017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C88C4FC9-A18A-4864-8BFF-363FCE0A4B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743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48F1F3-125B-4846-ADAC-B9A5D730536D}" type="datetime1">
              <a:rPr lang="en-US" smtClean="0"/>
              <a:pPr>
                <a:defRPr/>
              </a:pPr>
              <a:t>6/28/2017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54ECA8-C7B7-4405-AB61-D34FDC7A74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315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CF180943-FC34-4159-8C31-8BCF4AD841F3}" type="datetime1">
              <a:rPr lang="en-US" smtClean="0"/>
              <a:pPr>
                <a:defRPr/>
              </a:pPr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8CE5E9FE-238A-40DC-9AC5-6FF513C3FC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30161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075" r:id="rId2"/>
    <p:sldLayoutId id="2147484076" r:id="rId3"/>
    <p:sldLayoutId id="2147484077" r:id="rId4"/>
    <p:sldLayoutId id="2147484078" r:id="rId5"/>
    <p:sldLayoutId id="2147484079" r:id="rId6"/>
    <p:sldLayoutId id="2147484080" r:id="rId7"/>
    <p:sldLayoutId id="2147484081" r:id="rId8"/>
    <p:sldLayoutId id="2147484082" r:id="rId9"/>
    <p:sldLayoutId id="2147484083" r:id="rId10"/>
    <p:sldLayoutId id="2147484084" r:id="rId11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Displaying 30677306-C9F8-4509-929E-C4AFC017D7FC.JPG"/>
          <p:cNvSpPr>
            <a:spLocks noChangeAspect="1" noChangeArrowheads="1"/>
          </p:cNvSpPr>
          <p:nvPr/>
        </p:nvSpPr>
        <p:spPr bwMode="auto">
          <a:xfrm>
            <a:off x="4457700" y="33147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BD3397-A91D-4FA5-A800-F872008052D1}"/>
              </a:ext>
            </a:extLst>
          </p:cNvPr>
          <p:cNvSpPr txBox="1"/>
          <p:nvPr/>
        </p:nvSpPr>
        <p:spPr>
          <a:xfrm>
            <a:off x="503548" y="3861048"/>
            <a:ext cx="8136904" cy="216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GB" sz="3600" b="1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The Federation of Secondary Schools and Dormitories of Slovenia </a:t>
            </a:r>
          </a:p>
          <a:p>
            <a:pPr>
              <a:lnSpc>
                <a:spcPct val="70000"/>
              </a:lnSpc>
            </a:pPr>
            <a:endParaRPr lang="en-GB" sz="1200" b="1" dirty="0">
              <a:solidFill>
                <a:schemeClr val="bg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70000"/>
              </a:lnSpc>
            </a:pPr>
            <a:endParaRPr lang="en-GB" sz="600" b="1" dirty="0">
              <a:solidFill>
                <a:schemeClr val="bg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70000"/>
              </a:lnSpc>
            </a:pPr>
            <a:endParaRPr lang="en-GB" sz="100" dirty="0">
              <a:solidFill>
                <a:schemeClr val="bg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70000"/>
              </a:lnSpc>
            </a:pPr>
            <a:r>
              <a:rPr lang="en-GB" sz="3200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Bled, Slovenia. </a:t>
            </a:r>
          </a:p>
          <a:p>
            <a:pPr>
              <a:lnSpc>
                <a:spcPct val="70000"/>
              </a:lnSpc>
            </a:pPr>
            <a:endParaRPr lang="en-GB" sz="1200" dirty="0">
              <a:solidFill>
                <a:schemeClr val="bg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70000"/>
              </a:lnSpc>
            </a:pPr>
            <a:r>
              <a:rPr lang="en-GB" sz="3200" dirty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29 - 30 June 2017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87376E-2AA8-4186-A056-B5342081D748}"/>
              </a:ext>
            </a:extLst>
          </p:cNvPr>
          <p:cNvSpPr txBox="1"/>
          <p:nvPr/>
        </p:nvSpPr>
        <p:spPr>
          <a:xfrm>
            <a:off x="539552" y="764704"/>
            <a:ext cx="799288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Irish Education System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Irski šolski sistem</a:t>
            </a: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Paul Byrne</a:t>
            </a:r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NAPD </a:t>
            </a:r>
            <a:r>
              <a:rPr lang="en-GB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 President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Association of Principals and Deputy Principals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844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76" y="1988839"/>
            <a:ext cx="8570944" cy="4332421"/>
          </a:xfrm>
        </p:spPr>
        <p:txBody>
          <a:bodyPr>
            <a:normAutofit fontScale="92500" lnSpcReduction="20000"/>
          </a:bodyPr>
          <a:lstStyle/>
          <a:p>
            <a:r>
              <a:rPr lang="sl-SI" sz="2200" dirty="0" smtClean="0">
                <a:latin typeface="+mj-lt"/>
              </a:rPr>
              <a:t>Time </a:t>
            </a:r>
            <a:r>
              <a:rPr lang="sl-SI" sz="2200" dirty="0" err="1" smtClean="0">
                <a:latin typeface="+mj-lt"/>
              </a:rPr>
              <a:t>spent</a:t>
            </a:r>
            <a:r>
              <a:rPr lang="sl-SI" sz="2200" dirty="0" smtClean="0">
                <a:latin typeface="+mj-lt"/>
              </a:rPr>
              <a:t> on </a:t>
            </a:r>
            <a:r>
              <a:rPr lang="sl-SI" sz="2200" dirty="0" err="1" smtClean="0">
                <a:latin typeface="+mj-lt"/>
              </a:rPr>
              <a:t>key</a:t>
            </a:r>
            <a:r>
              <a:rPr lang="sl-SI" sz="2200" dirty="0" smtClean="0">
                <a:latin typeface="+mj-lt"/>
              </a:rPr>
              <a:t> </a:t>
            </a:r>
            <a:r>
              <a:rPr lang="sl-SI" sz="2200" dirty="0" err="1" smtClean="0">
                <a:latin typeface="+mj-lt"/>
              </a:rPr>
              <a:t>skills</a:t>
            </a:r>
            <a:r>
              <a:rPr lang="sl-SI" sz="2200" dirty="0" smtClean="0">
                <a:latin typeface="+mj-lt"/>
              </a:rPr>
              <a:t> in </a:t>
            </a:r>
            <a:r>
              <a:rPr lang="sl-SI" sz="2200" dirty="0" err="1" smtClean="0">
                <a:latin typeface="+mj-lt"/>
              </a:rPr>
              <a:t>Maths</a:t>
            </a:r>
            <a:r>
              <a:rPr lang="sl-SI" sz="2200" dirty="0" smtClean="0">
                <a:latin typeface="+mj-lt"/>
              </a:rPr>
              <a:t>, Science </a:t>
            </a:r>
            <a:r>
              <a:rPr lang="sl-SI" sz="2200" dirty="0" err="1" smtClean="0">
                <a:latin typeface="+mj-lt"/>
              </a:rPr>
              <a:t>and</a:t>
            </a:r>
            <a:r>
              <a:rPr lang="sl-SI" sz="2200" dirty="0" smtClean="0">
                <a:latin typeface="+mj-lt"/>
              </a:rPr>
              <a:t> </a:t>
            </a:r>
            <a:r>
              <a:rPr lang="sl-SI" sz="2200" dirty="0" err="1" smtClean="0">
                <a:latin typeface="+mj-lt"/>
              </a:rPr>
              <a:t>Technology</a:t>
            </a:r>
            <a:r>
              <a:rPr lang="sl-SI" sz="2200" dirty="0" smtClean="0">
                <a:latin typeface="+mj-lt"/>
              </a:rPr>
              <a:t> </a:t>
            </a:r>
            <a:r>
              <a:rPr lang="sl-SI" sz="2200" dirty="0" err="1" smtClean="0">
                <a:latin typeface="+mj-lt"/>
              </a:rPr>
              <a:t>was</a:t>
            </a:r>
            <a:r>
              <a:rPr lang="sl-SI" sz="2200" dirty="0" smtClean="0">
                <a:latin typeface="+mj-lt"/>
              </a:rPr>
              <a:t> </a:t>
            </a:r>
            <a:r>
              <a:rPr lang="sl-SI" sz="2200" dirty="0" err="1" smtClean="0">
                <a:latin typeface="+mj-lt"/>
              </a:rPr>
              <a:t>among</a:t>
            </a:r>
            <a:r>
              <a:rPr lang="sl-SI" sz="2200" dirty="0" smtClean="0">
                <a:latin typeface="+mj-lt"/>
              </a:rPr>
              <a:t> </a:t>
            </a:r>
            <a:r>
              <a:rPr lang="sl-SI" sz="2200" dirty="0" err="1" smtClean="0">
                <a:latin typeface="+mj-lt"/>
              </a:rPr>
              <a:t>the</a:t>
            </a:r>
            <a:r>
              <a:rPr lang="sl-SI" sz="2200" dirty="0" smtClean="0">
                <a:latin typeface="+mj-lt"/>
              </a:rPr>
              <a:t> </a:t>
            </a:r>
            <a:r>
              <a:rPr lang="sl-SI" sz="2200" dirty="0" err="1" smtClean="0">
                <a:latin typeface="+mj-lt"/>
              </a:rPr>
              <a:t>lowest</a:t>
            </a:r>
            <a:r>
              <a:rPr lang="sl-SI" sz="2200" dirty="0" smtClean="0">
                <a:latin typeface="+mj-lt"/>
              </a:rPr>
              <a:t> in </a:t>
            </a:r>
            <a:r>
              <a:rPr lang="sl-SI" sz="2200" dirty="0" err="1" smtClean="0">
                <a:latin typeface="+mj-lt"/>
              </a:rPr>
              <a:t>the</a:t>
            </a:r>
            <a:r>
              <a:rPr lang="sl-SI" sz="2200" dirty="0" smtClean="0">
                <a:latin typeface="+mj-lt"/>
              </a:rPr>
              <a:t> OECD </a:t>
            </a:r>
            <a:r>
              <a:rPr lang="sl-SI" sz="2200" dirty="0" err="1" smtClean="0">
                <a:latin typeface="+mj-lt"/>
              </a:rPr>
              <a:t>but</a:t>
            </a:r>
            <a:r>
              <a:rPr lang="sl-SI" sz="2200" dirty="0" smtClean="0">
                <a:latin typeface="+mj-lt"/>
              </a:rPr>
              <a:t> is </a:t>
            </a:r>
            <a:r>
              <a:rPr lang="sl-SI" sz="2200" dirty="0" err="1" smtClean="0">
                <a:latin typeface="+mj-lt"/>
              </a:rPr>
              <a:t>improving</a:t>
            </a:r>
            <a:r>
              <a:rPr lang="sl-SI" sz="2200" dirty="0" smtClean="0">
                <a:latin typeface="+mj-lt"/>
              </a:rPr>
              <a:t>.</a:t>
            </a:r>
          </a:p>
          <a:p>
            <a:r>
              <a:rPr lang="sl-SI" sz="2200" dirty="0" smtClean="0">
                <a:latin typeface="+mj-lt"/>
              </a:rPr>
              <a:t>Čas, porabljen za ključne spretnosti pri matematiki, znanosti in tehnologiji je med najnižjimi v OECD, vendar se izboljšuje.</a:t>
            </a:r>
          </a:p>
          <a:p>
            <a:r>
              <a:rPr lang="sl-SI" sz="2200" dirty="0" err="1" smtClean="0">
                <a:latin typeface="+mj-lt"/>
              </a:rPr>
              <a:t>Key</a:t>
            </a:r>
            <a:r>
              <a:rPr lang="sl-SI" sz="2200" dirty="0" smtClean="0">
                <a:latin typeface="+mj-lt"/>
              </a:rPr>
              <a:t> </a:t>
            </a:r>
            <a:r>
              <a:rPr lang="sl-SI" sz="2200" dirty="0" err="1" smtClean="0">
                <a:latin typeface="+mj-lt"/>
              </a:rPr>
              <a:t>policy</a:t>
            </a:r>
            <a:r>
              <a:rPr lang="sl-SI" sz="2200" dirty="0" smtClean="0">
                <a:latin typeface="+mj-lt"/>
              </a:rPr>
              <a:t> </a:t>
            </a:r>
            <a:r>
              <a:rPr lang="sl-SI" sz="2200" dirty="0" err="1" smtClean="0">
                <a:latin typeface="+mj-lt"/>
              </a:rPr>
              <a:t>agendas</a:t>
            </a:r>
            <a:r>
              <a:rPr lang="sl-SI" sz="2200" dirty="0" smtClean="0">
                <a:latin typeface="+mj-lt"/>
              </a:rPr>
              <a:t> are:- social </a:t>
            </a:r>
            <a:r>
              <a:rPr lang="sl-SI" sz="2200" dirty="0" err="1" smtClean="0">
                <a:latin typeface="+mj-lt"/>
              </a:rPr>
              <a:t>inclusion</a:t>
            </a:r>
            <a:r>
              <a:rPr lang="sl-SI" sz="2200" dirty="0" smtClean="0">
                <a:latin typeface="+mj-lt"/>
              </a:rPr>
              <a:t>, </a:t>
            </a:r>
            <a:r>
              <a:rPr lang="sl-SI" sz="2200" dirty="0" err="1" smtClean="0">
                <a:latin typeface="+mj-lt"/>
              </a:rPr>
              <a:t>special</a:t>
            </a:r>
            <a:r>
              <a:rPr lang="sl-SI" sz="2200" dirty="0" smtClean="0">
                <a:latin typeface="+mj-lt"/>
              </a:rPr>
              <a:t> </a:t>
            </a:r>
            <a:r>
              <a:rPr lang="sl-SI" sz="2200" dirty="0" err="1" smtClean="0">
                <a:latin typeface="+mj-lt"/>
              </a:rPr>
              <a:t>needs</a:t>
            </a:r>
            <a:r>
              <a:rPr lang="sl-SI" sz="2200" dirty="0" smtClean="0">
                <a:latin typeface="+mj-lt"/>
              </a:rPr>
              <a:t>, </a:t>
            </a:r>
            <a:r>
              <a:rPr lang="sl-SI" sz="2200" dirty="0" err="1" smtClean="0">
                <a:latin typeface="+mj-lt"/>
              </a:rPr>
              <a:t>increasing</a:t>
            </a:r>
            <a:r>
              <a:rPr lang="sl-SI" sz="2200" dirty="0" smtClean="0">
                <a:latin typeface="+mj-lt"/>
              </a:rPr>
              <a:t> </a:t>
            </a:r>
            <a:r>
              <a:rPr lang="sl-SI" sz="2200" dirty="0" err="1" smtClean="0">
                <a:latin typeface="+mj-lt"/>
              </a:rPr>
              <a:t>school</a:t>
            </a:r>
            <a:r>
              <a:rPr lang="sl-SI" sz="2200" dirty="0" smtClean="0">
                <a:latin typeface="+mj-lt"/>
              </a:rPr>
              <a:t> </a:t>
            </a:r>
            <a:r>
              <a:rPr lang="sl-SI" sz="2200" dirty="0" err="1" smtClean="0">
                <a:latin typeface="+mj-lt"/>
              </a:rPr>
              <a:t>places</a:t>
            </a:r>
            <a:r>
              <a:rPr lang="sl-SI" sz="2200" dirty="0" smtClean="0">
                <a:latin typeface="+mj-lt"/>
              </a:rPr>
              <a:t> </a:t>
            </a:r>
            <a:r>
              <a:rPr lang="sl-SI" sz="2200" dirty="0" err="1" smtClean="0">
                <a:latin typeface="+mj-lt"/>
              </a:rPr>
              <a:t>and</a:t>
            </a:r>
            <a:r>
              <a:rPr lang="sl-SI" sz="2200" dirty="0" smtClean="0">
                <a:latin typeface="+mj-lt"/>
              </a:rPr>
              <a:t> </a:t>
            </a:r>
            <a:r>
              <a:rPr lang="sl-SI" sz="2200" dirty="0" err="1" smtClean="0">
                <a:latin typeface="+mj-lt"/>
              </a:rPr>
              <a:t>revising</a:t>
            </a:r>
            <a:r>
              <a:rPr lang="sl-SI" sz="2200" dirty="0" smtClean="0">
                <a:latin typeface="+mj-lt"/>
              </a:rPr>
              <a:t> </a:t>
            </a:r>
            <a:r>
              <a:rPr lang="sl-SI" sz="2200" dirty="0" err="1" smtClean="0">
                <a:latin typeface="+mj-lt"/>
              </a:rPr>
              <a:t>curriculum</a:t>
            </a:r>
            <a:r>
              <a:rPr lang="sl-SI" sz="2200" dirty="0" smtClean="0">
                <a:latin typeface="+mj-lt"/>
              </a:rPr>
              <a:t> to </a:t>
            </a:r>
            <a:r>
              <a:rPr lang="sl-SI" sz="2200" dirty="0" err="1" smtClean="0">
                <a:latin typeface="+mj-lt"/>
              </a:rPr>
              <a:t>improve</a:t>
            </a:r>
            <a:r>
              <a:rPr lang="sl-SI" sz="2200" dirty="0" smtClean="0">
                <a:latin typeface="+mj-lt"/>
              </a:rPr>
              <a:t> </a:t>
            </a:r>
            <a:r>
              <a:rPr lang="sl-SI" sz="2200" dirty="0" err="1" smtClean="0">
                <a:latin typeface="+mj-lt"/>
              </a:rPr>
              <a:t>literacy</a:t>
            </a:r>
            <a:r>
              <a:rPr lang="sl-SI" sz="2200" dirty="0" smtClean="0">
                <a:latin typeface="+mj-lt"/>
              </a:rPr>
              <a:t> &amp; </a:t>
            </a:r>
            <a:r>
              <a:rPr lang="sl-SI" sz="2200" dirty="0" err="1" smtClean="0">
                <a:latin typeface="+mj-lt"/>
              </a:rPr>
              <a:t>numeracy</a:t>
            </a:r>
            <a:r>
              <a:rPr lang="sl-SI" sz="2200" dirty="0" smtClean="0">
                <a:latin typeface="+mj-lt"/>
              </a:rPr>
              <a:t>. </a:t>
            </a:r>
          </a:p>
          <a:p>
            <a:r>
              <a:rPr lang="sl-SI" sz="2200" dirty="0" smtClean="0">
                <a:latin typeface="+mj-lt"/>
              </a:rPr>
              <a:t>Ključna področja so: - socialna vključenost, posebne potrebe, povečanje šolskih površin in revizija učnih načrtov  za izboljšanje jezikovne in matematične pismenosti.</a:t>
            </a:r>
          </a:p>
          <a:p>
            <a:r>
              <a:rPr lang="sl-SI" sz="2200" dirty="0" err="1" smtClean="0">
                <a:latin typeface="+mj-lt"/>
              </a:rPr>
              <a:t>The</a:t>
            </a:r>
            <a:r>
              <a:rPr lang="sl-SI" sz="2200" dirty="0" smtClean="0">
                <a:latin typeface="+mj-lt"/>
              </a:rPr>
              <a:t> </a:t>
            </a:r>
            <a:r>
              <a:rPr lang="sl-SI" sz="2200" dirty="0" err="1" smtClean="0">
                <a:latin typeface="+mj-lt"/>
              </a:rPr>
              <a:t>increase</a:t>
            </a:r>
            <a:r>
              <a:rPr lang="sl-SI" sz="2200" dirty="0" smtClean="0">
                <a:latin typeface="+mj-lt"/>
              </a:rPr>
              <a:t> in </a:t>
            </a:r>
            <a:r>
              <a:rPr lang="sl-SI" sz="2200" dirty="0" err="1" smtClean="0">
                <a:latin typeface="+mj-lt"/>
              </a:rPr>
              <a:t>population</a:t>
            </a:r>
            <a:r>
              <a:rPr lang="sl-SI" sz="2200" dirty="0" smtClean="0">
                <a:latin typeface="+mj-lt"/>
              </a:rPr>
              <a:t> in </a:t>
            </a:r>
            <a:r>
              <a:rPr lang="sl-SI" sz="2200" dirty="0" err="1" smtClean="0">
                <a:latin typeface="+mj-lt"/>
              </a:rPr>
              <a:t>recent</a:t>
            </a:r>
            <a:r>
              <a:rPr lang="sl-SI" sz="2200" dirty="0" smtClean="0">
                <a:latin typeface="+mj-lt"/>
              </a:rPr>
              <a:t> </a:t>
            </a:r>
            <a:r>
              <a:rPr lang="sl-SI" sz="2200" dirty="0" err="1" smtClean="0">
                <a:latin typeface="+mj-lt"/>
              </a:rPr>
              <a:t>years</a:t>
            </a:r>
            <a:r>
              <a:rPr lang="sl-SI" sz="2200" dirty="0" smtClean="0">
                <a:latin typeface="+mj-lt"/>
              </a:rPr>
              <a:t> </a:t>
            </a:r>
            <a:r>
              <a:rPr lang="sl-SI" sz="2200" dirty="0" err="1" smtClean="0">
                <a:latin typeface="+mj-lt"/>
              </a:rPr>
              <a:t>has</a:t>
            </a:r>
            <a:r>
              <a:rPr lang="sl-SI" sz="2200" dirty="0" smtClean="0">
                <a:latin typeface="+mj-lt"/>
              </a:rPr>
              <a:t> put </a:t>
            </a:r>
            <a:r>
              <a:rPr lang="sl-SI" sz="2200" dirty="0" err="1" smtClean="0">
                <a:latin typeface="+mj-lt"/>
              </a:rPr>
              <a:t>serious</a:t>
            </a:r>
            <a:r>
              <a:rPr lang="sl-SI" sz="2200" dirty="0" smtClean="0">
                <a:latin typeface="+mj-lt"/>
              </a:rPr>
              <a:t> </a:t>
            </a:r>
            <a:r>
              <a:rPr lang="sl-SI" sz="2200" dirty="0" err="1" smtClean="0">
                <a:latin typeface="+mj-lt"/>
              </a:rPr>
              <a:t>stress</a:t>
            </a:r>
            <a:r>
              <a:rPr lang="sl-SI" sz="2200" dirty="0" smtClean="0">
                <a:latin typeface="+mj-lt"/>
              </a:rPr>
              <a:t> on </a:t>
            </a:r>
            <a:r>
              <a:rPr lang="sl-SI" sz="2200" dirty="0" err="1" smtClean="0">
                <a:latin typeface="+mj-lt"/>
              </a:rPr>
              <a:t>the</a:t>
            </a:r>
            <a:r>
              <a:rPr lang="sl-SI" sz="2200" dirty="0" smtClean="0">
                <a:latin typeface="+mj-lt"/>
              </a:rPr>
              <a:t> </a:t>
            </a:r>
            <a:r>
              <a:rPr lang="sl-SI" sz="2200" dirty="0" err="1" smtClean="0">
                <a:latin typeface="+mj-lt"/>
              </a:rPr>
              <a:t>primary</a:t>
            </a:r>
            <a:r>
              <a:rPr lang="sl-SI" sz="2200" dirty="0" smtClean="0">
                <a:latin typeface="+mj-lt"/>
              </a:rPr>
              <a:t> </a:t>
            </a:r>
            <a:r>
              <a:rPr lang="sl-SI" sz="2200" dirty="0" err="1" smtClean="0">
                <a:latin typeface="+mj-lt"/>
              </a:rPr>
              <a:t>school</a:t>
            </a:r>
            <a:r>
              <a:rPr lang="sl-SI" sz="2200" dirty="0" smtClean="0">
                <a:latin typeface="+mj-lt"/>
              </a:rPr>
              <a:t> </a:t>
            </a:r>
            <a:r>
              <a:rPr lang="sl-SI" sz="2200" dirty="0" err="1" smtClean="0">
                <a:latin typeface="+mj-lt"/>
              </a:rPr>
              <a:t>system</a:t>
            </a:r>
            <a:r>
              <a:rPr lang="sl-SI" sz="2200" dirty="0" smtClean="0">
                <a:latin typeface="+mj-lt"/>
              </a:rPr>
              <a:t>. </a:t>
            </a:r>
          </a:p>
          <a:p>
            <a:r>
              <a:rPr lang="sl-SI" sz="2200" dirty="0" smtClean="0">
                <a:latin typeface="+mj-lt"/>
              </a:rPr>
              <a:t>Povečanje števila prebivalstva v zadnjih letih pomeni resen pritisk na osnovnošolski sistem</a:t>
            </a:r>
          </a:p>
          <a:p>
            <a:endParaRPr lang="sl-SI" dirty="0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AF1E0-2EDD-4075-8DD4-CA69FBF6043D}" type="datetime1">
              <a:rPr lang="en-US" smtClean="0"/>
              <a:pPr/>
              <a:t>6/28/2017</a:t>
            </a:fld>
            <a:endParaRPr lang="en-US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3CAFF-2CF4-4AC3-880C-9229107A40A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5" name="Slika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992549" cy="1085182"/>
          </a:xfrm>
          <a:prstGeom prst="rect">
            <a:avLst/>
          </a:prstGeom>
        </p:spPr>
      </p:pic>
      <p:sp>
        <p:nvSpPr>
          <p:cNvPr id="14" name="Naslov 12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5342"/>
          </a:xfrm>
        </p:spPr>
        <p:txBody>
          <a:bodyPr/>
          <a:lstStyle/>
          <a:p>
            <a:r>
              <a:rPr lang="en-IE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Education in Ireland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94302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 Primary System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770804"/>
            <a:ext cx="9108504" cy="4682532"/>
          </a:xfrm>
        </p:spPr>
        <p:txBody>
          <a:bodyPr>
            <a:noAutofit/>
          </a:bodyPr>
          <a:lstStyle/>
          <a:p>
            <a:r>
              <a:rPr lang="en-I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Irish secondary system is a 5 or 6 year cycle catering for 345,550 pupils</a:t>
            </a:r>
            <a:r>
              <a:rPr lang="en-I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l-SI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E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Irsk</a:t>
            </a:r>
            <a:r>
              <a:rPr lang="sl-SI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srednje šole tajajo</a:t>
            </a:r>
            <a:r>
              <a:rPr lang="en-I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 </a:t>
            </a:r>
            <a:r>
              <a:rPr lang="en-IE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</a:t>
            </a:r>
            <a:r>
              <a:rPr lang="en-I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šest</a:t>
            </a:r>
            <a:r>
              <a:rPr lang="en-I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 ali ciklov, vanje je vključenih</a:t>
            </a:r>
            <a:r>
              <a:rPr lang="en-I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345.550 </a:t>
            </a:r>
            <a:r>
              <a:rPr lang="sl-SI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dijakov</a:t>
            </a:r>
            <a:r>
              <a:rPr lang="en-I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l-SI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735 schools divided in 3 different sectors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l-SI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3 </a:t>
            </a:r>
            <a:r>
              <a:rPr lang="en-IE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različnih</a:t>
            </a:r>
            <a:r>
              <a:rPr lang="en-I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sektorjih</a:t>
            </a:r>
            <a:r>
              <a:rPr lang="en-I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en-I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735 </a:t>
            </a:r>
            <a:r>
              <a:rPr lang="en-IE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šol</a:t>
            </a:r>
            <a:r>
              <a:rPr lang="en-I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l-SI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26,800 teachers in the  secondary system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3AF1E0-2EDD-4075-8DD4-CA69FBF6043D}" type="datetime1">
              <a:rPr lang="en-US" smtClean="0"/>
              <a:pPr>
                <a:defRPr/>
              </a:pPr>
              <a:t>6/28/2017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D3CAFF-2CF4-4AC3-880C-9229107A40A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C4D7B2-C987-4584-A9F6-D80B6366974C}" type="datetime1">
              <a:rPr lang="en-US" smtClean="0"/>
              <a:pPr>
                <a:defRPr/>
              </a:pPr>
              <a:t>6/28/2017</a:t>
            </a:fld>
            <a:endParaRPr lang="en-US"/>
          </a:p>
        </p:txBody>
      </p:sp>
      <p:sp>
        <p:nvSpPr>
          <p:cNvPr id="3" name="Označba mest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1D4B9-F91B-4F3D-9450-BB50CA84066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Pravokotnik 4"/>
          <p:cNvSpPr/>
          <p:nvPr/>
        </p:nvSpPr>
        <p:spPr>
          <a:xfrm>
            <a:off x="395536" y="420209"/>
            <a:ext cx="8640960" cy="589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6000" lvl="0" indent="-306000"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IE" sz="32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s</a:t>
            </a:r>
            <a:r>
              <a:rPr lang="sl-SI" sz="3200" dirty="0" err="1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rednješolskem</a:t>
            </a:r>
            <a:r>
              <a:rPr lang="en-IE" sz="32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3200" dirty="0" err="1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sistemu</a:t>
            </a:r>
            <a:r>
              <a:rPr lang="en-IE" sz="32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sl-SI" sz="32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zaposlenih </a:t>
            </a:r>
            <a:r>
              <a:rPr lang="en-IE" sz="32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26.800 </a:t>
            </a:r>
            <a:r>
              <a:rPr lang="en-IE" sz="3200" dirty="0" err="1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učiteljev</a:t>
            </a:r>
            <a:r>
              <a:rPr lang="en-IE" sz="32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l-SI" sz="3200" dirty="0">
              <a:solidFill>
                <a:srgbClr val="3D3D3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6000" lvl="0" indent="-306000"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IE" sz="32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Each school has its own Board of </a:t>
            </a:r>
            <a:r>
              <a:rPr lang="en-IE" sz="3200" dirty="0" smtClean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Management.</a:t>
            </a:r>
            <a:endParaRPr lang="en-IE" sz="3200" dirty="0">
              <a:solidFill>
                <a:srgbClr val="3D3D3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6000" lvl="0" indent="-306000"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IE" sz="3200" dirty="0" err="1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Vsaka</a:t>
            </a:r>
            <a:r>
              <a:rPr lang="en-IE" sz="32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3200" dirty="0" err="1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šola</a:t>
            </a:r>
            <a:r>
              <a:rPr lang="en-IE" sz="32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3200" dirty="0" err="1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</a:t>
            </a:r>
            <a:r>
              <a:rPr lang="en-IE" sz="32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3200" dirty="0" err="1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svoj</a:t>
            </a:r>
            <a:r>
              <a:rPr lang="en-IE" sz="32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3200" dirty="0" err="1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upravni</a:t>
            </a:r>
            <a:r>
              <a:rPr lang="en-IE" sz="32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3200" dirty="0" err="1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odbor</a:t>
            </a:r>
            <a:r>
              <a:rPr lang="en-IE" sz="32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IE" sz="3200" dirty="0" smtClean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Significant </a:t>
            </a:r>
            <a:r>
              <a:rPr lang="en-IE" sz="32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industrial unrest in the sector as a result of pay cuts and moves to curricular </a:t>
            </a:r>
            <a:r>
              <a:rPr lang="en-IE" sz="3200" dirty="0" smtClean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reform.</a:t>
            </a:r>
            <a:endParaRPr lang="sl-SI" sz="3200" dirty="0" smtClean="0">
              <a:solidFill>
                <a:srgbClr val="3D3D3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IE" sz="3200" dirty="0" smtClean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sl-SI" sz="3200" dirty="0" smtClean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javljajo se precejšnji</a:t>
            </a:r>
            <a:r>
              <a:rPr lang="en-IE" sz="3200" dirty="0" smtClean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3200" dirty="0" err="1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industrijski</a:t>
            </a:r>
            <a:r>
              <a:rPr lang="en-IE" sz="32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3200" dirty="0" err="1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nemiri</a:t>
            </a:r>
            <a:r>
              <a:rPr lang="en-IE" sz="32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IE" sz="3200" dirty="0" err="1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sektorju</a:t>
            </a:r>
            <a:r>
              <a:rPr lang="en-IE" sz="32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3200" dirty="0" smtClean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zaradi</a:t>
            </a:r>
            <a:r>
              <a:rPr lang="en-IE" sz="3200" dirty="0" smtClean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3200" dirty="0" err="1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zmanjšanja</a:t>
            </a:r>
            <a:r>
              <a:rPr lang="en-IE" sz="32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3200" dirty="0" err="1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plač</a:t>
            </a:r>
            <a:r>
              <a:rPr lang="en-IE" sz="32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IE" sz="3200" dirty="0" err="1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prehoda</a:t>
            </a:r>
            <a:r>
              <a:rPr lang="en-IE" sz="32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IE" sz="3200" dirty="0" err="1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kurikularni</a:t>
            </a:r>
            <a:r>
              <a:rPr lang="en-IE" sz="32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3200" dirty="0" err="1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reformi</a:t>
            </a:r>
            <a:r>
              <a:rPr lang="en-IE" sz="32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06000" lvl="0" indent="-306000"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Char char=""/>
            </a:pPr>
            <a:endParaRPr lang="en-IE" sz="3200" dirty="0">
              <a:solidFill>
                <a:srgbClr val="3D3D3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755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IE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Post Primary System</a:t>
            </a:r>
            <a:endParaRPr lang="en-US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92088" y="1772816"/>
            <a:ext cx="7886700" cy="4752528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I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Types of Second level </a:t>
            </a:r>
            <a:r>
              <a:rPr lang="en-I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schools</a:t>
            </a:r>
            <a:endParaRPr lang="sl-SI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l-SI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Imajo tri vrste srednjih šol, v katere se vpišejo po osnovni šoli.</a:t>
            </a:r>
            <a:endParaRPr lang="en-I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I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Voluntary Secondary </a:t>
            </a:r>
            <a:r>
              <a:rPr lang="en-I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just under </a:t>
            </a:r>
            <a:r>
              <a:rPr lang="en-IE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</a:t>
            </a:r>
            <a:r>
              <a:rPr lang="en-I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schools mostly managed by religious</a:t>
            </a:r>
            <a:r>
              <a:rPr lang="en-I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l-SI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Nekaj manj kot 400 versko obarvanih šol</a:t>
            </a:r>
          </a:p>
          <a:p>
            <a:pPr eaLnBrk="1" hangingPunct="1">
              <a:lnSpc>
                <a:spcPct val="90000"/>
              </a:lnSpc>
            </a:pPr>
            <a:endParaRPr lang="en-I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I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Vocational Schools and Colleges </a:t>
            </a:r>
            <a:r>
              <a:rPr lang="en-I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about </a:t>
            </a:r>
            <a:r>
              <a:rPr lang="en-IE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220</a:t>
            </a:r>
            <a:r>
              <a:rPr lang="en-I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schools run by Education and Training Boards</a:t>
            </a:r>
            <a:r>
              <a:rPr lang="en-I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l-SI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Poklicne in srednje strokovne šole, teh je okrog 220, vodijo jih odbori za izobraževanje in prakso.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I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I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 and Comprehensive Schools </a:t>
            </a:r>
            <a:r>
              <a:rPr lang="en-I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about </a:t>
            </a:r>
            <a:r>
              <a:rPr lang="en-IE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I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schools organised through Deeds of Trust between the state and religious congregations</a:t>
            </a:r>
            <a:r>
              <a:rPr lang="en-I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l-SI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Teh šol je 100 in zanje je značilno, da se pri njihovem vodenju povezujeta država in verske skupnosti.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BAF40B-7A76-47E3-8513-BC3C729DF9C9}" type="datetime1">
              <a:rPr lang="en-US" smtClean="0"/>
              <a:pPr>
                <a:defRPr/>
              </a:pPr>
              <a:t>6/28/2017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D3CAFF-2CF4-4AC3-880C-9229107A40A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 Primary System continued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916832"/>
            <a:ext cx="8676456" cy="4824536"/>
          </a:xfrm>
        </p:spPr>
        <p:txBody>
          <a:bodyPr>
            <a:normAutofit/>
          </a:bodyPr>
          <a:lstStyle/>
          <a:p>
            <a:pPr eaLnBrk="1" hangingPunct="1"/>
            <a:r>
              <a:rPr lang="en-I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 from primary at age 12 </a:t>
            </a:r>
            <a:r>
              <a:rPr lang="sl-S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I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from primary system</a:t>
            </a:r>
            <a:r>
              <a:rPr lang="en-I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l-SI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sl-S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Otroci preidejo iz osnovne šole pri starosti 12 – 13 let.</a:t>
            </a:r>
            <a:endParaRPr lang="en-I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I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Very broad curriculum in first year but a new curriculum is being implemented. ( Industrial Unrest</a:t>
            </a:r>
            <a:r>
              <a:rPr lang="en-I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sl-SI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sl-SI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Kurikul</a:t>
            </a:r>
            <a:r>
              <a:rPr lang="sl-S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je zelo obsežen v prvem letu, zato načrtujejo implementacijo novega kurikula na pobudo gospodarstva.</a:t>
            </a:r>
            <a:endParaRPr lang="en-I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I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Slightly fewer subjects in second year</a:t>
            </a:r>
            <a:r>
              <a:rPr lang="en-I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l-SI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sl-S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Malo manj je predmetov v drugem letu.</a:t>
            </a:r>
            <a:endParaRPr lang="en-I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4AC0D0-E6DB-43F4-BDC5-B84C3806CE3C}" type="datetime1">
              <a:rPr lang="en-US" smtClean="0"/>
              <a:pPr>
                <a:defRPr/>
              </a:pPr>
              <a:t>6/28/2017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D3CAFF-2CF4-4AC3-880C-9229107A40A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C4D7B2-C987-4584-A9F6-D80B6366974C}" type="datetime1">
              <a:rPr lang="en-US" smtClean="0"/>
              <a:pPr>
                <a:defRPr/>
              </a:pPr>
              <a:t>6/28/2017</a:t>
            </a:fld>
            <a:endParaRPr lang="en-US"/>
          </a:p>
        </p:txBody>
      </p:sp>
      <p:sp>
        <p:nvSpPr>
          <p:cNvPr id="3" name="Označba mest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1D4B9-F91B-4F3D-9450-BB50CA84066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4" name="Pravokotnik 3"/>
          <p:cNvSpPr/>
          <p:nvPr/>
        </p:nvSpPr>
        <p:spPr>
          <a:xfrm>
            <a:off x="395536" y="495890"/>
            <a:ext cx="7704856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6000" lvl="0" indent="-306000"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IE" sz="24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state exam (Junior Certificate -JCSA) in Third Year (aged 15-16)</a:t>
            </a:r>
            <a:endParaRPr lang="sl-SI" sz="2400" dirty="0">
              <a:solidFill>
                <a:srgbClr val="3D3D3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6000" lvl="0" indent="-306000"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Char char=""/>
            </a:pPr>
            <a:r>
              <a:rPr lang="sl-SI" sz="24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Prvo državno zunanje preverjanje znanja poteka v tretjem letu izobraževanja ( starost 15-16)</a:t>
            </a:r>
            <a:endParaRPr lang="en-IE" sz="2400" dirty="0">
              <a:solidFill>
                <a:srgbClr val="3D3D3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6000" lvl="0" indent="-306000"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IE" sz="24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Majority of Students do Transition Year.</a:t>
            </a:r>
            <a:endParaRPr lang="sl-SI" sz="2400" dirty="0">
              <a:solidFill>
                <a:srgbClr val="3D3D3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6000" lvl="0" indent="-306000"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Char char=""/>
            </a:pPr>
            <a:r>
              <a:rPr lang="sl-SI" sz="24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Večina dijakov opravlja eno leto, ki ga poimenujejo prehodno leto.</a:t>
            </a:r>
            <a:endParaRPr lang="en-IE" sz="2400" dirty="0">
              <a:solidFill>
                <a:srgbClr val="3D3D3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6000" lvl="0" indent="-306000"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IE" sz="24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Leaving Certificate begins in Fifth Year – students take 7 or 8 subjects for their final exams</a:t>
            </a:r>
            <a:r>
              <a:rPr lang="en-IE" sz="2400" dirty="0" smtClean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l-SI" sz="2400" dirty="0" smtClean="0">
              <a:solidFill>
                <a:srgbClr val="3D3D3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6000" lvl="0" indent="-306000"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Char char=""/>
            </a:pPr>
            <a:r>
              <a:rPr lang="sl-SI" sz="2400" dirty="0" smtClean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Zaključni certifikat opravljajo v petem letu, dijaki si izberejo 7 ali 8 premetov za zaključne izpite.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87277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65126"/>
            <a:ext cx="8496944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IE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 from Second level to Third Level</a:t>
            </a:r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916833"/>
            <a:ext cx="8319424" cy="4608512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I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best six scores in the Leaving Cert are taken into account for entry into Third level – a system described as brutal but fair</a:t>
            </a:r>
            <a:r>
              <a:rPr lang="en-I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sl-SI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l-SI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 vpisu in prehodu na Tretjo raven se upošteva šest najboljših rezultatov pridobljenih v Zaključnem certifikatu. To je kruto, a pošteno.</a:t>
            </a:r>
            <a:endParaRPr lang="en-I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I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92</a:t>
            </a:r>
            <a:r>
              <a:rPr lang="sl-SI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en-I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cohort who begin school at 4 are still in the system aged 18</a:t>
            </a:r>
            <a:r>
              <a:rPr lang="en-I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l-SI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92 % </a:t>
            </a:r>
            <a:r>
              <a:rPr lang="sl-SI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množice, ki začne svojo izobraževalno pot pri 4 letih je </a:t>
            </a: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letih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sl-SI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še vedno v šoli.</a:t>
            </a:r>
            <a:endParaRPr lang="en-I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I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r>
              <a:rPr lang="sl-SI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en-I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24-35 age group has a Third level qualification (OECD average of </a:t>
            </a:r>
            <a:r>
              <a:rPr lang="en-I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sl-SI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  <a:endParaRPr lang="sl-SI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43 % </a:t>
            </a:r>
            <a:r>
              <a:rPr lang="sl-SI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oseb v starostni skupini od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24-35 </a:t>
            </a:r>
            <a:r>
              <a:rPr lang="sl-SI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 ima tako imenovani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Third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 qualification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l-SI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povprečje v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OECD </a:t>
            </a:r>
            <a:r>
              <a:rPr lang="sl-SI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  <a:endParaRPr lang="en-I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I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r>
              <a:rPr lang="sl-SI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oseb v starostni skupini 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l-SI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I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30-35 </a:t>
            </a:r>
            <a:r>
              <a:rPr lang="sl-SI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</a:t>
            </a:r>
            <a:r>
              <a:rPr lang="en-I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</a:t>
            </a:r>
            <a:r>
              <a:rPr lang="sl-SI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povprečje je</a:t>
            </a:r>
            <a:r>
              <a:rPr lang="en-I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38%)</a:t>
            </a:r>
          </a:p>
          <a:p>
            <a:pPr eaLnBrk="1" hangingPunct="1">
              <a:lnSpc>
                <a:spcPct val="90000"/>
              </a:lnSpc>
            </a:pPr>
            <a:r>
              <a:rPr lang="sl-SI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Številke pri tej stopnji izobrazbe rastejo</a:t>
            </a:r>
            <a:r>
              <a:rPr lang="en-I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en-I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44</a:t>
            </a:r>
            <a:r>
              <a:rPr lang="sl-SI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sl-SI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letu</a:t>
            </a:r>
            <a:r>
              <a:rPr lang="en-I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1998, </a:t>
            </a:r>
            <a:r>
              <a:rPr lang="en-I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r>
              <a:rPr lang="sl-SI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sl-SI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letu</a:t>
            </a:r>
            <a:r>
              <a:rPr lang="en-I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2004 </a:t>
            </a:r>
            <a:r>
              <a:rPr lang="sl-SI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danes na</a:t>
            </a:r>
            <a:r>
              <a:rPr lang="en-I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70</a:t>
            </a:r>
            <a:r>
              <a:rPr lang="sl-SI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6" y="5956136"/>
            <a:ext cx="2397049" cy="569209"/>
          </a:xfrm>
        </p:spPr>
        <p:txBody>
          <a:bodyPr/>
          <a:lstStyle/>
          <a:p>
            <a:pPr>
              <a:defRPr/>
            </a:pPr>
            <a:r>
              <a:rPr lang="sl-SI" dirty="0" smtClean="0"/>
              <a:t>  </a:t>
            </a:r>
            <a:fld id="{742C372F-AE37-4787-824A-D2F43F19AC27}" type="datetime1">
              <a:rPr lang="en-US" smtClean="0"/>
              <a:pPr>
                <a:defRPr/>
              </a:pPr>
              <a:t>6/28/2017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D3CAFF-2CF4-4AC3-880C-9229107A40A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81192" y="687474"/>
            <a:ext cx="7989752" cy="1083329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 level continued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581192" y="980728"/>
            <a:ext cx="7989752" cy="6408712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I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 investment in second level in the last decade from €4,557 in 1997 to €8,864 per pupil in 2007  but down to €8,252 in 2013 largely down to an increase in pupil numbers</a:t>
            </a:r>
            <a:r>
              <a:rPr lang="en-I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l-SI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sl-S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zadnjem desetletju so se povečala sredstva  za financiranje v srednjih šolah, in sicer od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€4,557 </a:t>
            </a:r>
            <a:r>
              <a:rPr lang="sl-S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dijaka v letu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1997 </a:t>
            </a:r>
            <a:r>
              <a:rPr lang="sl-S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€8,864 </a:t>
            </a:r>
            <a:r>
              <a:rPr lang="sl-S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letu 2007, toda leta 2013 se je ta  znesek zaradi povečanega števila dijakov precej znižal.</a:t>
            </a:r>
            <a:endParaRPr lang="en-I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I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Pupils receive 802 hours instruction for Irish 15 year olds compared to 910 in the OECD</a:t>
            </a:r>
            <a:r>
              <a:rPr lang="en-I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l-SI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l-S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Irski 15- letni dijaki imajo v izobraževanju  802 ur pomoči, ostali v OECD pa 910 ur. </a:t>
            </a:r>
            <a:endParaRPr lang="en-I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08104" y="5996104"/>
            <a:ext cx="2133600" cy="365125"/>
          </a:xfrm>
        </p:spPr>
        <p:txBody>
          <a:bodyPr/>
          <a:lstStyle/>
          <a:p>
            <a:pPr>
              <a:defRPr/>
            </a:pPr>
            <a:fld id="{4179301F-F157-4344-8098-A174FD98FD11}" type="datetime1">
              <a:rPr lang="en-US" smtClean="0"/>
              <a:pPr>
                <a:defRPr/>
              </a:pPr>
              <a:t>6/28/2017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D3CAFF-2CF4-4AC3-880C-9229107A40A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C4D7B2-C987-4584-A9F6-D80B6366974C}" type="datetime1">
              <a:rPr lang="en-US" smtClean="0"/>
              <a:pPr>
                <a:defRPr/>
              </a:pPr>
              <a:t>6/28/2017</a:t>
            </a:fld>
            <a:endParaRPr lang="en-US"/>
          </a:p>
        </p:txBody>
      </p:sp>
      <p:sp>
        <p:nvSpPr>
          <p:cNvPr id="3" name="Označba mest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1D4B9-F91B-4F3D-9450-BB50CA84066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4" name="Pravokotnik 3"/>
          <p:cNvSpPr/>
          <p:nvPr/>
        </p:nvSpPr>
        <p:spPr>
          <a:xfrm>
            <a:off x="467544" y="1268760"/>
            <a:ext cx="8103400" cy="4459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6000" lvl="0" indent="-3060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IE" sz="28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 of 90</a:t>
            </a:r>
            <a:r>
              <a:rPr lang="sl-SI" sz="28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28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completion rate by 2020 has already</a:t>
            </a:r>
            <a:r>
              <a:rPr lang="sl-SI" sz="28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28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been reached</a:t>
            </a:r>
            <a:r>
              <a:rPr lang="sl-SI" sz="28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06000" lvl="0" indent="-3060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Char char=""/>
            </a:pPr>
            <a:r>
              <a:rPr lang="sl-SI" sz="28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Cilj, da  90 % dijakov do 2020 zaključi izobraževanje, so že dosegli. </a:t>
            </a:r>
            <a:endParaRPr lang="en-IE" sz="2800" dirty="0">
              <a:solidFill>
                <a:srgbClr val="3D3D3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6000" lvl="0" indent="-3060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IE" sz="28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Loud cry from industry for more honours maths and science graduates to drive the smart or knowledge economy</a:t>
            </a:r>
            <a:r>
              <a:rPr lang="sl-SI" sz="2800" dirty="0" smtClean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06000" lvl="0" indent="-3060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Char char=""/>
            </a:pPr>
            <a:r>
              <a:rPr lang="sl-SI" sz="2800" dirty="0" smtClean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Industrija glasno zahteva več diplomantov matematike in tehničnih smeri, ki bodo sposobni voditi pametno ekonomijo/družbo znanja.</a:t>
            </a:r>
            <a:endParaRPr lang="en-US" sz="2800" dirty="0">
              <a:solidFill>
                <a:srgbClr val="3D3D3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987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70896" y="716032"/>
            <a:ext cx="7989752" cy="1083329"/>
          </a:xfrm>
        </p:spPr>
        <p:txBody>
          <a:bodyPr/>
          <a:lstStyle/>
          <a:p>
            <a:r>
              <a:rPr lang="en-IE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Relevant </a:t>
            </a:r>
            <a:r>
              <a:rPr lang="en-IE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r>
              <a:rPr lang="sl-SI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l-SI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statistika</a:t>
            </a:r>
            <a:endParaRPr lang="en-IE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6688" y="2636912"/>
            <a:ext cx="8103400" cy="4581967"/>
          </a:xfrm>
        </p:spPr>
        <p:txBody>
          <a:bodyPr>
            <a:normAutofit/>
          </a:bodyPr>
          <a:lstStyle/>
          <a:p>
            <a:r>
              <a:rPr lang="en-I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pupil teacher ratio – </a:t>
            </a:r>
            <a:r>
              <a:rPr lang="en-I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16:1</a:t>
            </a:r>
            <a:endParaRPr lang="sl-SI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l-SI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Razmerje učitelj učenec v OŠ je 16:1</a:t>
            </a:r>
            <a:endParaRPr lang="en-I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 –primary pupil teacher ratio – </a:t>
            </a:r>
            <a:r>
              <a:rPr lang="en-I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19:1</a:t>
            </a:r>
            <a:endParaRPr lang="sl-SI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l-SI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Razmerje dijak učitelj je 19:1</a:t>
            </a:r>
            <a:r>
              <a:rPr lang="en-I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 Expenditure as % of GDP – 4.1% - EU 5</a:t>
            </a:r>
            <a:r>
              <a:rPr lang="en-I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sl-SI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l-SI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Povečanje sredstev za izobraževanje v BDP znaša 4,1 %,  v EU je 5 %</a:t>
            </a:r>
          </a:p>
          <a:p>
            <a:endParaRPr lang="en-I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3AF1E0-2EDD-4075-8DD4-CA69FBF6043D}" type="datetime1">
              <a:rPr lang="en-US" smtClean="0"/>
              <a:pPr>
                <a:defRPr/>
              </a:pPr>
              <a:t>6/28/2017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D3CAFF-2CF4-4AC3-880C-9229107A40A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mage result for  stones circles ireland daw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" r="36918" b="-1"/>
          <a:stretch/>
        </p:blipFill>
        <p:spPr bwMode="auto">
          <a:xfrm>
            <a:off x="395536" y="1988840"/>
            <a:ext cx="8496944" cy="429993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62194"/>
            <a:ext cx="7848872" cy="125745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GB" sz="3075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3075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075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Island of Saints and Scholars</a:t>
            </a:r>
            <a:br>
              <a:rPr lang="en-GB" sz="3075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sz="3075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otok svetnikov in šolarjev</a:t>
            </a:r>
            <a:endParaRPr lang="en-GB" sz="3075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FFB109-9804-4262-856C-A794278DB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836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C4D7B2-C987-4584-A9F6-D80B6366974C}" type="datetime1">
              <a:rPr lang="en-US" smtClean="0"/>
              <a:pPr>
                <a:defRPr/>
              </a:pPr>
              <a:t>6/28/2017</a:t>
            </a:fld>
            <a:endParaRPr lang="en-US"/>
          </a:p>
        </p:txBody>
      </p:sp>
      <p:sp>
        <p:nvSpPr>
          <p:cNvPr id="3" name="Označba mest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1D4B9-F91B-4F3D-9450-BB50CA84066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4" name="Pravokotnik 3"/>
          <p:cNvSpPr/>
          <p:nvPr/>
        </p:nvSpPr>
        <p:spPr>
          <a:xfrm>
            <a:off x="683568" y="1268760"/>
            <a:ext cx="8208912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6000" lvl="0" indent="-306000"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IE" sz="32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 as % of total public expenditure – 10.1%</a:t>
            </a:r>
            <a:endParaRPr lang="sl-SI" sz="3200" dirty="0">
              <a:solidFill>
                <a:srgbClr val="3D3D3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6000" lvl="0" indent="-306000"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Char char=""/>
            </a:pPr>
            <a:r>
              <a:rPr lang="sl-SI" sz="32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Izobraževanje predstavlja 10,1 % javne porabe</a:t>
            </a:r>
            <a:endParaRPr lang="en-IE" sz="3200" dirty="0">
              <a:solidFill>
                <a:srgbClr val="3D3D3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6000" lvl="0" indent="-306000"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IE" sz="32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34,576 teachers at primary level</a:t>
            </a:r>
            <a:endParaRPr lang="sl-SI" sz="3200" dirty="0">
              <a:solidFill>
                <a:srgbClr val="3D3D3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6000" lvl="0" indent="-306000"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Char char=""/>
            </a:pPr>
            <a:r>
              <a:rPr lang="sl-SI" sz="32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34,576 učiteljev v OŠ</a:t>
            </a:r>
            <a:endParaRPr lang="en-IE" sz="3200" dirty="0">
              <a:solidFill>
                <a:srgbClr val="3D3D3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6000" lvl="0" indent="-306000"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IE" sz="32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26,804 teachers at second level</a:t>
            </a:r>
            <a:endParaRPr lang="sl-SI" sz="3200" dirty="0">
              <a:solidFill>
                <a:srgbClr val="3D3D3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6000" lvl="0" indent="-306000"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Char char=""/>
            </a:pPr>
            <a:r>
              <a:rPr lang="sl-SI" sz="32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26,804 učiteljev v SŠ</a:t>
            </a:r>
            <a:endParaRPr lang="en-IE" sz="3200" dirty="0">
              <a:solidFill>
                <a:srgbClr val="3D3D3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9363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Teachers’ </a:t>
            </a:r>
            <a:r>
              <a:rPr lang="en-IE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Pay</a:t>
            </a:r>
            <a:r>
              <a:rPr lang="sl-SI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l-SI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učiteljeva plača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595146" y="6213249"/>
            <a:ext cx="7975798" cy="216024"/>
          </a:xfrm>
        </p:spPr>
        <p:txBody>
          <a:bodyPr>
            <a:noAutofit/>
          </a:bodyPr>
          <a:lstStyle/>
          <a:p>
            <a:pPr eaLnBrk="1" hangingPunct="1"/>
            <a:r>
              <a:rPr lang="en-I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basic 25 point scale for primary and post primary – a major source of disharmony since the </a:t>
            </a:r>
            <a:r>
              <a:rPr lang="en-I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recession.</a:t>
            </a:r>
            <a:endParaRPr lang="sl-SI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Skupna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osnovna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lestvica</a:t>
            </a:r>
            <a:r>
              <a:rPr lang="sl-S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ki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recesije</a:t>
            </a:r>
            <a:r>
              <a:rPr lang="sl-S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obsega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točk</a:t>
            </a:r>
            <a:r>
              <a:rPr lang="sl-S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tako za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učitelje OŠ kot SŠ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glavni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vzrok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neskladja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l-SI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l-S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I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tart </a:t>
            </a:r>
            <a:r>
              <a:rPr lang="en-I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€30,702 – recent improvements for certain </a:t>
            </a:r>
            <a:r>
              <a:rPr lang="en-I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teachers.</a:t>
            </a:r>
            <a:endParaRPr lang="sl-SI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Zač</a:t>
            </a:r>
            <a:r>
              <a:rPr lang="sl-SI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etnik</a:t>
            </a:r>
            <a:r>
              <a:rPr lang="sl-S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začne pri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30.702 € - </a:t>
            </a:r>
            <a:r>
              <a:rPr lang="sl-S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zgodile so se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nedavne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izboljšave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nekatere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učitelje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I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9EC93A-61A7-409C-9050-FCB7E72B00CF}" type="datetime1">
              <a:rPr lang="en-US" smtClean="0"/>
              <a:pPr>
                <a:defRPr/>
              </a:pPr>
              <a:t>6/28/2017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02374" y="10282239"/>
            <a:ext cx="2643987" cy="283131"/>
          </a:xfrm>
        </p:spPr>
        <p:txBody>
          <a:bodyPr>
            <a:normAutofit/>
          </a:bodyPr>
          <a:lstStyle/>
          <a:p>
            <a:pPr>
              <a:defRPr/>
            </a:pPr>
            <a:fld id="{20D3CAFF-2CF4-4AC3-880C-9229107A40A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IE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Principals and Deputy Principals allowances and initiatives</a:t>
            </a:r>
            <a:endParaRPr lang="en-US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581192" y="2420888"/>
            <a:ext cx="7886700" cy="3359399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en-I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basic scale still applies</a:t>
            </a:r>
          </a:p>
          <a:p>
            <a:pPr eaLnBrk="1" hangingPunct="1"/>
            <a:r>
              <a:rPr lang="en-I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P/DP allowance depends on the size of the school, no. of teachers and students</a:t>
            </a:r>
          </a:p>
          <a:p>
            <a:pPr eaLnBrk="1" hangingPunct="1"/>
            <a:r>
              <a:rPr lang="en-I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teacher principal €14,360</a:t>
            </a:r>
          </a:p>
          <a:p>
            <a:pPr eaLnBrk="1" hangingPunct="1"/>
            <a:r>
              <a:rPr lang="en-I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teacher deputy €8,173</a:t>
            </a:r>
          </a:p>
          <a:p>
            <a:pPr eaLnBrk="1" hangingPunct="1"/>
            <a:r>
              <a:rPr lang="en-I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61+ teachers principal €42,490</a:t>
            </a:r>
          </a:p>
          <a:p>
            <a:pPr eaLnBrk="1" hangingPunct="1"/>
            <a:r>
              <a:rPr lang="en-I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61+ teachers deputy €27,217</a:t>
            </a:r>
          </a:p>
          <a:p>
            <a:pPr eaLnBrk="1" hangingPunct="1"/>
            <a:r>
              <a:rPr lang="en-I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Insufficient difference in salary between principal and deputy.</a:t>
            </a:r>
          </a:p>
          <a:p>
            <a:pPr eaLnBrk="1" hangingPunct="1"/>
            <a:r>
              <a:rPr lang="en-I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Recent initiatives of the Centre for School Leadership and additional deputy positions</a:t>
            </a:r>
          </a:p>
          <a:p>
            <a:pPr eaLnBrk="1" hangingPunct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1C85A5-4EF5-4E13-A491-EDF0BCB38C28}" type="datetime1">
              <a:rPr lang="en-US" smtClean="0"/>
              <a:pPr>
                <a:defRPr/>
              </a:pPr>
              <a:t>6/28/2017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D3CAFF-2CF4-4AC3-880C-9229107A40A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C4D7B2-C987-4584-A9F6-D80B6366974C}" type="datetime1">
              <a:rPr lang="en-US" smtClean="0"/>
              <a:pPr>
                <a:defRPr/>
              </a:pPr>
              <a:t>6/28/2017</a:t>
            </a:fld>
            <a:endParaRPr lang="en-US"/>
          </a:p>
        </p:txBody>
      </p:sp>
      <p:sp>
        <p:nvSpPr>
          <p:cNvPr id="3" name="Označba mest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1D4B9-F91B-4F3D-9450-BB50CA84066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4" name="Pravokotnik 3"/>
          <p:cNvSpPr/>
          <p:nvPr/>
        </p:nvSpPr>
        <p:spPr>
          <a:xfrm>
            <a:off x="1187624" y="1268760"/>
            <a:ext cx="4572000" cy="9818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6000" lvl="0" indent="-306000"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IE" sz="24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25 years €53,423.</a:t>
            </a:r>
            <a:endParaRPr lang="sl-SI" sz="2400" dirty="0">
              <a:solidFill>
                <a:srgbClr val="3D3D3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6000" lvl="0" indent="-306000"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4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 25 </a:t>
            </a:r>
            <a:r>
              <a:rPr lang="en-US" sz="2400" dirty="0" err="1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letih</a:t>
            </a:r>
            <a:r>
              <a:rPr lang="en-US" sz="24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4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plača </a:t>
            </a:r>
            <a:r>
              <a:rPr lang="en-US" sz="24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53.423 €.</a:t>
            </a:r>
          </a:p>
        </p:txBody>
      </p:sp>
      <p:sp>
        <p:nvSpPr>
          <p:cNvPr id="6" name="Pravokotnik 5"/>
          <p:cNvSpPr/>
          <p:nvPr/>
        </p:nvSpPr>
        <p:spPr>
          <a:xfrm>
            <a:off x="1187624" y="2250566"/>
            <a:ext cx="7200800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6000" lvl="0" indent="-306000"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IE" sz="24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Another </a:t>
            </a:r>
            <a:r>
              <a:rPr lang="en-IE" sz="2400" dirty="0" err="1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</a:t>
            </a:r>
            <a:r>
              <a:rPr lang="sl-SI" sz="24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IE" sz="2400" dirty="0" err="1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</a:t>
            </a:r>
            <a:r>
              <a:rPr lang="en-IE" sz="24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after 10 years at the top of the scale.</a:t>
            </a:r>
            <a:endParaRPr lang="sl-SI" sz="2400" dirty="0">
              <a:solidFill>
                <a:srgbClr val="3D3D3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6000" lvl="0" indent="-306000"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4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Še</a:t>
            </a:r>
            <a:r>
              <a:rPr lang="en-US" sz="24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sl-SI" sz="2400" dirty="0" smtClean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napredovanje </a:t>
            </a:r>
            <a:r>
              <a:rPr lang="en-US" sz="2400" dirty="0" smtClean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sz="24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400" dirty="0" err="1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letih</a:t>
            </a:r>
            <a:r>
              <a:rPr lang="en-US" sz="24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4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vrh</a:t>
            </a:r>
            <a:r>
              <a:rPr lang="en-US" sz="2400" dirty="0" smtClean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lestvice</a:t>
            </a:r>
            <a:r>
              <a:rPr lang="en-US" sz="24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E" sz="2400" dirty="0">
              <a:solidFill>
                <a:srgbClr val="3D3D3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6000" lvl="0" indent="-306000"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IE" sz="24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Professional Diploma allowance €1,112 </a:t>
            </a:r>
            <a:endParaRPr lang="sl-SI" sz="2400" dirty="0">
              <a:solidFill>
                <a:srgbClr val="3D3D3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6000" lvl="0" indent="-306000"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Char char=""/>
            </a:pPr>
            <a:r>
              <a:rPr lang="sl-SI" sz="2400" dirty="0" smtClean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dodatek za </a:t>
            </a:r>
            <a:r>
              <a:rPr lang="sl-SI" sz="2400" dirty="0" err="1" smtClean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stokovno</a:t>
            </a:r>
            <a:r>
              <a:rPr lang="sl-SI" sz="2400" dirty="0" smtClean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diplomo</a:t>
            </a:r>
            <a:r>
              <a:rPr lang="en-US" sz="2400" dirty="0" smtClean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1.112 </a:t>
            </a:r>
            <a:r>
              <a:rPr lang="en-US" sz="24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€</a:t>
            </a:r>
            <a:endParaRPr lang="en-IE" sz="2400" dirty="0">
              <a:solidFill>
                <a:srgbClr val="3D3D3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6000" lvl="0" indent="-306000"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IE" sz="24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Honours Degree allowance €4,426</a:t>
            </a:r>
            <a:endParaRPr lang="en-US" sz="2400" dirty="0">
              <a:solidFill>
                <a:srgbClr val="3D3D3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6000" lvl="0" indent="-306000"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Char char=""/>
            </a:pPr>
            <a:r>
              <a:rPr lang="sl-SI" sz="2400" dirty="0" smtClean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Dodatek za splošno diplomo </a:t>
            </a:r>
            <a:r>
              <a:rPr lang="en-US" sz="2400" dirty="0" smtClean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4.426 </a:t>
            </a:r>
            <a:r>
              <a:rPr lang="en-US" sz="2400" dirty="0" err="1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evrov</a:t>
            </a:r>
            <a:endParaRPr lang="en-US" sz="2400" dirty="0">
              <a:solidFill>
                <a:srgbClr val="3D3D3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5184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Promotional </a:t>
            </a:r>
            <a:r>
              <a:rPr lang="en-IE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Posts</a:t>
            </a:r>
            <a:r>
              <a:rPr lang="sl-SI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l-SI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napredovanje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581192" y="1916832"/>
            <a:ext cx="7989752" cy="4824536"/>
          </a:xfrm>
        </p:spPr>
        <p:txBody>
          <a:bodyPr>
            <a:normAutofit/>
          </a:bodyPr>
          <a:lstStyle/>
          <a:p>
            <a:r>
              <a:rPr lang="en-I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dependent on seniority – different </a:t>
            </a:r>
            <a:r>
              <a:rPr lang="en-I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</a:t>
            </a:r>
            <a:r>
              <a:rPr lang="sl-SI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I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sl-SI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bilo </a:t>
            </a:r>
            <a:r>
              <a:rPr lang="en-I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odvisn</a:t>
            </a:r>
            <a:r>
              <a:rPr lang="sl-SI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I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</a:t>
            </a:r>
            <a:r>
              <a:rPr lang="en-I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</a:t>
            </a:r>
            <a:r>
              <a:rPr lang="sl-SI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osti</a:t>
            </a:r>
            <a:r>
              <a:rPr lang="en-I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I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zdaj</a:t>
            </a:r>
            <a:r>
              <a:rPr lang="en-I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sl-SI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drugače urejeno.</a:t>
            </a:r>
            <a:endParaRPr lang="en-I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I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common for teachers in Ireland to be appointed and to retire from the same </a:t>
            </a:r>
            <a:r>
              <a:rPr lang="en-I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sl-SI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I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I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učitelje</a:t>
            </a:r>
            <a:r>
              <a:rPr lang="en-I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I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Irskem</a:t>
            </a:r>
            <a:r>
              <a:rPr lang="en-I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I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običajno</a:t>
            </a:r>
            <a:r>
              <a:rPr lang="sl-SI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da delajo na isti šoli vse do</a:t>
            </a:r>
            <a:r>
              <a:rPr lang="en-I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upokoji</a:t>
            </a:r>
            <a:r>
              <a:rPr lang="sl-SI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tve</a:t>
            </a:r>
            <a:r>
              <a:rPr lang="sl-SI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Principal €</a:t>
            </a:r>
            <a:r>
              <a:rPr lang="en-I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8520</a:t>
            </a:r>
            <a:r>
              <a:rPr lang="sl-SI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I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Pomočnik</a:t>
            </a:r>
            <a:r>
              <a:rPr lang="en-I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ravnatelja zasluži </a:t>
            </a:r>
            <a:r>
              <a:rPr lang="en-I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8520 </a:t>
            </a:r>
            <a:r>
              <a:rPr lang="en-I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</a:t>
            </a:r>
            <a:r>
              <a:rPr lang="sl-SI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5E23ED-0DDF-466E-8DC5-C2A94B22DD35}" type="datetime1">
              <a:rPr lang="en-US" smtClean="0"/>
              <a:pPr>
                <a:defRPr/>
              </a:pPr>
              <a:t>6/28/2017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D3CAFF-2CF4-4AC3-880C-9229107A40A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C4D7B2-C987-4584-A9F6-D80B6366974C}" type="datetime1">
              <a:rPr lang="en-US" smtClean="0"/>
              <a:pPr>
                <a:defRPr/>
              </a:pPr>
              <a:t>6/28/2017</a:t>
            </a:fld>
            <a:endParaRPr lang="en-US"/>
          </a:p>
        </p:txBody>
      </p:sp>
      <p:sp>
        <p:nvSpPr>
          <p:cNvPr id="3" name="Označba mest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1D4B9-F91B-4F3D-9450-BB50CA84066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4" name="Pravokotnik 3"/>
          <p:cNvSpPr/>
          <p:nvPr/>
        </p:nvSpPr>
        <p:spPr>
          <a:xfrm>
            <a:off x="395536" y="917365"/>
            <a:ext cx="8496944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6000" lvl="0" indent="-306000"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IE" sz="28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 Duties Teacher €</a:t>
            </a:r>
            <a:r>
              <a:rPr lang="en-IE" sz="2800" dirty="0" smtClean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3769</a:t>
            </a:r>
            <a:r>
              <a:rPr lang="sl-SI" sz="2800" dirty="0" smtClean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l-SI" sz="2800" dirty="0">
              <a:solidFill>
                <a:srgbClr val="3D3D3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6000" lvl="0" indent="-306000"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Char char=""/>
            </a:pPr>
            <a:r>
              <a:rPr lang="sl-SI" sz="2800" dirty="0" smtClean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Učitelj za posebne naloge</a:t>
            </a:r>
            <a:r>
              <a:rPr lang="sl-SI" sz="28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800" dirty="0" smtClean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zasluži</a:t>
            </a:r>
            <a:r>
              <a:rPr lang="en-IE" sz="2800" dirty="0" smtClean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28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3769 </a:t>
            </a:r>
            <a:r>
              <a:rPr lang="en-IE" sz="2800" dirty="0" smtClean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€</a:t>
            </a:r>
            <a:r>
              <a:rPr lang="sl-SI" sz="2800" dirty="0" smtClean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l-SI" sz="2800" dirty="0">
              <a:solidFill>
                <a:srgbClr val="3D3D3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IE" sz="2800" dirty="0" smtClean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Although </a:t>
            </a:r>
            <a:r>
              <a:rPr lang="en-IE" sz="28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were middle-leadership posts there was little responsibility </a:t>
            </a:r>
            <a:r>
              <a:rPr lang="en-IE" sz="2800" dirty="0" smtClean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attached</a:t>
            </a:r>
            <a:r>
              <a:rPr lang="sl-SI" sz="2800" dirty="0" smtClean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IE" sz="2800" dirty="0" err="1" smtClean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Čeprav</a:t>
            </a:r>
            <a:r>
              <a:rPr lang="en-IE" sz="2800" dirty="0" smtClean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28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to </a:t>
            </a:r>
            <a:r>
              <a:rPr lang="en-IE" sz="2800" dirty="0" err="1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delovna</a:t>
            </a:r>
            <a:r>
              <a:rPr lang="en-IE" sz="28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2800" dirty="0" err="1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mesta</a:t>
            </a:r>
            <a:r>
              <a:rPr lang="en-IE" sz="28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IE" sz="2800" dirty="0" err="1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srednjih</a:t>
            </a:r>
            <a:r>
              <a:rPr lang="en-IE" sz="28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2800" dirty="0" err="1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vodstvenih</a:t>
            </a:r>
            <a:r>
              <a:rPr lang="en-IE" sz="28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2800" dirty="0" err="1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položajih</a:t>
            </a:r>
            <a:r>
              <a:rPr lang="en-IE" sz="28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je </a:t>
            </a:r>
            <a:r>
              <a:rPr lang="sl-SI" sz="28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njihova</a:t>
            </a:r>
            <a:r>
              <a:rPr lang="en-IE" sz="28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2800" dirty="0" err="1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odgovornost</a:t>
            </a:r>
            <a:r>
              <a:rPr lang="sl-SI" sz="28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2800" dirty="0" err="1" smtClean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majhna</a:t>
            </a:r>
            <a:r>
              <a:rPr lang="sl-SI" sz="2800" dirty="0" smtClean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E" sz="2800" dirty="0">
              <a:solidFill>
                <a:srgbClr val="3D3D3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6000" lvl="0" indent="-306000"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IE" sz="28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Sometimes there is a reduction in class contact hours from 22 hours to 20 or 18. </a:t>
            </a:r>
            <a:endParaRPr lang="sl-SI" sz="2800" dirty="0">
              <a:solidFill>
                <a:srgbClr val="3D3D3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6000" lvl="0" indent="-306000"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IE" sz="2800" dirty="0" err="1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Včasih</a:t>
            </a:r>
            <a:r>
              <a:rPr lang="en-IE" sz="28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IE" sz="2800" dirty="0" err="1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število</a:t>
            </a:r>
            <a:r>
              <a:rPr lang="en-IE" sz="28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2800" dirty="0" err="1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</a:t>
            </a:r>
            <a:r>
              <a:rPr lang="en-IE" sz="28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8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učiteljem v </a:t>
            </a:r>
            <a:r>
              <a:rPr lang="en-IE" sz="2800" dirty="0" err="1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razred</a:t>
            </a:r>
            <a:r>
              <a:rPr lang="sl-SI" sz="28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IE" sz="28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2800" dirty="0" err="1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zmanjša</a:t>
            </a:r>
            <a:r>
              <a:rPr lang="en-IE" sz="28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od 22 </a:t>
            </a:r>
            <a:r>
              <a:rPr lang="en-IE" sz="2800" dirty="0" err="1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</a:t>
            </a:r>
            <a:r>
              <a:rPr lang="en-IE" sz="28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800" dirty="0" smtClean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IE" sz="2800" dirty="0" smtClean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28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en-IE" sz="2800" dirty="0" err="1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</a:t>
            </a:r>
            <a:r>
              <a:rPr lang="en-IE" sz="28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800" dirty="0" smtClean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en-IE" sz="2800" dirty="0" smtClean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sl-SI" sz="28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3D3D3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5730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76689" y="0"/>
            <a:ext cx="7886700" cy="1325563"/>
          </a:xfrm>
        </p:spPr>
        <p:txBody>
          <a:bodyPr/>
          <a:lstStyle/>
          <a:p>
            <a:pPr eaLnBrk="1" hangingPunct="1"/>
            <a:r>
              <a:rPr lang="en-I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NAPD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207571" y="1844824"/>
            <a:ext cx="8424936" cy="468052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I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Established in 1998 as a result of the amalgamation of 6 disparate representative bodies.</a:t>
            </a:r>
            <a:endParaRPr lang="sl-SI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sl-SI" sz="2400" dirty="0" smtClean="0">
              <a:solidFill>
                <a:prstClr val="black"/>
              </a:solidFill>
              <a:latin typeface="+mj-lt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sl-SI" sz="2400" dirty="0" smtClean="0">
                <a:solidFill>
                  <a:prstClr val="black"/>
                </a:solidFill>
                <a:latin typeface="+mj-lt"/>
              </a:rPr>
              <a:t>Ustanovljen je bil leta 1998 kot rezultat združitve 6 različnih predstavniških teles.</a:t>
            </a:r>
            <a:endParaRPr lang="en-IE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sl-SI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I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NAPD is a professional association. It doesn’t deal with salary or conditions of employment. It </a:t>
            </a:r>
            <a:r>
              <a:rPr lang="en-I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not a </a:t>
            </a:r>
            <a:r>
              <a:rPr lang="en-I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union</a:t>
            </a:r>
            <a:r>
              <a:rPr lang="sl-SI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l-SI" sz="2800" dirty="0" smtClean="0">
                <a:solidFill>
                  <a:prstClr val="black"/>
                </a:solidFill>
                <a:latin typeface="Times New Roman" panose="02020603050405020304"/>
              </a:rPr>
              <a:t> </a:t>
            </a:r>
            <a:endParaRPr lang="sl-SI" sz="2800" dirty="0">
              <a:solidFill>
                <a:prstClr val="black"/>
              </a:solidFill>
              <a:latin typeface="Times New Roman" panose="02020603050405020304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sl-SI" sz="2400" dirty="0" smtClean="0">
              <a:solidFill>
                <a:prstClr val="black"/>
              </a:solidFill>
              <a:latin typeface="Times New Roman" panose="02020603050405020304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sl-SI" sz="2400" dirty="0" smtClean="0">
                <a:solidFill>
                  <a:prstClr val="black"/>
                </a:solidFill>
                <a:latin typeface="Times New Roman" panose="02020603050405020304"/>
              </a:rPr>
              <a:t>NAPD </a:t>
            </a:r>
            <a:r>
              <a:rPr lang="sl-SI" sz="2400" dirty="0">
                <a:solidFill>
                  <a:prstClr val="black"/>
                </a:solidFill>
                <a:latin typeface="Times New Roman" panose="02020603050405020304"/>
              </a:rPr>
              <a:t>je profesionalno </a:t>
            </a:r>
            <a:r>
              <a:rPr lang="sl-SI" sz="2400" dirty="0" smtClean="0">
                <a:solidFill>
                  <a:prstClr val="black"/>
                </a:solidFill>
                <a:latin typeface="Times New Roman" panose="02020603050405020304"/>
              </a:rPr>
              <a:t>združenje. Ne ukvarja se s plačami </a:t>
            </a:r>
            <a:r>
              <a:rPr lang="sl-SI" sz="2400" dirty="0">
                <a:solidFill>
                  <a:prstClr val="black"/>
                </a:solidFill>
                <a:latin typeface="Times New Roman" panose="02020603050405020304"/>
              </a:rPr>
              <a:t>ali </a:t>
            </a:r>
            <a:r>
              <a:rPr lang="sl-SI" sz="2400" dirty="0" smtClean="0">
                <a:solidFill>
                  <a:prstClr val="black"/>
                </a:solidFill>
                <a:latin typeface="Times New Roman" panose="02020603050405020304"/>
              </a:rPr>
              <a:t>pogoji </a:t>
            </a:r>
            <a:r>
              <a:rPr lang="sl-SI" sz="2400" dirty="0">
                <a:solidFill>
                  <a:prstClr val="black"/>
                </a:solidFill>
                <a:latin typeface="Times New Roman" panose="02020603050405020304"/>
              </a:rPr>
              <a:t>zaposlitve. To ni </a:t>
            </a:r>
            <a:r>
              <a:rPr lang="sl-SI" sz="2400" dirty="0" smtClean="0">
                <a:solidFill>
                  <a:prstClr val="black"/>
                </a:solidFill>
                <a:latin typeface="Times New Roman" panose="02020603050405020304"/>
              </a:rPr>
              <a:t>sindikat.</a:t>
            </a:r>
            <a:endParaRPr lang="sl-SI" sz="2400" dirty="0">
              <a:solidFill>
                <a:prstClr val="black"/>
              </a:solidFill>
              <a:latin typeface="Times New Roman" panose="02020603050405020304"/>
            </a:endParaRPr>
          </a:p>
          <a:p>
            <a:pPr>
              <a:lnSpc>
                <a:spcPct val="90000"/>
              </a:lnSpc>
            </a:pPr>
            <a:endParaRPr lang="en-I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6C6DB4-B986-4B69-999D-1F2A04A6A34E}" type="datetime1">
              <a:rPr lang="en-US" smtClean="0"/>
              <a:pPr>
                <a:defRPr/>
              </a:pPr>
              <a:t>6/28/2017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D3CAFF-2CF4-4AC3-880C-9229107A40A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C4D7B2-C987-4584-A9F6-D80B6366974C}" type="datetime1">
              <a:rPr lang="en-US" smtClean="0"/>
              <a:pPr>
                <a:defRPr/>
              </a:pPr>
              <a:t>6/28/2017</a:t>
            </a:fld>
            <a:endParaRPr lang="en-US"/>
          </a:p>
        </p:txBody>
      </p:sp>
      <p:sp>
        <p:nvSpPr>
          <p:cNvPr id="3" name="Označba mest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1D4B9-F91B-4F3D-9450-BB50CA84066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5" name="Pravokotnik 4"/>
          <p:cNvSpPr/>
          <p:nvPr/>
        </p:nvSpPr>
        <p:spPr>
          <a:xfrm>
            <a:off x="611560" y="4005064"/>
            <a:ext cx="82089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 smtClean="0">
                <a:latin typeface="+mj-lt"/>
              </a:rPr>
              <a:t>.</a:t>
            </a:r>
            <a:r>
              <a:rPr lang="sl-SI" dirty="0" smtClean="0"/>
              <a:t> </a:t>
            </a:r>
          </a:p>
          <a:p>
            <a:endParaRPr lang="sl-SI" sz="2800" dirty="0" smtClean="0">
              <a:latin typeface="+mj-lt"/>
            </a:endParaRPr>
          </a:p>
          <a:p>
            <a:endParaRPr lang="sl-SI" sz="2800" dirty="0">
              <a:latin typeface="+mj-lt"/>
            </a:endParaRPr>
          </a:p>
          <a:p>
            <a:endParaRPr lang="sl-SI" sz="2800" dirty="0" smtClean="0">
              <a:latin typeface="+mj-lt"/>
            </a:endParaRPr>
          </a:p>
          <a:p>
            <a:endParaRPr lang="sl-SI" sz="2800" dirty="0">
              <a:latin typeface="+mj-lt"/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251520" y="908720"/>
            <a:ext cx="8319424" cy="447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6000" lvl="0" indent="-3060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IE" sz="24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show leadership in the formulation of educational policy.</a:t>
            </a:r>
            <a:endParaRPr lang="sl-SI" sz="2400" dirty="0">
              <a:solidFill>
                <a:srgbClr val="3D3D3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6000" indent="-3060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Char char=""/>
            </a:pPr>
            <a:r>
              <a:rPr lang="sl-SI" sz="2400" dirty="0" smtClean="0">
                <a:latin typeface="+mj-lt"/>
              </a:rPr>
              <a:t>Sodelovati </a:t>
            </a:r>
            <a:r>
              <a:rPr lang="sl-SI" sz="2400" dirty="0">
                <a:latin typeface="+mj-lt"/>
              </a:rPr>
              <a:t>pri oblikovanju izobraževalne politike</a:t>
            </a:r>
            <a:r>
              <a:rPr lang="sl-SI" sz="2400" dirty="0" smtClean="0">
                <a:latin typeface="+mj-lt"/>
              </a:rPr>
              <a:t>.</a:t>
            </a:r>
            <a:endParaRPr lang="en-IE" sz="2400" dirty="0">
              <a:solidFill>
                <a:srgbClr val="3D3D3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6000" indent="-3060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IE" sz="24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promote professional and personal development</a:t>
            </a:r>
            <a:r>
              <a:rPr lang="en-IE" sz="2400" dirty="0" smtClean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l-SI" sz="2400" dirty="0">
                <a:latin typeface="+mj-lt"/>
              </a:rPr>
              <a:t> </a:t>
            </a:r>
            <a:endParaRPr lang="sl-SI" sz="2400" dirty="0" smtClean="0">
              <a:latin typeface="+mj-lt"/>
            </a:endParaRPr>
          </a:p>
          <a:p>
            <a:pPr marL="306000" indent="-3060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Char char=""/>
            </a:pPr>
            <a:r>
              <a:rPr lang="sl-SI" sz="2400" dirty="0" smtClean="0">
                <a:latin typeface="+mj-lt"/>
              </a:rPr>
              <a:t>Spodbujati </a:t>
            </a:r>
            <a:r>
              <a:rPr lang="sl-SI" sz="2400" dirty="0">
                <a:latin typeface="+mj-lt"/>
              </a:rPr>
              <a:t>poklicni in osebni razvoj</a:t>
            </a:r>
            <a:r>
              <a:rPr lang="sl-SI" sz="2400" dirty="0" smtClean="0">
                <a:latin typeface="+mj-lt"/>
              </a:rPr>
              <a:t>.</a:t>
            </a:r>
            <a:endParaRPr lang="en-IE" sz="2400" dirty="0">
              <a:solidFill>
                <a:srgbClr val="3D3D3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6000" lvl="0" indent="-3060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IE" sz="24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 proactive in developing an international and European dimension – NAPD is a member of ICP and of </a:t>
            </a:r>
            <a:r>
              <a:rPr lang="en-IE" sz="2400" dirty="0" smtClean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ESHA.</a:t>
            </a:r>
            <a:endParaRPr lang="sl-SI" sz="2400" dirty="0" smtClean="0">
              <a:solidFill>
                <a:srgbClr val="3D3D3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6000" lvl="0" indent="-3060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Char char=""/>
            </a:pPr>
            <a:r>
              <a:rPr lang="sl-SI" sz="2400" dirty="0" smtClean="0">
                <a:latin typeface="+mj-lt"/>
              </a:rPr>
              <a:t>Želi delovati proaktivno </a:t>
            </a:r>
            <a:r>
              <a:rPr lang="sl-SI" sz="2400" dirty="0">
                <a:latin typeface="+mj-lt"/>
              </a:rPr>
              <a:t>pri razvoju mednarodne in evropske </a:t>
            </a:r>
            <a:r>
              <a:rPr lang="sl-SI" sz="2400" dirty="0" smtClean="0">
                <a:latin typeface="+mj-lt"/>
              </a:rPr>
              <a:t>razsežnosti </a:t>
            </a:r>
            <a:r>
              <a:rPr lang="sl-SI" sz="2400" dirty="0">
                <a:latin typeface="+mj-lt"/>
              </a:rPr>
              <a:t>- NAPD je član ICP in </a:t>
            </a:r>
            <a:r>
              <a:rPr lang="sl-SI" sz="2400" dirty="0" smtClean="0">
                <a:latin typeface="+mj-lt"/>
              </a:rPr>
              <a:t>ESHA.</a:t>
            </a:r>
          </a:p>
          <a:p>
            <a:pPr marL="306000" lvl="0" indent="-3060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Char char=""/>
            </a:pPr>
            <a:r>
              <a:rPr lang="sl-SI" sz="2400" dirty="0" smtClean="0">
                <a:latin typeface="+mj-lt"/>
              </a:rPr>
              <a:t>To </a:t>
            </a:r>
            <a:r>
              <a:rPr lang="sl-SI" sz="2400" dirty="0" err="1" smtClean="0">
                <a:latin typeface="+mj-lt"/>
              </a:rPr>
              <a:t>promote</a:t>
            </a:r>
            <a:r>
              <a:rPr lang="sl-SI" sz="2400" dirty="0" smtClean="0">
                <a:latin typeface="+mj-lt"/>
              </a:rPr>
              <a:t> </a:t>
            </a:r>
            <a:r>
              <a:rPr lang="sl-SI" sz="2400" dirty="0" err="1" smtClean="0">
                <a:latin typeface="+mj-lt"/>
              </a:rPr>
              <a:t>international</a:t>
            </a:r>
            <a:r>
              <a:rPr lang="sl-SI" sz="2400" dirty="0" smtClean="0">
                <a:latin typeface="+mj-lt"/>
              </a:rPr>
              <a:t> </a:t>
            </a:r>
            <a:r>
              <a:rPr lang="sl-SI" sz="2400" dirty="0" err="1" smtClean="0">
                <a:latin typeface="+mj-lt"/>
              </a:rPr>
              <a:t>reasearces</a:t>
            </a:r>
            <a:r>
              <a:rPr lang="sl-SI" sz="2400" dirty="0" smtClean="0">
                <a:latin typeface="+mj-lt"/>
              </a:rPr>
              <a:t>.</a:t>
            </a:r>
          </a:p>
          <a:p>
            <a:pPr marL="306000" lvl="0" indent="-3060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Char char=""/>
            </a:pPr>
            <a:r>
              <a:rPr lang="sl-SI" sz="2400" dirty="0" smtClean="0">
                <a:latin typeface="+mj-lt"/>
              </a:rPr>
              <a:t>Spodbujati </a:t>
            </a:r>
            <a:r>
              <a:rPr lang="sl-SI" sz="2400" dirty="0">
                <a:latin typeface="+mj-lt"/>
              </a:rPr>
              <a:t>strategije za razvoj raziskav.</a:t>
            </a:r>
            <a:endParaRPr lang="en-US" sz="2400" dirty="0">
              <a:solidFill>
                <a:srgbClr val="3D3D3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9909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IE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Irish Principal has responsibility in 6 main </a:t>
            </a:r>
            <a:r>
              <a:rPr lang="en-IE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areas</a:t>
            </a:r>
            <a:r>
              <a:rPr lang="sl-SI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l-SI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irski ravnatelji so odgovorni za 6 temeljnih področij</a:t>
            </a:r>
            <a:endParaRPr lang="en-US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980728"/>
            <a:ext cx="8175408" cy="5616625"/>
          </a:xfrm>
        </p:spPr>
        <p:txBody>
          <a:bodyPr>
            <a:normAutofit fontScale="85000" lnSpcReduction="10000"/>
          </a:bodyPr>
          <a:lstStyle/>
          <a:p>
            <a:pPr eaLnBrk="1" hangingPunct="1"/>
            <a:endParaRPr lang="sl-SI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sl-SI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IE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Managing </a:t>
            </a:r>
            <a:r>
              <a:rPr lang="en-I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curriculum by leading learning</a:t>
            </a:r>
            <a:r>
              <a:rPr lang="en-IE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E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Upravljanje</a:t>
            </a:r>
            <a:r>
              <a:rPr lang="en-I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kurikuluma</a:t>
            </a:r>
            <a:r>
              <a:rPr lang="en-I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 </a:t>
            </a:r>
            <a:r>
              <a:rPr lang="en-IE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vod</a:t>
            </a:r>
            <a:r>
              <a:rPr lang="sl-SI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enjem</a:t>
            </a:r>
            <a:r>
              <a:rPr lang="sl-SI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za</a:t>
            </a:r>
            <a:r>
              <a:rPr lang="en-IE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učenje</a:t>
            </a:r>
            <a:r>
              <a:rPr lang="en-IE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E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Human </a:t>
            </a:r>
            <a:r>
              <a:rPr lang="en-I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resource </a:t>
            </a:r>
            <a:r>
              <a:rPr lang="en-IE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endParaRPr lang="sl-SI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E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Upravljanje</a:t>
            </a:r>
            <a:r>
              <a:rPr lang="en-IE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IE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človeškimi</a:t>
            </a:r>
            <a:r>
              <a:rPr lang="en-I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viri</a:t>
            </a:r>
            <a:endParaRPr lang="en-I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Management but little </a:t>
            </a:r>
            <a:r>
              <a:rPr lang="en-IE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discretion</a:t>
            </a:r>
            <a:endParaRPr lang="sl-SI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E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Finančno</a:t>
            </a:r>
            <a:r>
              <a:rPr lang="en-IE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upravljanje</a:t>
            </a:r>
            <a:r>
              <a:rPr lang="en-I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E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vendar</a:t>
            </a:r>
            <a:r>
              <a:rPr lang="en-I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 popolnoma samostojno</a:t>
            </a:r>
            <a:endParaRPr lang="en-I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I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96A401-6844-442C-9D25-9D7A28A48BC8}" type="datetime1">
              <a:rPr lang="en-US" smtClean="0"/>
              <a:pPr>
                <a:defRPr/>
              </a:pPr>
              <a:t>6/28/2017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D3CAFF-2CF4-4AC3-880C-9229107A40A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C4D7B2-C987-4584-A9F6-D80B6366974C}" type="datetime1">
              <a:rPr lang="en-US" smtClean="0"/>
              <a:pPr>
                <a:defRPr/>
              </a:pPr>
              <a:t>6/28/2017</a:t>
            </a:fld>
            <a:endParaRPr lang="en-US"/>
          </a:p>
        </p:txBody>
      </p:sp>
      <p:sp>
        <p:nvSpPr>
          <p:cNvPr id="3" name="Označba mest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1D4B9-F91B-4F3D-9450-BB50CA84066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4" name="Pravokotnik 3"/>
          <p:cNvSpPr/>
          <p:nvPr/>
        </p:nvSpPr>
        <p:spPr>
          <a:xfrm>
            <a:off x="251520" y="980728"/>
            <a:ext cx="8319424" cy="5576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</a:pPr>
            <a:endParaRPr lang="sl-SI" sz="3200" dirty="0" smtClean="0">
              <a:solidFill>
                <a:srgbClr val="3D3D3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6000" lvl="0" indent="-306000"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IE" sz="3200" dirty="0" smtClean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Administration </a:t>
            </a:r>
            <a:r>
              <a:rPr lang="en-IE" sz="32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paper work</a:t>
            </a:r>
            <a:endParaRPr lang="sl-SI" sz="3200" dirty="0">
              <a:solidFill>
                <a:srgbClr val="3D3D3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6000" lvl="0" indent="-306000"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IE" sz="3200" dirty="0" err="1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Upravno</a:t>
            </a:r>
            <a:r>
              <a:rPr lang="en-IE" sz="32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IE" sz="3200" dirty="0" err="1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papirno</a:t>
            </a:r>
            <a:r>
              <a:rPr lang="en-IE" sz="32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3200" dirty="0" err="1" smtClean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delo</a:t>
            </a:r>
            <a:endParaRPr lang="en-IE" sz="3200" dirty="0">
              <a:solidFill>
                <a:srgbClr val="3D3D3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6000" lvl="0" indent="-306000"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IE" sz="32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 management – is the building safe? </a:t>
            </a:r>
            <a:endParaRPr lang="sl-SI" sz="3200" dirty="0">
              <a:solidFill>
                <a:srgbClr val="3D3D3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6000" lvl="0" indent="-306000"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IE" sz="3200" dirty="0" err="1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Upravljanje</a:t>
            </a:r>
            <a:r>
              <a:rPr lang="en-IE" sz="32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32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nepremičnin</a:t>
            </a:r>
            <a:r>
              <a:rPr lang="en-IE" sz="32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IE" sz="3200" dirty="0" err="1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</a:t>
            </a:r>
            <a:r>
              <a:rPr lang="en-IE" sz="32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IE" sz="3200" dirty="0" err="1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stavba</a:t>
            </a:r>
            <a:r>
              <a:rPr lang="en-IE" sz="32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3200" dirty="0" err="1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varna</a:t>
            </a:r>
            <a:r>
              <a:rPr lang="en-IE" sz="32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06000" lvl="0" indent="-306000"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IE" sz="3200" dirty="0" smtClean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Secretary </a:t>
            </a:r>
            <a:r>
              <a:rPr lang="en-IE" sz="32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(but not a full member of) to the Board of Management of the school</a:t>
            </a:r>
            <a:endParaRPr lang="sl-SI" sz="3200" dirty="0">
              <a:solidFill>
                <a:srgbClr val="3D3D3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6000" lvl="0" indent="-306000"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Char char=""/>
            </a:pPr>
            <a:r>
              <a:rPr lang="sl-SI" sz="3200" dirty="0" smtClean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sl-SI" sz="32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IE" sz="3200" dirty="0" err="1" smtClean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ekretar</a:t>
            </a:r>
            <a:r>
              <a:rPr lang="en-IE" sz="3200" dirty="0" smtClean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32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E" sz="3200" dirty="0" err="1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vendar</a:t>
            </a:r>
            <a:r>
              <a:rPr lang="en-IE" sz="32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IE" sz="3200" dirty="0" err="1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polnopravni</a:t>
            </a:r>
            <a:r>
              <a:rPr lang="en-IE" sz="32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3200" dirty="0" err="1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član</a:t>
            </a:r>
            <a:r>
              <a:rPr lang="en-IE" sz="32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v </a:t>
            </a:r>
            <a:r>
              <a:rPr lang="en-IE" sz="3200" dirty="0" err="1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upravi</a:t>
            </a:r>
            <a:r>
              <a:rPr lang="en-IE" sz="32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3200" dirty="0" err="1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šole</a:t>
            </a:r>
            <a:endParaRPr lang="en-IE" sz="3200" dirty="0">
              <a:solidFill>
                <a:srgbClr val="3D3D3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512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3156750" cy="994172"/>
          </a:xfrm>
        </p:spPr>
        <p:txBody>
          <a:bodyPr>
            <a:normAutofit/>
          </a:bodyPr>
          <a:lstStyle/>
          <a:p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601550" y="3074599"/>
            <a:ext cx="2664237" cy="3606640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AutoShape 4" descr="Image result for dunbrody abbey"/>
          <p:cNvSpPr>
            <a:spLocks noChangeAspect="1" noChangeArrowheads="1"/>
          </p:cNvSpPr>
          <p:nvPr/>
        </p:nvSpPr>
        <p:spPr bwMode="auto">
          <a:xfrm>
            <a:off x="4457700" y="33147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07820" y="669054"/>
            <a:ext cx="76806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Points of Irish craft and cultural past </a:t>
            </a:r>
            <a:endParaRPr lang="sl-SI" sz="2800" b="1" u="sng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sl-SI" sz="28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Nekaj poudarkov iz irske obrti in zgodovine </a:t>
            </a:r>
            <a:endParaRPr lang="en-IE" sz="28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2"/>
          <p:cNvGrpSpPr>
            <a:grpSpLocks/>
          </p:cNvGrpSpPr>
          <p:nvPr/>
        </p:nvGrpSpPr>
        <p:grpSpPr bwMode="auto">
          <a:xfrm>
            <a:off x="6003816" y="1661554"/>
            <a:ext cx="2925294" cy="2271501"/>
            <a:chOff x="107731401" y="109128653"/>
            <a:chExt cx="4762500" cy="3571875"/>
          </a:xfrm>
        </p:grpSpPr>
        <p:pic>
          <p:nvPicPr>
            <p:cNvPr id="1027" name="Picture 3" descr="Ogam_Stone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731401" y="109128653"/>
              <a:ext cx="4762500" cy="3571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107812574" y="109267770"/>
              <a:ext cx="4360244" cy="277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IE" altLang="en-US" sz="2000" b="0" i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Calibri" panose="020F0502020204030204" pitchFamily="34" charset="0"/>
                </a:rPr>
                <a:t>Ogham Stones  5</a:t>
              </a:r>
              <a:r>
                <a:rPr kumimoji="0" lang="en-IE" altLang="en-US" sz="2000" b="0" i="0" u="none" strike="noStrike" cap="none" normalizeH="0" baseline="30000" dirty="0">
                  <a:ln>
                    <a:noFill/>
                  </a:ln>
                  <a:solidFill>
                    <a:srgbClr val="FFFF00"/>
                  </a:solidFill>
                  <a:effectLst/>
                  <a:latin typeface="Calibri" panose="020F0502020204030204" pitchFamily="34" charset="0"/>
                </a:rPr>
                <a:t>th</a:t>
              </a:r>
              <a:r>
                <a:rPr kumimoji="0" lang="en-IE" altLang="en-US" sz="2000" b="0" i="0" u="none" strike="noStrike" cap="none" normalizeH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Calibri" panose="020F0502020204030204" pitchFamily="34" charset="0"/>
                </a:rPr>
                <a:t> C</a:t>
              </a:r>
              <a:endPara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4" name="Group 5"/>
          <p:cNvGrpSpPr>
            <a:grpSpLocks/>
          </p:cNvGrpSpPr>
          <p:nvPr/>
        </p:nvGrpSpPr>
        <p:grpSpPr bwMode="auto">
          <a:xfrm>
            <a:off x="3496911" y="1734691"/>
            <a:ext cx="2194842" cy="2300134"/>
            <a:chOff x="107722827" y="107640673"/>
            <a:chExt cx="2504194" cy="3088703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43278" y="107748174"/>
              <a:ext cx="2383743" cy="2981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722827" y="107640673"/>
              <a:ext cx="2426418" cy="4999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grpSp>
        <p:nvGrpSpPr>
          <p:cNvPr id="15" name="Group 8"/>
          <p:cNvGrpSpPr>
            <a:grpSpLocks/>
          </p:cNvGrpSpPr>
          <p:nvPr/>
        </p:nvGrpSpPr>
        <p:grpSpPr bwMode="auto">
          <a:xfrm>
            <a:off x="263913" y="1661554"/>
            <a:ext cx="2879690" cy="3039878"/>
            <a:chOff x="107575636" y="106995589"/>
            <a:chExt cx="3066554" cy="3975316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659224" y="107038644"/>
              <a:ext cx="2895851" cy="3932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6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75636" y="106995589"/>
              <a:ext cx="3066554" cy="4938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grpSp>
        <p:nvGrpSpPr>
          <p:cNvPr id="17" name="Group 11"/>
          <p:cNvGrpSpPr>
            <a:grpSpLocks/>
          </p:cNvGrpSpPr>
          <p:nvPr/>
        </p:nvGrpSpPr>
        <p:grpSpPr bwMode="auto">
          <a:xfrm>
            <a:off x="4720367" y="4073530"/>
            <a:ext cx="4423633" cy="2607709"/>
            <a:chOff x="107469819" y="109535853"/>
            <a:chExt cx="3640371" cy="2236082"/>
          </a:xfrm>
        </p:grpSpPr>
        <p:pic>
          <p:nvPicPr>
            <p:cNvPr id="18" name="Picture 1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69819" y="109535853"/>
              <a:ext cx="3300614" cy="22360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269208" y="111260095"/>
              <a:ext cx="2840982" cy="4999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grpSp>
        <p:nvGrpSpPr>
          <p:cNvPr id="19" name="Group 14"/>
          <p:cNvGrpSpPr>
            <a:grpSpLocks/>
          </p:cNvGrpSpPr>
          <p:nvPr/>
        </p:nvGrpSpPr>
        <p:grpSpPr bwMode="auto">
          <a:xfrm>
            <a:off x="367035" y="4812962"/>
            <a:ext cx="4029735" cy="2043897"/>
            <a:chOff x="108312041" y="108352027"/>
            <a:chExt cx="4246431" cy="2115495"/>
          </a:xfrm>
        </p:grpSpPr>
        <p:pic>
          <p:nvPicPr>
            <p:cNvPr id="1039" name="Picture 1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12041" y="108352027"/>
              <a:ext cx="4182218" cy="21154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20" name="Picture 1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12579" y="109624176"/>
              <a:ext cx="2645893" cy="4938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6390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65920" y="821564"/>
            <a:ext cx="7989752" cy="108332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IE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will replace the Existing Cohort of Irish School Leaders</a:t>
            </a:r>
            <a:r>
              <a:rPr lang="en-IE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sl-SI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l-SI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Kdo bo zamenjal sedanjo množico ravnateljev na irskem?</a:t>
            </a:r>
            <a:endParaRPr lang="en-US" sz="2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581192" y="1988840"/>
            <a:ext cx="8095264" cy="4104456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I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Negatives</a:t>
            </a:r>
            <a:r>
              <a:rPr lang="sl-SI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I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Negativn</a:t>
            </a:r>
            <a:r>
              <a:rPr lang="sl-SI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IE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I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Lack of contractual definition of the </a:t>
            </a:r>
            <a:r>
              <a:rPr lang="en-I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job</a:t>
            </a:r>
            <a:r>
              <a:rPr lang="en-I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l-SI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I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Pomanjkanje</a:t>
            </a:r>
            <a:r>
              <a:rPr lang="en-I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pogodbene</a:t>
            </a:r>
            <a:r>
              <a:rPr lang="en-I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opredelitve</a:t>
            </a:r>
            <a:r>
              <a:rPr lang="en-I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delovnega</a:t>
            </a:r>
            <a:r>
              <a:rPr lang="en-I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mesta</a:t>
            </a:r>
            <a:r>
              <a:rPr lang="en-I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l-SI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I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Increasing legislative requirements</a:t>
            </a:r>
            <a:r>
              <a:rPr lang="en-I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I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Povečanje</a:t>
            </a:r>
            <a:r>
              <a:rPr lang="en-I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zakonodajnih</a:t>
            </a:r>
            <a:r>
              <a:rPr lang="en-I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zahtev</a:t>
            </a:r>
            <a:endParaRPr lang="sl-SI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I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Poor support infrastructure at school level.</a:t>
            </a:r>
            <a:endParaRPr lang="en-I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I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Slaba</a:t>
            </a:r>
            <a:r>
              <a:rPr lang="en-I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podporna</a:t>
            </a:r>
            <a:r>
              <a:rPr lang="en-I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infrastruktura</a:t>
            </a:r>
            <a:r>
              <a:rPr lang="en-I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I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šoli</a:t>
            </a:r>
            <a:r>
              <a:rPr lang="en-I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l-SI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I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Increasing demands on personal time</a:t>
            </a:r>
            <a:r>
              <a:rPr lang="en-I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I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Vse</a:t>
            </a:r>
            <a:r>
              <a:rPr lang="en-I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večje</a:t>
            </a:r>
            <a:r>
              <a:rPr lang="en-I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zahteve</a:t>
            </a:r>
            <a:r>
              <a:rPr lang="en-I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I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osebnem</a:t>
            </a:r>
            <a:r>
              <a:rPr lang="en-I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času</a:t>
            </a:r>
            <a:r>
              <a:rPr lang="en-I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80000"/>
              </a:lnSpc>
            </a:pPr>
            <a:endParaRPr lang="en-I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110157-5E99-4591-9A71-C3DF52B099C1}" type="datetime1">
              <a:rPr lang="en-US" smtClean="0"/>
              <a:pPr>
                <a:defRPr/>
              </a:pPr>
              <a:t>6/28/2017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D3CAFF-2CF4-4AC3-880C-9229107A40A0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C4D7B2-C987-4584-A9F6-D80B6366974C}" type="datetime1">
              <a:rPr lang="en-US" smtClean="0"/>
              <a:pPr>
                <a:defRPr/>
              </a:pPr>
              <a:t>6/28/2017</a:t>
            </a:fld>
            <a:endParaRPr lang="en-US"/>
          </a:p>
        </p:txBody>
      </p:sp>
      <p:sp>
        <p:nvSpPr>
          <p:cNvPr id="3" name="Označba mest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1D4B9-F91B-4F3D-9450-BB50CA84066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4" name="Pravokotnik 3"/>
          <p:cNvSpPr/>
          <p:nvPr/>
        </p:nvSpPr>
        <p:spPr>
          <a:xfrm>
            <a:off x="395536" y="836712"/>
            <a:ext cx="8496944" cy="587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6000" lvl="0" indent="-3060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IE" sz="22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Events and meetings after school.</a:t>
            </a:r>
            <a:endParaRPr lang="sl-SI" sz="2200" dirty="0">
              <a:solidFill>
                <a:srgbClr val="3D3D3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6000" lvl="0" indent="-3060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IE" sz="22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2200" dirty="0" err="1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Dogodki</a:t>
            </a:r>
            <a:r>
              <a:rPr lang="en-IE" sz="22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IE" sz="2200" dirty="0" err="1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sestanki</a:t>
            </a:r>
            <a:r>
              <a:rPr lang="en-IE" sz="22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2200" dirty="0" err="1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IE" sz="22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2200" dirty="0" err="1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šoli</a:t>
            </a:r>
            <a:r>
              <a:rPr lang="en-IE" sz="22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l-SI" sz="2200" dirty="0">
              <a:solidFill>
                <a:srgbClr val="3D3D3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6000" lvl="0" indent="-3060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IE" sz="22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Perception of inadequate remuneration.</a:t>
            </a:r>
          </a:p>
          <a:p>
            <a:pPr marL="306000" lvl="0" indent="-3060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IE" sz="2200" dirty="0" smtClean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200" dirty="0" smtClean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IE" sz="2200" dirty="0" err="1" smtClean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lačil</a:t>
            </a:r>
            <a:r>
              <a:rPr lang="sl-SI" sz="2200" dirty="0" smtClean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je</a:t>
            </a:r>
            <a:r>
              <a:rPr lang="en-IE" sz="2200" dirty="0" smtClean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2200" dirty="0" err="1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neustrezn</a:t>
            </a:r>
            <a:r>
              <a:rPr lang="sl-SI" sz="22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o.</a:t>
            </a:r>
          </a:p>
          <a:p>
            <a:pPr marL="306000" lvl="0" indent="-3060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IE" sz="22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Lack of opportunity for sabbatical leave.</a:t>
            </a:r>
          </a:p>
          <a:p>
            <a:pPr marL="306000" lvl="0" indent="-3060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IE" sz="2200" dirty="0" err="1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Pomanjkanje</a:t>
            </a:r>
            <a:r>
              <a:rPr lang="en-IE" sz="22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2200" dirty="0" err="1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priložnosti</a:t>
            </a:r>
            <a:r>
              <a:rPr lang="en-IE" sz="22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2200" dirty="0" err="1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IE" sz="22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2200" dirty="0" err="1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oddih</a:t>
            </a:r>
            <a:r>
              <a:rPr lang="en-IE" sz="22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06000" lvl="0" indent="-3060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IE" sz="22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Labour, Equality &amp; Health &amp; Safety legislation makes HR management very complex – professional conversation equals bullying</a:t>
            </a:r>
            <a:r>
              <a:rPr lang="en-IE" sz="2200" dirty="0" smtClean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l-SI" sz="2200" dirty="0">
              <a:solidFill>
                <a:srgbClr val="3D3D3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6000" lvl="0" indent="-3060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IE" sz="22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2200" dirty="0" err="1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Zakonodaja</a:t>
            </a:r>
            <a:r>
              <a:rPr lang="en-IE" sz="22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IE" sz="2200" dirty="0" err="1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delu</a:t>
            </a:r>
            <a:r>
              <a:rPr lang="en-IE" sz="22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E" sz="2200" dirty="0" err="1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enakosti</a:t>
            </a:r>
            <a:r>
              <a:rPr lang="sl-SI" sz="22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E" sz="2200" dirty="0" err="1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zdravju</a:t>
            </a:r>
            <a:r>
              <a:rPr lang="en-IE" sz="22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IE" sz="2200" dirty="0" err="1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varnosti</a:t>
            </a:r>
            <a:r>
              <a:rPr lang="en-IE" sz="22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2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 delu otežuje vodenje</a:t>
            </a:r>
            <a:r>
              <a:rPr lang="en-IE" sz="22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2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zaposlenih</a:t>
            </a:r>
            <a:r>
              <a:rPr lang="en-IE" sz="22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IE" sz="2200" dirty="0" err="1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strokovni</a:t>
            </a:r>
            <a:r>
              <a:rPr lang="en-IE" sz="22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2200" dirty="0" err="1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pogovor</a:t>
            </a:r>
            <a:r>
              <a:rPr lang="en-IE" sz="22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2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en-IE" sz="22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2200" dirty="0" err="1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ena</a:t>
            </a:r>
            <a:r>
              <a:rPr lang="sl-SI" sz="22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 z</a:t>
            </a:r>
            <a:r>
              <a:rPr lang="en-IE" sz="22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2200" dirty="0" err="1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ustrahovanje</a:t>
            </a:r>
            <a:r>
              <a:rPr lang="sl-SI" sz="22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IE" sz="2200" dirty="0" smtClean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rgbClr val="3D3D3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6000" lvl="0" indent="-3060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IE" sz="22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Positive</a:t>
            </a:r>
            <a:r>
              <a:rPr lang="sl-SI" sz="22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2200" dirty="0" err="1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Pozitivno</a:t>
            </a:r>
            <a:endParaRPr lang="en-IE" sz="2200" dirty="0">
              <a:solidFill>
                <a:srgbClr val="3D3D3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6000" lvl="0" indent="-3060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IE" sz="22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Centre for School Leadership supporting school leaders through mentoring and coaching  &amp; training  aspiring leaders,. </a:t>
            </a:r>
            <a:endParaRPr lang="sl-SI" sz="2200" dirty="0">
              <a:solidFill>
                <a:srgbClr val="3D3D3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6000" lvl="0" indent="-3060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Char char=""/>
            </a:pPr>
            <a:r>
              <a:rPr lang="sl-SI" sz="22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IE" sz="22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 </a:t>
            </a:r>
            <a:r>
              <a:rPr lang="en-IE" sz="2200" dirty="0" err="1" smtClean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IE" sz="2200" dirty="0" smtClean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2200" dirty="0" err="1" smtClean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vod</a:t>
            </a:r>
            <a:r>
              <a:rPr lang="sl-SI" sz="2200" dirty="0" err="1" smtClean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enje</a:t>
            </a:r>
            <a:r>
              <a:rPr lang="en-IE" sz="2200" dirty="0" smtClean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E" sz="2200" dirty="0" err="1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IE" sz="22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2200" dirty="0" err="1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podpira</a:t>
            </a:r>
            <a:r>
              <a:rPr lang="en-IE" sz="22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200" dirty="0" smtClean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ravnatelje</a:t>
            </a:r>
            <a:r>
              <a:rPr lang="en-IE" sz="2200" dirty="0" smtClean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22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en-IE" sz="2200" dirty="0" err="1" smtClean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mentorstvom</a:t>
            </a:r>
            <a:r>
              <a:rPr lang="sl-SI" sz="2200" dirty="0" smtClean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IE" sz="2200" dirty="0" smtClean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2200" dirty="0" err="1" smtClean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treni</a:t>
            </a:r>
            <a:r>
              <a:rPr lang="sl-SI" sz="2200" dirty="0" err="1" smtClean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ngom</a:t>
            </a:r>
            <a:r>
              <a:rPr lang="en-IE" sz="2200" dirty="0" smtClean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2200" dirty="0" err="1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</a:t>
            </a:r>
            <a:r>
              <a:rPr lang="en-IE" sz="22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2200" dirty="0" err="1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usposabljanjem</a:t>
            </a:r>
            <a:r>
              <a:rPr lang="en-IE" sz="22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2200" dirty="0" err="1" smtClean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vodi</a:t>
            </a:r>
            <a:r>
              <a:rPr lang="sl-SI" sz="2200" dirty="0" smtClean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j,…</a:t>
            </a:r>
            <a:endParaRPr lang="en-IE" sz="2200" dirty="0">
              <a:solidFill>
                <a:srgbClr val="3D3D3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8897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A6B27-BD48-4134-AE3D-E53612FE6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 National Action Plan for </a:t>
            </a:r>
            <a:r>
              <a:rPr lang="en-GB" dirty="0" smtClean="0"/>
              <a:t>Education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nacionalni akcijski načrt za izobraževanje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C70D6-2076-4A0F-A34F-B02DF2492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052736"/>
            <a:ext cx="8709832" cy="4903400"/>
          </a:xfrm>
        </p:spPr>
        <p:txBody>
          <a:bodyPr>
            <a:noAutofit/>
          </a:bodyPr>
          <a:lstStyle/>
          <a:p>
            <a:endParaRPr lang="sl-SI" sz="2800" dirty="0" smtClean="0"/>
          </a:p>
          <a:p>
            <a:endParaRPr lang="sl-SI" sz="2800" dirty="0"/>
          </a:p>
          <a:p>
            <a:pPr marL="0" indent="0">
              <a:buNone/>
            </a:pPr>
            <a:endParaRPr lang="sl-SI" sz="2800" dirty="0"/>
          </a:p>
          <a:p>
            <a:r>
              <a:rPr lang="en-GB" sz="2400" dirty="0" smtClean="0"/>
              <a:t>To </a:t>
            </a:r>
            <a:r>
              <a:rPr lang="en-GB" sz="2400" dirty="0"/>
              <a:t>become the best Education System in Europe by 2026</a:t>
            </a:r>
            <a:r>
              <a:rPr lang="en-GB" sz="2400" dirty="0" smtClean="0"/>
              <a:t>.</a:t>
            </a:r>
            <a:endParaRPr lang="sl-SI" sz="2400" dirty="0" smtClean="0"/>
          </a:p>
          <a:p>
            <a:r>
              <a:rPr lang="sl-SI" sz="2400" dirty="0" smtClean="0"/>
              <a:t>Vzpostaviti najboljši šolski sistem v Evropi do 2016.</a:t>
            </a:r>
            <a:endParaRPr lang="en-GB" sz="2400" dirty="0"/>
          </a:p>
          <a:p>
            <a:r>
              <a:rPr lang="en-GB" sz="2400" dirty="0"/>
              <a:t>To introduce coding to primary and secondary education</a:t>
            </a:r>
            <a:r>
              <a:rPr lang="en-GB" sz="2400" dirty="0" smtClean="0"/>
              <a:t>.</a:t>
            </a:r>
            <a:endParaRPr lang="sl-SI" sz="2400" dirty="0" smtClean="0"/>
          </a:p>
          <a:p>
            <a:r>
              <a:rPr lang="sl-SI" sz="2400" dirty="0"/>
              <a:t>Uvesti kodiranje v osnovno in srednjo šolo</a:t>
            </a:r>
            <a:r>
              <a:rPr lang="sl-SI" sz="2400" dirty="0" smtClean="0"/>
              <a:t>.</a:t>
            </a:r>
            <a:endParaRPr lang="en-GB" sz="2400" dirty="0"/>
          </a:p>
          <a:p>
            <a:r>
              <a:rPr lang="en-GB" sz="2400" dirty="0"/>
              <a:t>A 10 year plan which exceeds the life span of the government</a:t>
            </a:r>
            <a:r>
              <a:rPr lang="en-GB" sz="2400" dirty="0" smtClean="0"/>
              <a:t>.</a:t>
            </a:r>
            <a:endParaRPr lang="sl-SI" sz="2400" dirty="0" smtClean="0"/>
          </a:p>
          <a:p>
            <a:r>
              <a:rPr lang="sl-SI" sz="2400" dirty="0" smtClean="0"/>
              <a:t> Narediti 10-letni </a:t>
            </a:r>
            <a:r>
              <a:rPr lang="sl-SI" sz="2400" dirty="0"/>
              <a:t>načrt, ki presega življenjsko dobo vlade.</a:t>
            </a:r>
          </a:p>
          <a:p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47F0B-979A-4425-A6C8-A706E0E8E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3AF1E0-2EDD-4075-8DD4-CA69FBF6043D}" type="datetime1">
              <a:rPr lang="en-US" smtClean="0"/>
              <a:pPr>
                <a:defRPr/>
              </a:pPr>
              <a:t>6/28/2017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670B19-2F21-47BA-8D62-004888E1F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D3CAFF-2CF4-4AC3-880C-9229107A40A0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47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C4D7B2-C987-4584-A9F6-D80B6366974C}" type="datetime1">
              <a:rPr lang="en-US" smtClean="0"/>
              <a:pPr>
                <a:defRPr/>
              </a:pPr>
              <a:t>6/28/2017</a:t>
            </a:fld>
            <a:endParaRPr lang="en-US"/>
          </a:p>
        </p:txBody>
      </p:sp>
      <p:sp>
        <p:nvSpPr>
          <p:cNvPr id="3" name="Označba mest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1D4B9-F91B-4F3D-9450-BB50CA84066E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4" name="Pravokotnik 3"/>
          <p:cNvSpPr/>
          <p:nvPr/>
        </p:nvSpPr>
        <p:spPr>
          <a:xfrm>
            <a:off x="683568" y="781184"/>
            <a:ext cx="68580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6000" lvl="0" indent="-306000"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GB" sz="2000" dirty="0">
                <a:solidFill>
                  <a:srgbClr val="3D3D3D"/>
                </a:solidFill>
              </a:rPr>
              <a:t>To increase the numbers of recognised apprenticeships. </a:t>
            </a:r>
            <a:endParaRPr lang="sl-SI" sz="2000" dirty="0">
              <a:solidFill>
                <a:srgbClr val="3D3D3D"/>
              </a:solidFill>
            </a:endParaRPr>
          </a:p>
          <a:p>
            <a:pPr marL="306000" lvl="0" indent="-306000"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Char char=""/>
            </a:pPr>
            <a:r>
              <a:rPr lang="sl-SI" sz="2000" dirty="0">
                <a:solidFill>
                  <a:srgbClr val="3D3D3D"/>
                </a:solidFill>
              </a:rPr>
              <a:t>Povečati število priznanih </a:t>
            </a:r>
            <a:r>
              <a:rPr lang="sl-SI" sz="2000" dirty="0" smtClean="0">
                <a:solidFill>
                  <a:srgbClr val="3D3D3D"/>
                </a:solidFill>
              </a:rPr>
              <a:t>in uveljavljenih vajeništev</a:t>
            </a:r>
            <a:r>
              <a:rPr lang="sl-SI" sz="2000" dirty="0">
                <a:solidFill>
                  <a:srgbClr val="3D3D3D"/>
                </a:solidFill>
              </a:rPr>
              <a:t>.</a:t>
            </a:r>
          </a:p>
          <a:p>
            <a:pPr marL="306000" lvl="0" indent="-306000"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Char char=""/>
            </a:pPr>
            <a:endParaRPr lang="en-GB" sz="2000" dirty="0">
              <a:solidFill>
                <a:srgbClr val="3D3D3D"/>
              </a:solidFill>
            </a:endParaRPr>
          </a:p>
          <a:p>
            <a:pPr marL="306000" lvl="0" indent="-306000"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GB" sz="2000" dirty="0">
                <a:solidFill>
                  <a:srgbClr val="3D3D3D"/>
                </a:solidFill>
              </a:rPr>
              <a:t>To increase the numbers taking apprenticeships.</a:t>
            </a:r>
            <a:endParaRPr lang="sl-SI" sz="2000" dirty="0">
              <a:solidFill>
                <a:srgbClr val="3D3D3D"/>
              </a:solidFill>
            </a:endParaRPr>
          </a:p>
          <a:p>
            <a:pPr marL="306000" lvl="0" indent="-306000"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Char char=""/>
            </a:pPr>
            <a:r>
              <a:rPr lang="sl-SI" sz="2000" dirty="0">
                <a:solidFill>
                  <a:srgbClr val="3D3D3D"/>
                </a:solidFill>
              </a:rPr>
              <a:t> Povečanje </a:t>
            </a:r>
            <a:r>
              <a:rPr lang="sl-SI" sz="2000" dirty="0" smtClean="0">
                <a:solidFill>
                  <a:srgbClr val="3D3D3D"/>
                </a:solidFill>
              </a:rPr>
              <a:t>števila v </a:t>
            </a:r>
            <a:r>
              <a:rPr lang="sl-SI" sz="2000" dirty="0">
                <a:solidFill>
                  <a:srgbClr val="3D3D3D"/>
                </a:solidFill>
              </a:rPr>
              <a:t>vajeništvu.</a:t>
            </a:r>
          </a:p>
          <a:p>
            <a:pPr marL="306000" lvl="0" indent="-306000"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Char char=""/>
            </a:pPr>
            <a:endParaRPr lang="en-GB" sz="2000" dirty="0">
              <a:solidFill>
                <a:srgbClr val="3D3D3D"/>
              </a:solidFill>
            </a:endParaRPr>
          </a:p>
          <a:p>
            <a:pPr marL="306000" lvl="0" indent="-306000"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GB" sz="2000" dirty="0">
                <a:solidFill>
                  <a:srgbClr val="3D3D3D"/>
                </a:solidFill>
              </a:rPr>
              <a:t>To improve participation in higher level maths.</a:t>
            </a:r>
            <a:endParaRPr lang="sl-SI" sz="2000" dirty="0">
              <a:solidFill>
                <a:srgbClr val="3D3D3D"/>
              </a:solidFill>
            </a:endParaRPr>
          </a:p>
          <a:p>
            <a:pPr marL="306000" lvl="0" indent="-306000"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Char char=""/>
            </a:pPr>
            <a:r>
              <a:rPr lang="sl-SI" sz="2000" dirty="0">
                <a:solidFill>
                  <a:srgbClr val="3D3D3D"/>
                </a:solidFill>
              </a:rPr>
              <a:t> Izboljšati </a:t>
            </a:r>
            <a:r>
              <a:rPr lang="sl-SI" sz="2000" dirty="0" smtClean="0">
                <a:solidFill>
                  <a:srgbClr val="3D3D3D"/>
                </a:solidFill>
              </a:rPr>
              <a:t>dosežke </a:t>
            </a:r>
            <a:r>
              <a:rPr lang="sl-SI" sz="2000" dirty="0">
                <a:solidFill>
                  <a:srgbClr val="3D3D3D"/>
                </a:solidFill>
              </a:rPr>
              <a:t>v matematiki na višji stopnji.</a:t>
            </a:r>
          </a:p>
          <a:p>
            <a:pPr marL="306000" lvl="0" indent="-306000"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Char char=""/>
            </a:pPr>
            <a:endParaRPr lang="en-GB" sz="2000" dirty="0">
              <a:solidFill>
                <a:srgbClr val="3D3D3D"/>
              </a:solidFill>
            </a:endParaRPr>
          </a:p>
          <a:p>
            <a:pPr lvl="0"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</a:pPr>
            <a:r>
              <a:rPr lang="en-GB" sz="2000" dirty="0">
                <a:solidFill>
                  <a:srgbClr val="3D3D3D"/>
                </a:solidFill>
              </a:rPr>
              <a:t>All of the above are  achievable but are dependent on government resources. We look forward to future of education in Ireland</a:t>
            </a:r>
            <a:endParaRPr lang="sl-SI" sz="2000" dirty="0">
              <a:solidFill>
                <a:srgbClr val="3D3D3D"/>
              </a:solidFill>
            </a:endParaRPr>
          </a:p>
          <a:p>
            <a:pPr lvl="0"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</a:pPr>
            <a:r>
              <a:rPr lang="sl-SI" sz="2000" dirty="0" smtClean="0">
                <a:solidFill>
                  <a:srgbClr val="3D3D3D"/>
                </a:solidFill>
              </a:rPr>
              <a:t>Vse </a:t>
            </a:r>
            <a:r>
              <a:rPr lang="sl-SI" sz="2000" dirty="0">
                <a:solidFill>
                  <a:srgbClr val="3D3D3D"/>
                </a:solidFill>
              </a:rPr>
              <a:t>navedeno je mogoče doseči, vendar </a:t>
            </a:r>
            <a:r>
              <a:rPr lang="sl-SI" sz="2000" dirty="0" smtClean="0">
                <a:solidFill>
                  <a:srgbClr val="3D3D3D"/>
                </a:solidFill>
              </a:rPr>
              <a:t>je odvisno </a:t>
            </a:r>
            <a:r>
              <a:rPr lang="sl-SI" sz="2000" dirty="0">
                <a:solidFill>
                  <a:srgbClr val="3D3D3D"/>
                </a:solidFill>
              </a:rPr>
              <a:t>od </a:t>
            </a:r>
            <a:r>
              <a:rPr lang="sl-SI" sz="2000" dirty="0" smtClean="0">
                <a:solidFill>
                  <a:srgbClr val="3D3D3D"/>
                </a:solidFill>
              </a:rPr>
              <a:t>državnega vlaganja. </a:t>
            </a:r>
            <a:r>
              <a:rPr lang="sl-SI" sz="2000" dirty="0">
                <a:solidFill>
                  <a:srgbClr val="3D3D3D"/>
                </a:solidFill>
              </a:rPr>
              <a:t>Veselimo se prihodnosti izobraževanja na Irskem</a:t>
            </a:r>
            <a:r>
              <a:rPr lang="sl-SI" sz="2000" dirty="0" smtClean="0">
                <a:solidFill>
                  <a:srgbClr val="3D3D3D"/>
                </a:solidFill>
              </a:rPr>
              <a:t>.</a:t>
            </a:r>
            <a:endParaRPr lang="sl-SI" sz="2000" dirty="0">
              <a:solidFill>
                <a:srgbClr val="3D3D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004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12093" y="425061"/>
            <a:ext cx="8191822" cy="1325563"/>
          </a:xfrm>
        </p:spPr>
        <p:txBody>
          <a:bodyPr>
            <a:normAutofit/>
          </a:bodyPr>
          <a:lstStyle/>
          <a:p>
            <a:r>
              <a:rPr lang="en-IE" sz="3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Pre-School and Early </a:t>
            </a:r>
            <a:r>
              <a:rPr lang="en-IE" sz="31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Childhood</a:t>
            </a:r>
            <a:r>
              <a:rPr lang="sl-SI" sz="31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7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l-SI" sz="27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sz="27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predšolsko obdobje</a:t>
            </a:r>
            <a:endParaRPr lang="en-IE" sz="27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7026" y="2132856"/>
            <a:ext cx="8653445" cy="4464496"/>
          </a:xfrm>
        </p:spPr>
        <p:txBody>
          <a:bodyPr>
            <a:normAutofit fontScale="62500" lnSpcReduction="20000"/>
          </a:bodyPr>
          <a:lstStyle/>
          <a:p>
            <a:r>
              <a:rPr lang="en-IE" sz="3400" dirty="0">
                <a:latin typeface="+mj-lt"/>
                <a:cs typeface="Times New Roman" panose="02020603050405020304" pitchFamily="18" charset="0"/>
              </a:rPr>
              <a:t>Pre-schooling is not compulsory</a:t>
            </a:r>
            <a:r>
              <a:rPr lang="en-IE" sz="3400" dirty="0" smtClean="0">
                <a:latin typeface="+mj-lt"/>
                <a:cs typeface="Times New Roman" panose="02020603050405020304" pitchFamily="18" charset="0"/>
              </a:rPr>
              <a:t>.</a:t>
            </a:r>
            <a:endParaRPr lang="sl-SI" sz="3400" dirty="0" smtClean="0">
              <a:latin typeface="+mj-lt"/>
              <a:cs typeface="Times New Roman" panose="02020603050405020304" pitchFamily="18" charset="0"/>
            </a:endParaRPr>
          </a:p>
          <a:p>
            <a:r>
              <a:rPr lang="sl-SI" sz="3400" dirty="0" smtClean="0">
                <a:latin typeface="+mj-lt"/>
                <a:cs typeface="Times New Roman" panose="02020603050405020304" pitchFamily="18" charset="0"/>
              </a:rPr>
              <a:t>Mala šola ni obvezna.</a:t>
            </a:r>
            <a:endParaRPr lang="en-IE" sz="3400" dirty="0">
              <a:latin typeface="+mj-lt"/>
              <a:cs typeface="Times New Roman" panose="02020603050405020304" pitchFamily="18" charset="0"/>
            </a:endParaRPr>
          </a:p>
          <a:p>
            <a:r>
              <a:rPr lang="en-IE" sz="3400" dirty="0">
                <a:latin typeface="+mj-lt"/>
                <a:cs typeface="Times New Roman" panose="02020603050405020304" pitchFamily="18" charset="0"/>
              </a:rPr>
              <a:t>Early childhood education is outside the formal education structure but there is a National Quality Framework which regulates it.</a:t>
            </a:r>
            <a:r>
              <a:rPr lang="en-IE" sz="3400" dirty="0">
                <a:latin typeface="+mj-lt"/>
              </a:rPr>
              <a:t> </a:t>
            </a:r>
            <a:endParaRPr lang="sl-SI" sz="3400" dirty="0" smtClean="0">
              <a:latin typeface="+mj-lt"/>
            </a:endParaRPr>
          </a:p>
          <a:p>
            <a:r>
              <a:rPr lang="sl-SI" sz="3400" dirty="0" smtClean="0">
                <a:latin typeface="+mj-lt"/>
              </a:rPr>
              <a:t>To izobraževanje ni vključeno v formalno izobraževanje, je pa regulirano v okviru nacionalnega kakovostnega načrta.</a:t>
            </a:r>
            <a:endParaRPr lang="en-IE" sz="3400" dirty="0">
              <a:latin typeface="+mj-lt"/>
            </a:endParaRPr>
          </a:p>
          <a:p>
            <a:r>
              <a:rPr lang="en-IE" sz="3400" dirty="0">
                <a:latin typeface="+mj-lt"/>
                <a:cs typeface="Times New Roman" panose="02020603050405020304" pitchFamily="18" charset="0"/>
              </a:rPr>
              <a:t>Participation rates in state-funded pre-primary was extremely low. In 2005 only 1.7%  participation compared to an EU-14 average of 82.2</a:t>
            </a:r>
            <a:r>
              <a:rPr lang="en-IE" sz="3400" dirty="0" smtClean="0">
                <a:latin typeface="+mj-lt"/>
                <a:cs typeface="Times New Roman" panose="02020603050405020304" pitchFamily="18" charset="0"/>
              </a:rPr>
              <a:t>%</a:t>
            </a:r>
            <a:endParaRPr lang="sl-SI" sz="3400" dirty="0" smtClean="0">
              <a:latin typeface="+mj-lt"/>
              <a:cs typeface="Times New Roman" panose="02020603050405020304" pitchFamily="18" charset="0"/>
            </a:endParaRPr>
          </a:p>
          <a:p>
            <a:r>
              <a:rPr lang="sl-SI" sz="3400" dirty="0" smtClean="0">
                <a:latin typeface="+mj-lt"/>
                <a:cs typeface="Times New Roman" panose="02020603050405020304" pitchFamily="18" charset="0"/>
              </a:rPr>
              <a:t>Višina sofinanciranja tega šolanja v državnih ustanovah je zelo nizka. V letu 2005 je znašala le 1.7 % v primerjavi s evropskim povprečjem, ki je 82.2 %.</a:t>
            </a:r>
          </a:p>
          <a:p>
            <a:r>
              <a:rPr lang="en-IE" sz="3400" dirty="0">
                <a:latin typeface="+mj-lt"/>
                <a:cs typeface="Times New Roman" panose="02020603050405020304" pitchFamily="18" charset="0"/>
              </a:rPr>
              <a:t>Pre-primary was predominantly privately funded and very expensive.</a:t>
            </a:r>
          </a:p>
          <a:p>
            <a:r>
              <a:rPr lang="en-IE" sz="3400" dirty="0" err="1">
                <a:latin typeface="+mj-lt"/>
                <a:cs typeface="Times New Roman" panose="02020603050405020304" pitchFamily="18" charset="0"/>
              </a:rPr>
              <a:t>Večinoma</a:t>
            </a:r>
            <a:r>
              <a:rPr lang="en-IE" sz="3400" dirty="0">
                <a:latin typeface="+mj-lt"/>
                <a:cs typeface="Times New Roman" panose="02020603050405020304" pitchFamily="18" charset="0"/>
              </a:rPr>
              <a:t> je </a:t>
            </a:r>
            <a:r>
              <a:rPr lang="en-IE" sz="3400" dirty="0" err="1">
                <a:latin typeface="+mj-lt"/>
                <a:cs typeface="Times New Roman" panose="02020603050405020304" pitchFamily="18" charset="0"/>
              </a:rPr>
              <a:t>bilo</a:t>
            </a:r>
            <a:r>
              <a:rPr lang="en-IE" sz="3400" dirty="0">
                <a:latin typeface="+mj-lt"/>
                <a:cs typeface="Times New Roman" panose="02020603050405020304" pitchFamily="18" charset="0"/>
              </a:rPr>
              <a:t> to </a:t>
            </a:r>
            <a:r>
              <a:rPr lang="en-IE" sz="3400" dirty="0" err="1">
                <a:latin typeface="+mj-lt"/>
                <a:cs typeface="Times New Roman" panose="02020603050405020304" pitchFamily="18" charset="0"/>
              </a:rPr>
              <a:t>izobraževanje</a:t>
            </a:r>
            <a:r>
              <a:rPr lang="en-IE" sz="3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E" sz="3400" dirty="0" err="1">
                <a:latin typeface="+mj-lt"/>
                <a:cs typeface="Times New Roman" panose="02020603050405020304" pitchFamily="18" charset="0"/>
              </a:rPr>
              <a:t>privatno</a:t>
            </a:r>
            <a:r>
              <a:rPr lang="en-IE" sz="3400" dirty="0">
                <a:latin typeface="+mj-lt"/>
                <a:cs typeface="Times New Roman" panose="02020603050405020304" pitchFamily="18" charset="0"/>
              </a:rPr>
              <a:t>  in </a:t>
            </a:r>
            <a:r>
              <a:rPr lang="en-IE" sz="3400" dirty="0" err="1">
                <a:latin typeface="+mj-lt"/>
                <a:cs typeface="Times New Roman" panose="02020603050405020304" pitchFamily="18" charset="0"/>
              </a:rPr>
              <a:t>bilo</a:t>
            </a:r>
            <a:r>
              <a:rPr lang="en-IE" sz="3400" dirty="0">
                <a:latin typeface="+mj-lt"/>
                <a:cs typeface="Times New Roman" panose="02020603050405020304" pitchFamily="18" charset="0"/>
              </a:rPr>
              <a:t> je </a:t>
            </a:r>
            <a:r>
              <a:rPr lang="en-IE" sz="3400" dirty="0" err="1">
                <a:latin typeface="+mj-lt"/>
                <a:cs typeface="Times New Roman" panose="02020603050405020304" pitchFamily="18" charset="0"/>
              </a:rPr>
              <a:t>zelo</a:t>
            </a:r>
            <a:r>
              <a:rPr lang="en-IE" sz="3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IE" sz="3400" dirty="0" err="1">
                <a:latin typeface="+mj-lt"/>
                <a:cs typeface="Times New Roman" panose="02020603050405020304" pitchFamily="18" charset="0"/>
              </a:rPr>
              <a:t>drago</a:t>
            </a:r>
            <a:r>
              <a:rPr lang="en-IE" sz="3400" dirty="0">
                <a:latin typeface="+mj-lt"/>
                <a:cs typeface="Times New Roman" panose="02020603050405020304" pitchFamily="18" charset="0"/>
              </a:rPr>
              <a:t>.</a:t>
            </a:r>
          </a:p>
          <a:p>
            <a:endParaRPr lang="en-IE" sz="3400" dirty="0">
              <a:latin typeface="+mj-lt"/>
              <a:cs typeface="Times New Roman" panose="02020603050405020304" pitchFamily="18" charset="0"/>
            </a:endParaRPr>
          </a:p>
          <a:p>
            <a:endParaRPr lang="en-I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3AF1E0-2EDD-4075-8DD4-CA69FBF6043D}" type="datetime1">
              <a:rPr lang="en-US" smtClean="0"/>
              <a:pPr>
                <a:defRPr/>
              </a:pPr>
              <a:t>6/28/2017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D3CAFF-2CF4-4AC3-880C-9229107A40A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605033"/>
            <a:ext cx="8208912" cy="807743"/>
          </a:xfrm>
        </p:spPr>
        <p:txBody>
          <a:bodyPr>
            <a:noAutofit/>
          </a:bodyPr>
          <a:lstStyle/>
          <a:p>
            <a:pPr eaLnBrk="1" hangingPunct="1"/>
            <a:r>
              <a:rPr lang="en-IE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Pre–school and Early Childhood </a:t>
            </a:r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700808"/>
            <a:ext cx="8640960" cy="5480435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IE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Limited </a:t>
            </a:r>
            <a:r>
              <a:rPr lang="en-I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pilot projects  were run in disadvantaged areas and proved very successful</a:t>
            </a:r>
            <a:r>
              <a:rPr lang="en-IE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l-SI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sl-SI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Nekaj pilotnih projektov je potekalo v neprivilegiranih okoljih in rezultati teh so bili zelo dobri.</a:t>
            </a:r>
            <a:endParaRPr lang="en-IE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I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Free pre-school year was introduced in 2010 with a 94% take up</a:t>
            </a:r>
            <a:r>
              <a:rPr lang="en-IE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l-SI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sl-SI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Leta 2010 je država uvedla eno leto brezplačne male šole, ki jo je obiskovalo 94 % otrok. </a:t>
            </a:r>
            <a:endParaRPr lang="en-IE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I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 range 3years 2months until 4years 7 months</a:t>
            </a:r>
            <a:r>
              <a:rPr lang="en-IE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l-SI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sl-SI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Razpon starosti otrok,  ki lahko obiskujejo brezplačno leto, sega od 3 let in 2 mesecev do 4 let in 7 mesecev.</a:t>
            </a:r>
            <a:endParaRPr lang="en-IE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I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Planned expansion of the free pre-school service to 2 years is likely to be very beneficial in future</a:t>
            </a:r>
            <a:r>
              <a:rPr lang="en-IE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l-SI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sl-SI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Verjamejo, da bosta brezplačni dve leti, ki ju država načrtuje, prinesli dobre rezultate</a:t>
            </a:r>
            <a:r>
              <a:rPr lang="sl-SI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3F3BAC-18A2-4AE3-B6DD-166727C52DD6}" type="datetime1">
              <a:rPr lang="en-US" smtClean="0"/>
              <a:pPr>
                <a:defRPr/>
              </a:pPr>
              <a:t>6/28/2017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D3CAFF-2CF4-4AC3-880C-9229107A40A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5"/>
            <a:ext cx="7886700" cy="1037680"/>
          </a:xfrm>
        </p:spPr>
        <p:txBody>
          <a:bodyPr/>
          <a:lstStyle/>
          <a:p>
            <a:pPr eaLnBrk="1" hangingPunct="1"/>
            <a:r>
              <a:rPr lang="en-IE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Education in </a:t>
            </a:r>
            <a:r>
              <a:rPr lang="en-IE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Ireland</a:t>
            </a:r>
            <a:r>
              <a:rPr lang="sl-SI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l-SI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osnovno šolstvo na irskem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2132856"/>
            <a:ext cx="8191822" cy="4320479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I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Participation in primary education is close to universal</a:t>
            </a:r>
            <a:r>
              <a:rPr lang="en-I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l-SI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sl-SI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Vključenost otrok v osnovno šolo se na Irskem bliža stotim odstotkom.</a:t>
            </a:r>
            <a:endParaRPr lang="en-I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is compulsory from age 6 but Children can be enrolled in infant class from age 4</a:t>
            </a:r>
            <a:r>
              <a:rPr lang="en-I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l-SI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l-SI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Otoke je treba všolati najkasneje pri starosti 6 let, lahko pa se vključijo v predšolske oddelke pri 4  letih.</a:t>
            </a:r>
            <a:endParaRPr lang="en-I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40% of 4 year olds and all 5 year olds attend school. </a:t>
            </a:r>
            <a:endParaRPr lang="sl-SI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l-SI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Okrog 40 % štiri in petletnikov obiskuje šolo.</a:t>
            </a:r>
            <a:endParaRPr lang="en-I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Irish primary school cycle is 8 years</a:t>
            </a:r>
            <a:r>
              <a:rPr lang="en-I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l-SI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Osnovna šola na Irskem traja 8 let.</a:t>
            </a:r>
            <a:endParaRPr lang="en-I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F74B31-D2CC-43A3-BB4F-86462730F72A}" type="datetime1">
              <a:rPr lang="en-US" smtClean="0"/>
              <a:pPr>
                <a:defRPr/>
              </a:pPr>
              <a:t>6/28/2017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D3CAFF-2CF4-4AC3-880C-9229107A40A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3AF1E0-2EDD-4075-8DD4-CA69FBF6043D}" type="datetime1">
              <a:rPr lang="en-US" smtClean="0"/>
              <a:pPr>
                <a:defRPr/>
              </a:pPr>
              <a:t>6/28/2017</a:t>
            </a:fld>
            <a:endParaRPr lang="en-US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D3CAFF-2CF4-4AC3-880C-9229107A40A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Označba mesta vsebine 2"/>
          <p:cNvSpPr>
            <a:spLocks noGrp="1"/>
          </p:cNvSpPr>
          <p:nvPr>
            <p:ph idx="4294967295"/>
          </p:nvPr>
        </p:nvSpPr>
        <p:spPr>
          <a:xfrm>
            <a:off x="179513" y="1052736"/>
            <a:ext cx="8964488" cy="5268689"/>
          </a:xfrm>
        </p:spPr>
        <p:txBody>
          <a:bodyPr>
            <a:normAutofit/>
          </a:bodyPr>
          <a:lstStyle/>
          <a:p>
            <a:r>
              <a:rPr lang="sl-SI" dirty="0" err="1"/>
              <a:t>Denominational</a:t>
            </a:r>
            <a:r>
              <a:rPr lang="sl-SI" dirty="0"/>
              <a:t> </a:t>
            </a:r>
            <a:r>
              <a:rPr lang="sl-SI" dirty="0" err="1"/>
              <a:t>Education</a:t>
            </a:r>
            <a:r>
              <a:rPr lang="sl-SI" dirty="0"/>
              <a:t> is </a:t>
            </a:r>
            <a:r>
              <a:rPr lang="sl-SI" dirty="0" err="1"/>
              <a:t>the</a:t>
            </a:r>
            <a:r>
              <a:rPr lang="sl-SI" dirty="0"/>
              <a:t> norm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influence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church</a:t>
            </a:r>
            <a:r>
              <a:rPr lang="sl-SI" dirty="0"/>
              <a:t> is </a:t>
            </a:r>
            <a:r>
              <a:rPr lang="sl-SI" dirty="0" err="1"/>
              <a:t>enormous</a:t>
            </a:r>
            <a:r>
              <a:rPr lang="sl-SI" dirty="0"/>
              <a:t>.</a:t>
            </a:r>
          </a:p>
          <a:p>
            <a:r>
              <a:rPr lang="sl-SI" dirty="0" smtClean="0"/>
              <a:t>Versko obarvano </a:t>
            </a:r>
            <a:r>
              <a:rPr lang="sl-SI" dirty="0"/>
              <a:t>izobraževanje je norma in vpliv cerkve je ogromen.</a:t>
            </a:r>
          </a:p>
          <a:p>
            <a:r>
              <a:rPr lang="sl-SI" dirty="0"/>
              <a:t> </a:t>
            </a:r>
            <a:r>
              <a:rPr lang="sl-SI" dirty="0" err="1"/>
              <a:t>Over</a:t>
            </a:r>
            <a:r>
              <a:rPr lang="sl-SI" dirty="0"/>
              <a:t> 90%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primary</a:t>
            </a:r>
            <a:r>
              <a:rPr lang="sl-SI" dirty="0"/>
              <a:t> </a:t>
            </a:r>
            <a:r>
              <a:rPr lang="sl-SI" dirty="0" err="1"/>
              <a:t>schools</a:t>
            </a:r>
            <a:r>
              <a:rPr lang="sl-SI" dirty="0"/>
              <a:t> are run </a:t>
            </a:r>
            <a:r>
              <a:rPr lang="sl-SI" dirty="0" err="1"/>
              <a:t>by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Catholic</a:t>
            </a:r>
            <a:r>
              <a:rPr lang="sl-SI" dirty="0"/>
              <a:t> </a:t>
            </a:r>
            <a:r>
              <a:rPr lang="sl-SI" dirty="0" err="1"/>
              <a:t>Church</a:t>
            </a:r>
            <a:r>
              <a:rPr lang="sl-SI" dirty="0"/>
              <a:t> </a:t>
            </a:r>
            <a:r>
              <a:rPr lang="sl-SI" dirty="0" err="1"/>
              <a:t>through</a:t>
            </a:r>
            <a:r>
              <a:rPr lang="sl-SI" dirty="0"/>
              <a:t> </a:t>
            </a:r>
            <a:r>
              <a:rPr lang="sl-SI" dirty="0" err="1"/>
              <a:t>State-aided</a:t>
            </a:r>
            <a:r>
              <a:rPr lang="sl-SI" dirty="0"/>
              <a:t> </a:t>
            </a:r>
            <a:r>
              <a:rPr lang="sl-SI" dirty="0" err="1"/>
              <a:t>parish</a:t>
            </a:r>
            <a:r>
              <a:rPr lang="sl-SI" dirty="0"/>
              <a:t> </a:t>
            </a:r>
            <a:r>
              <a:rPr lang="sl-SI" dirty="0" err="1"/>
              <a:t>schools</a:t>
            </a:r>
            <a:r>
              <a:rPr lang="sl-SI" dirty="0"/>
              <a:t>.</a:t>
            </a:r>
          </a:p>
          <a:p>
            <a:r>
              <a:rPr lang="sl-SI" dirty="0"/>
              <a:t>Več kot </a:t>
            </a:r>
            <a:r>
              <a:rPr lang="sl-SI" dirty="0" smtClean="0"/>
              <a:t>90 % </a:t>
            </a:r>
            <a:r>
              <a:rPr lang="sl-SI" dirty="0"/>
              <a:t>osnovnih šol vodi katoliška cerkev preko župnijskih šol z državno podprto. </a:t>
            </a:r>
          </a:p>
          <a:p>
            <a:r>
              <a:rPr lang="sl-SI" dirty="0" err="1"/>
              <a:t>However</a:t>
            </a:r>
            <a:r>
              <a:rPr lang="sl-SI" dirty="0"/>
              <a:t>, non-</a:t>
            </a:r>
            <a:r>
              <a:rPr lang="sl-SI" dirty="0" err="1"/>
              <a:t>secular</a:t>
            </a:r>
            <a:r>
              <a:rPr lang="sl-SI" dirty="0"/>
              <a:t> </a:t>
            </a:r>
            <a:r>
              <a:rPr lang="sl-SI" dirty="0" err="1"/>
              <a:t>primary</a:t>
            </a:r>
            <a:r>
              <a:rPr lang="sl-SI" dirty="0"/>
              <a:t> </a:t>
            </a:r>
            <a:r>
              <a:rPr lang="sl-SI" dirty="0" err="1"/>
              <a:t>education</a:t>
            </a:r>
            <a:r>
              <a:rPr lang="sl-SI" dirty="0"/>
              <a:t> is </a:t>
            </a:r>
            <a:r>
              <a:rPr lang="sl-SI" dirty="0" err="1"/>
              <a:t>provided</a:t>
            </a:r>
            <a:r>
              <a:rPr lang="sl-SI" dirty="0"/>
              <a:t> </a:t>
            </a:r>
            <a:r>
              <a:rPr lang="sl-SI" dirty="0" err="1"/>
              <a:t>by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Educate</a:t>
            </a:r>
            <a:r>
              <a:rPr lang="sl-SI" dirty="0"/>
              <a:t> </a:t>
            </a:r>
            <a:r>
              <a:rPr lang="sl-SI" dirty="0" err="1"/>
              <a:t>Together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Community</a:t>
            </a:r>
            <a:r>
              <a:rPr lang="sl-SI" dirty="0"/>
              <a:t> </a:t>
            </a:r>
            <a:r>
              <a:rPr lang="sl-SI" dirty="0" err="1"/>
              <a:t>National</a:t>
            </a:r>
            <a:r>
              <a:rPr lang="sl-SI" dirty="0"/>
              <a:t> </a:t>
            </a:r>
            <a:r>
              <a:rPr lang="sl-SI" dirty="0" err="1"/>
              <a:t>School</a:t>
            </a:r>
            <a:r>
              <a:rPr lang="sl-SI" dirty="0"/>
              <a:t> model. </a:t>
            </a:r>
            <a:r>
              <a:rPr lang="sl-SI" dirty="0" err="1"/>
              <a:t>This</a:t>
            </a:r>
            <a:r>
              <a:rPr lang="sl-SI" dirty="0"/>
              <a:t> </a:t>
            </a:r>
            <a:r>
              <a:rPr lang="sl-SI" dirty="0" err="1"/>
              <a:t>sector</a:t>
            </a:r>
            <a:r>
              <a:rPr lang="sl-SI" dirty="0"/>
              <a:t> is </a:t>
            </a:r>
            <a:r>
              <a:rPr lang="sl-SI" dirty="0" err="1"/>
              <a:t>expanding</a:t>
            </a:r>
            <a:r>
              <a:rPr lang="sl-SI" dirty="0"/>
              <a:t>.</a:t>
            </a:r>
          </a:p>
          <a:p>
            <a:r>
              <a:rPr lang="sl-SI" dirty="0"/>
              <a:t>Vendar pa za </a:t>
            </a:r>
            <a:r>
              <a:rPr lang="sl-SI" dirty="0" err="1"/>
              <a:t>nesekularno</a:t>
            </a:r>
            <a:r>
              <a:rPr lang="sl-SI" dirty="0"/>
              <a:t> osnovnošolsko izobraževanje  skrbita organizaciji Izobraževati skupaj in </a:t>
            </a:r>
            <a:r>
              <a:rPr lang="sl-SI" dirty="0" smtClean="0"/>
              <a:t>Model skupnosti nacionalne </a:t>
            </a:r>
            <a:r>
              <a:rPr lang="sl-SI" dirty="0"/>
              <a:t>šole. Ta sektor se širi.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21602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28302F-86C5-4263-9610-B0B51641A371}" type="datetime1">
              <a:rPr lang="en-US" smtClean="0"/>
              <a:pPr>
                <a:defRPr/>
              </a:pPr>
              <a:t>6/28/2017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D3CAFF-2CF4-4AC3-880C-9229107A40A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7788" y="620688"/>
            <a:ext cx="9066212" cy="5692800"/>
          </a:xfrm>
        </p:spPr>
        <p:txBody>
          <a:bodyPr>
            <a:normAutofit fontScale="70000" lnSpcReduction="20000"/>
          </a:bodyPr>
          <a:lstStyle/>
          <a:p>
            <a:r>
              <a:rPr lang="en-I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3,262 there are too many primary schools catering for 553,380 pupils due to the large number of one and two teacher rural primary schools</a:t>
            </a:r>
            <a:r>
              <a:rPr lang="en-I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l-SI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l-SI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Število</a:t>
            </a:r>
            <a:r>
              <a:rPr lang="en-I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3.262 </a:t>
            </a:r>
            <a:r>
              <a:rPr lang="sl-SI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kaže na</a:t>
            </a:r>
            <a:r>
              <a:rPr lang="en-I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preveč</a:t>
            </a:r>
            <a:r>
              <a:rPr lang="en-I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osnovn</a:t>
            </a:r>
            <a:r>
              <a:rPr lang="sl-SI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ih</a:t>
            </a:r>
            <a:r>
              <a:rPr lang="en-I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šol</a:t>
            </a:r>
            <a:r>
              <a:rPr lang="en-I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I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553,380 </a:t>
            </a:r>
            <a:r>
              <a:rPr lang="en-IE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učencev</a:t>
            </a:r>
            <a:r>
              <a:rPr lang="sl-SI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to pa je zaradi</a:t>
            </a:r>
            <a:r>
              <a:rPr lang="en-I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E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velikega</a:t>
            </a:r>
            <a:r>
              <a:rPr lang="en-I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števila</a:t>
            </a:r>
            <a:r>
              <a:rPr lang="en-I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podeželskih</a:t>
            </a:r>
            <a:r>
              <a:rPr lang="en-I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osnovnih</a:t>
            </a:r>
            <a:r>
              <a:rPr lang="en-I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šol</a:t>
            </a:r>
            <a:r>
              <a:rPr lang="sl-SI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I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sl-SI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I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I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dv</a:t>
            </a:r>
            <a:r>
              <a:rPr lang="sl-SI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</a:t>
            </a:r>
            <a:r>
              <a:rPr lang="en-I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učitelj</a:t>
            </a:r>
            <a:r>
              <a:rPr lang="sl-SI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</a:t>
            </a:r>
            <a:r>
              <a:rPr lang="sl-SI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I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sl-SI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en-I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primary principals are classroom teachers.</a:t>
            </a:r>
          </a:p>
          <a:p>
            <a:r>
              <a:rPr lang="en-I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sl-SI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 </a:t>
            </a:r>
            <a:r>
              <a:rPr lang="en-IE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ravnateljev</a:t>
            </a:r>
            <a:r>
              <a:rPr lang="en-I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 po poklicu</a:t>
            </a:r>
            <a:r>
              <a:rPr lang="en-I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učiteljev</a:t>
            </a:r>
            <a:r>
              <a:rPr lang="sl-SI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I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l-SI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I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Irish primary teaching cohort is drawn from the top </a:t>
            </a:r>
            <a:r>
              <a:rPr lang="en-I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sl-SI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en-I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school leavers</a:t>
            </a:r>
            <a:r>
              <a:rPr lang="en-I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E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Irsk</a:t>
            </a:r>
            <a:r>
              <a:rPr lang="sl-SI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I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osnovnošolska</a:t>
            </a:r>
            <a:r>
              <a:rPr lang="en-I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kohorta</a:t>
            </a:r>
            <a:r>
              <a:rPr lang="en-I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pridela</a:t>
            </a:r>
            <a:r>
              <a:rPr lang="en-I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sl-SI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en-I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osipnikov.</a:t>
            </a:r>
          </a:p>
          <a:p>
            <a:r>
              <a:rPr lang="en-I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I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pays for but doesn’t control the primary school system; money follows the student by way of capitation. </a:t>
            </a:r>
            <a:endParaRPr lang="sl-SI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E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Država</a:t>
            </a:r>
            <a:r>
              <a:rPr lang="en-I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plača</a:t>
            </a:r>
            <a:r>
              <a:rPr lang="en-I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E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vendar</a:t>
            </a:r>
            <a:r>
              <a:rPr lang="en-I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IE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nadzoruje</a:t>
            </a:r>
            <a:r>
              <a:rPr lang="en-I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osnovnošolskega</a:t>
            </a:r>
            <a:r>
              <a:rPr lang="en-I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sl-SI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I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sl-SI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plačani so po vsakem</a:t>
            </a:r>
            <a:r>
              <a:rPr lang="en-I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učencu</a:t>
            </a:r>
            <a:r>
              <a:rPr lang="en-I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Education in Ireland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11572" y="1412776"/>
            <a:ext cx="8928992" cy="526824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IE" sz="2000" dirty="0">
                <a:latin typeface="+mj-lt"/>
              </a:rPr>
              <a:t>Between  the years 1997 and 2013 spending on primary education doubled from €2,950 to €6,274 per child but financial pressure in recent years has reduced this slightly. </a:t>
            </a:r>
            <a:endParaRPr lang="sl-SI" sz="2000" dirty="0" smtClean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en-IE" sz="2000" dirty="0" smtClean="0">
                <a:latin typeface="+mj-lt"/>
              </a:rPr>
              <a:t>Med </a:t>
            </a:r>
            <a:r>
              <a:rPr lang="en-IE" sz="2000" dirty="0" err="1">
                <a:latin typeface="+mj-lt"/>
              </a:rPr>
              <a:t>leti</a:t>
            </a:r>
            <a:r>
              <a:rPr lang="en-IE" sz="2000" dirty="0">
                <a:latin typeface="+mj-lt"/>
              </a:rPr>
              <a:t> 1997 in </a:t>
            </a:r>
            <a:r>
              <a:rPr lang="en-IE" sz="2000" dirty="0" smtClean="0">
                <a:latin typeface="+mj-lt"/>
              </a:rPr>
              <a:t>2013</a:t>
            </a:r>
            <a:r>
              <a:rPr lang="sl-SI" sz="2000" dirty="0" smtClean="0">
                <a:latin typeface="+mj-lt"/>
              </a:rPr>
              <a:t> so se</a:t>
            </a:r>
            <a:r>
              <a:rPr lang="en-IE" sz="2000" dirty="0" smtClean="0">
                <a:latin typeface="+mj-lt"/>
              </a:rPr>
              <a:t> </a:t>
            </a:r>
            <a:r>
              <a:rPr lang="en-IE" sz="2000" dirty="0" err="1">
                <a:latin typeface="+mj-lt"/>
              </a:rPr>
              <a:t>izdatki</a:t>
            </a:r>
            <a:r>
              <a:rPr lang="en-IE" sz="2000" dirty="0">
                <a:latin typeface="+mj-lt"/>
              </a:rPr>
              <a:t> </a:t>
            </a:r>
            <a:r>
              <a:rPr lang="en-IE" sz="2000" dirty="0" err="1">
                <a:latin typeface="+mj-lt"/>
              </a:rPr>
              <a:t>za</a:t>
            </a:r>
            <a:r>
              <a:rPr lang="en-IE" sz="2000" dirty="0">
                <a:latin typeface="+mj-lt"/>
              </a:rPr>
              <a:t> </a:t>
            </a:r>
            <a:r>
              <a:rPr lang="en-IE" sz="2000" dirty="0" err="1">
                <a:latin typeface="+mj-lt"/>
              </a:rPr>
              <a:t>osnovnošolsko</a:t>
            </a:r>
            <a:r>
              <a:rPr lang="en-IE" sz="2000" dirty="0">
                <a:latin typeface="+mj-lt"/>
              </a:rPr>
              <a:t> </a:t>
            </a:r>
            <a:r>
              <a:rPr lang="en-IE" sz="2000" dirty="0" err="1">
                <a:latin typeface="+mj-lt"/>
              </a:rPr>
              <a:t>izobraževanje</a:t>
            </a:r>
            <a:r>
              <a:rPr lang="en-IE" sz="2000" dirty="0">
                <a:latin typeface="+mj-lt"/>
              </a:rPr>
              <a:t> </a:t>
            </a:r>
            <a:r>
              <a:rPr lang="en-IE" sz="2000" dirty="0" smtClean="0">
                <a:latin typeface="+mj-lt"/>
              </a:rPr>
              <a:t> </a:t>
            </a:r>
            <a:r>
              <a:rPr lang="en-IE" sz="2000" dirty="0" err="1" smtClean="0">
                <a:latin typeface="+mj-lt"/>
              </a:rPr>
              <a:t>podvojil</a:t>
            </a:r>
            <a:r>
              <a:rPr lang="sl-SI" sz="2000" dirty="0" smtClean="0">
                <a:latin typeface="+mj-lt"/>
              </a:rPr>
              <a:t>i</a:t>
            </a:r>
            <a:r>
              <a:rPr lang="en-IE" sz="2000" dirty="0" smtClean="0">
                <a:latin typeface="+mj-lt"/>
              </a:rPr>
              <a:t> </a:t>
            </a:r>
            <a:r>
              <a:rPr lang="en-IE" sz="2000" dirty="0">
                <a:latin typeface="+mj-lt"/>
              </a:rPr>
              <a:t>od € 2.950 do 6.274 € </a:t>
            </a:r>
            <a:r>
              <a:rPr lang="en-IE" sz="2000" dirty="0" err="1">
                <a:latin typeface="+mj-lt"/>
              </a:rPr>
              <a:t>na</a:t>
            </a:r>
            <a:r>
              <a:rPr lang="en-IE" sz="2000" dirty="0">
                <a:latin typeface="+mj-lt"/>
              </a:rPr>
              <a:t> </a:t>
            </a:r>
            <a:r>
              <a:rPr lang="en-IE" sz="2000" dirty="0" err="1">
                <a:latin typeface="+mj-lt"/>
              </a:rPr>
              <a:t>otroka</a:t>
            </a:r>
            <a:r>
              <a:rPr lang="en-IE" sz="2000" dirty="0">
                <a:latin typeface="+mj-lt"/>
              </a:rPr>
              <a:t>, a </a:t>
            </a:r>
            <a:r>
              <a:rPr lang="en-IE" sz="2000" dirty="0" err="1" smtClean="0">
                <a:latin typeface="+mj-lt"/>
              </a:rPr>
              <a:t>finančn</a:t>
            </a:r>
            <a:r>
              <a:rPr lang="sl-SI" sz="2000" dirty="0" smtClean="0">
                <a:latin typeface="+mj-lt"/>
              </a:rPr>
              <a:t>a</a:t>
            </a:r>
            <a:r>
              <a:rPr lang="en-IE" sz="2000" dirty="0" smtClean="0">
                <a:latin typeface="+mj-lt"/>
              </a:rPr>
              <a:t> </a:t>
            </a:r>
            <a:r>
              <a:rPr lang="sl-SI" sz="2000" dirty="0" smtClean="0">
                <a:latin typeface="+mj-lt"/>
              </a:rPr>
              <a:t>stiska je to povečevanje</a:t>
            </a:r>
            <a:r>
              <a:rPr lang="en-IE" sz="2000" dirty="0" smtClean="0">
                <a:latin typeface="+mj-lt"/>
              </a:rPr>
              <a:t> </a:t>
            </a:r>
            <a:r>
              <a:rPr lang="sl-SI" sz="2000" dirty="0" smtClean="0">
                <a:latin typeface="+mj-lt"/>
              </a:rPr>
              <a:t>v zadnjih letih </a:t>
            </a:r>
            <a:r>
              <a:rPr lang="en-IE" sz="2000" dirty="0" err="1" smtClean="0">
                <a:latin typeface="+mj-lt"/>
              </a:rPr>
              <a:t>nekoliko</a:t>
            </a:r>
            <a:r>
              <a:rPr lang="en-IE" sz="2000" dirty="0" smtClean="0">
                <a:latin typeface="+mj-lt"/>
              </a:rPr>
              <a:t> </a:t>
            </a:r>
            <a:r>
              <a:rPr lang="en-IE" sz="2000" dirty="0" err="1">
                <a:latin typeface="+mj-lt"/>
              </a:rPr>
              <a:t>zmanjšala</a:t>
            </a:r>
            <a:r>
              <a:rPr lang="en-IE" sz="2000" dirty="0" smtClean="0">
                <a:latin typeface="+mj-lt"/>
              </a:rPr>
              <a:t>. </a:t>
            </a:r>
            <a:endParaRPr lang="en-IE" sz="2000" dirty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en-IE" sz="2000" dirty="0">
                <a:latin typeface="+mj-lt"/>
              </a:rPr>
              <a:t>Irish primary teachers work 941 hours/year which exceeds the OECD average 810 hours/year however the Irish school year is shorter than the OECD average. </a:t>
            </a:r>
            <a:endParaRPr lang="sl-SI" sz="2000" dirty="0" smtClean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en-IE" sz="2000" dirty="0" err="1" smtClean="0">
                <a:latin typeface="+mj-lt"/>
              </a:rPr>
              <a:t>Irski</a:t>
            </a:r>
            <a:r>
              <a:rPr lang="en-IE" sz="2000" dirty="0" smtClean="0">
                <a:latin typeface="+mj-lt"/>
              </a:rPr>
              <a:t> </a:t>
            </a:r>
            <a:r>
              <a:rPr lang="en-IE" sz="2000" dirty="0" err="1">
                <a:latin typeface="+mj-lt"/>
              </a:rPr>
              <a:t>osnovnošolski</a:t>
            </a:r>
            <a:r>
              <a:rPr lang="en-IE" sz="2000" dirty="0">
                <a:latin typeface="+mj-lt"/>
              </a:rPr>
              <a:t> </a:t>
            </a:r>
            <a:r>
              <a:rPr lang="en-IE" sz="2000" dirty="0" err="1">
                <a:latin typeface="+mj-lt"/>
              </a:rPr>
              <a:t>učitelji</a:t>
            </a:r>
            <a:r>
              <a:rPr lang="en-IE" sz="2000" dirty="0">
                <a:latin typeface="+mj-lt"/>
              </a:rPr>
              <a:t> </a:t>
            </a:r>
            <a:r>
              <a:rPr lang="en-IE" sz="2000" dirty="0" err="1">
                <a:latin typeface="+mj-lt"/>
              </a:rPr>
              <a:t>delajo</a:t>
            </a:r>
            <a:r>
              <a:rPr lang="en-IE" sz="2000" dirty="0">
                <a:latin typeface="+mj-lt"/>
              </a:rPr>
              <a:t> 941 </a:t>
            </a:r>
            <a:r>
              <a:rPr lang="en-IE" sz="2000" dirty="0" err="1">
                <a:latin typeface="+mj-lt"/>
              </a:rPr>
              <a:t>ur</a:t>
            </a:r>
            <a:r>
              <a:rPr lang="en-IE" sz="2000" dirty="0">
                <a:latin typeface="+mj-lt"/>
              </a:rPr>
              <a:t> / </a:t>
            </a:r>
            <a:r>
              <a:rPr lang="en-IE" sz="2000" dirty="0" err="1">
                <a:latin typeface="+mj-lt"/>
              </a:rPr>
              <a:t>leto</a:t>
            </a:r>
            <a:r>
              <a:rPr lang="en-IE" sz="2000" dirty="0">
                <a:latin typeface="+mj-lt"/>
              </a:rPr>
              <a:t>, </a:t>
            </a:r>
            <a:r>
              <a:rPr lang="en-IE" sz="2000" dirty="0" smtClean="0">
                <a:latin typeface="+mj-lt"/>
              </a:rPr>
              <a:t>k</a:t>
            </a:r>
            <a:r>
              <a:rPr lang="sl-SI" sz="2000" dirty="0" smtClean="0">
                <a:latin typeface="+mj-lt"/>
              </a:rPr>
              <a:t>ar</a:t>
            </a:r>
            <a:r>
              <a:rPr lang="en-IE" sz="2000" dirty="0" smtClean="0">
                <a:latin typeface="+mj-lt"/>
              </a:rPr>
              <a:t> </a:t>
            </a:r>
            <a:r>
              <a:rPr lang="en-IE" sz="2000" dirty="0" err="1">
                <a:latin typeface="+mj-lt"/>
              </a:rPr>
              <a:t>presega</a:t>
            </a:r>
            <a:r>
              <a:rPr lang="en-IE" sz="2000" dirty="0">
                <a:latin typeface="+mj-lt"/>
              </a:rPr>
              <a:t> </a:t>
            </a:r>
            <a:r>
              <a:rPr lang="en-IE" sz="2000" dirty="0" smtClean="0">
                <a:latin typeface="+mj-lt"/>
              </a:rPr>
              <a:t>OECD</a:t>
            </a:r>
            <a:r>
              <a:rPr lang="sl-SI" sz="2000" dirty="0" smtClean="0">
                <a:latin typeface="+mj-lt"/>
              </a:rPr>
              <a:t>-</a:t>
            </a:r>
            <a:r>
              <a:rPr lang="sl-SI" sz="2000" dirty="0" err="1" smtClean="0">
                <a:latin typeface="+mj-lt"/>
              </a:rPr>
              <a:t>jevo</a:t>
            </a:r>
            <a:r>
              <a:rPr lang="sl-SI" sz="2000" dirty="0" smtClean="0">
                <a:latin typeface="+mj-lt"/>
              </a:rPr>
              <a:t> </a:t>
            </a:r>
            <a:r>
              <a:rPr lang="en-IE" sz="2000" dirty="0" err="1" smtClean="0">
                <a:latin typeface="+mj-lt"/>
              </a:rPr>
              <a:t>povprečno</a:t>
            </a:r>
            <a:r>
              <a:rPr lang="en-IE" sz="2000" dirty="0" smtClean="0">
                <a:latin typeface="+mj-lt"/>
              </a:rPr>
              <a:t> 810 </a:t>
            </a:r>
            <a:r>
              <a:rPr lang="en-IE" sz="2000" dirty="0" err="1">
                <a:latin typeface="+mj-lt"/>
              </a:rPr>
              <a:t>ur</a:t>
            </a:r>
            <a:r>
              <a:rPr lang="en-IE" sz="2000" dirty="0">
                <a:latin typeface="+mj-lt"/>
              </a:rPr>
              <a:t> / </a:t>
            </a:r>
            <a:r>
              <a:rPr lang="en-IE" sz="2000" dirty="0" err="1">
                <a:latin typeface="+mj-lt"/>
              </a:rPr>
              <a:t>leto</a:t>
            </a:r>
            <a:r>
              <a:rPr lang="en-IE" sz="2000" dirty="0" smtClean="0">
                <a:latin typeface="+mj-lt"/>
              </a:rPr>
              <a:t>, je  </a:t>
            </a:r>
            <a:r>
              <a:rPr lang="en-IE" sz="2000" dirty="0">
                <a:latin typeface="+mj-lt"/>
              </a:rPr>
              <a:t>pa </a:t>
            </a:r>
            <a:r>
              <a:rPr lang="en-IE" sz="2000" dirty="0" err="1" smtClean="0">
                <a:latin typeface="+mj-lt"/>
              </a:rPr>
              <a:t>irsk</a:t>
            </a:r>
            <a:r>
              <a:rPr lang="sl-SI" sz="2000" dirty="0" smtClean="0">
                <a:latin typeface="+mj-lt"/>
              </a:rPr>
              <a:t>o</a:t>
            </a:r>
            <a:r>
              <a:rPr lang="en-IE" sz="2000" dirty="0" smtClean="0">
                <a:latin typeface="+mj-lt"/>
              </a:rPr>
              <a:t> </a:t>
            </a:r>
            <a:r>
              <a:rPr lang="en-IE" sz="2000" dirty="0" err="1">
                <a:latin typeface="+mj-lt"/>
              </a:rPr>
              <a:t>šolsko</a:t>
            </a:r>
            <a:r>
              <a:rPr lang="en-IE" sz="2000" dirty="0">
                <a:latin typeface="+mj-lt"/>
              </a:rPr>
              <a:t> </a:t>
            </a:r>
            <a:r>
              <a:rPr lang="en-IE" sz="2000" dirty="0" err="1">
                <a:latin typeface="+mj-lt"/>
              </a:rPr>
              <a:t>leto</a:t>
            </a:r>
            <a:r>
              <a:rPr lang="en-IE" sz="2000" dirty="0">
                <a:latin typeface="+mj-lt"/>
              </a:rPr>
              <a:t> </a:t>
            </a:r>
            <a:r>
              <a:rPr lang="en-IE" sz="2000" dirty="0" err="1">
                <a:latin typeface="+mj-lt"/>
              </a:rPr>
              <a:t>krajše</a:t>
            </a:r>
            <a:r>
              <a:rPr lang="en-IE" sz="2000" dirty="0">
                <a:latin typeface="+mj-lt"/>
              </a:rPr>
              <a:t> od </a:t>
            </a:r>
            <a:r>
              <a:rPr lang="en-IE" sz="2000" dirty="0" err="1">
                <a:latin typeface="+mj-lt"/>
              </a:rPr>
              <a:t>povprečja</a:t>
            </a:r>
            <a:r>
              <a:rPr lang="en-IE" sz="2000" dirty="0">
                <a:latin typeface="+mj-lt"/>
              </a:rPr>
              <a:t> </a:t>
            </a:r>
            <a:r>
              <a:rPr lang="sl-SI" sz="2000" dirty="0" smtClean="0">
                <a:latin typeface="+mj-lt"/>
              </a:rPr>
              <a:t>v </a:t>
            </a:r>
            <a:r>
              <a:rPr lang="en-IE" sz="2000" dirty="0" smtClean="0">
                <a:latin typeface="+mj-lt"/>
              </a:rPr>
              <a:t>OECD.</a:t>
            </a:r>
            <a:endParaRPr lang="en-IE" sz="2000" dirty="0">
              <a:latin typeface="+mj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7E00DB-EFB3-48C8-9428-F076A717B6CE}" type="datetime1">
              <a:rPr lang="en-US" smtClean="0"/>
              <a:pPr>
                <a:defRPr/>
              </a:pPr>
              <a:t>6/28/2017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D3CAFF-2CF4-4AC3-880C-9229107A40A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4333</TotalTime>
  <Words>2745</Words>
  <Application>Microsoft Office PowerPoint</Application>
  <PresentationFormat>Diaprojekcija na zaslonu (4:3)</PresentationFormat>
  <Paragraphs>309</Paragraphs>
  <Slides>33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33</vt:i4>
      </vt:variant>
    </vt:vector>
  </HeadingPairs>
  <TitlesOfParts>
    <vt:vector size="39" baseType="lpstr">
      <vt:lpstr>Arial</vt:lpstr>
      <vt:lpstr>Calibri</vt:lpstr>
      <vt:lpstr>Cambria</vt:lpstr>
      <vt:lpstr>Times New Roman</vt:lpstr>
      <vt:lpstr>Wingdings 2</vt:lpstr>
      <vt:lpstr>Dividend</vt:lpstr>
      <vt:lpstr>PowerPointova predstavitev</vt:lpstr>
      <vt:lpstr> Island of Saints and Scholars otok svetnikov in šolarjev</vt:lpstr>
      <vt:lpstr> </vt:lpstr>
      <vt:lpstr>Pre-School and Early Childhood  predšolsko obdobje</vt:lpstr>
      <vt:lpstr>Pre–school and Early Childhood </vt:lpstr>
      <vt:lpstr>Primary Education in Ireland osnovno šolstvo na irskem</vt:lpstr>
      <vt:lpstr>PowerPointova predstavitev</vt:lpstr>
      <vt:lpstr>PowerPointova predstavitev</vt:lpstr>
      <vt:lpstr>Primary Education in Ireland</vt:lpstr>
      <vt:lpstr>Primary Education in Ireland</vt:lpstr>
      <vt:lpstr>Post Primary System</vt:lpstr>
      <vt:lpstr>PowerPointova predstavitev</vt:lpstr>
      <vt:lpstr>The Post Primary System</vt:lpstr>
      <vt:lpstr>Post Primary System continued</vt:lpstr>
      <vt:lpstr>PowerPointova predstavitev</vt:lpstr>
      <vt:lpstr>Transfer from Second level to Third Level</vt:lpstr>
      <vt:lpstr>Second level continued</vt:lpstr>
      <vt:lpstr>PowerPointova predstavitev</vt:lpstr>
      <vt:lpstr>Relevant statistics statistika</vt:lpstr>
      <vt:lpstr>PowerPointova predstavitev</vt:lpstr>
      <vt:lpstr>Teachers’ Pay učiteljeva plača</vt:lpstr>
      <vt:lpstr>Principals and Deputy Principals allowances and initiatives</vt:lpstr>
      <vt:lpstr>PowerPointova predstavitev</vt:lpstr>
      <vt:lpstr>Promotional Posts napredovanje</vt:lpstr>
      <vt:lpstr>PowerPointova predstavitev</vt:lpstr>
      <vt:lpstr> NAPD</vt:lpstr>
      <vt:lpstr>PowerPointova predstavitev</vt:lpstr>
      <vt:lpstr>The Irish Principal has responsibility in 6 main areas irski ravnatelji so odgovorni za 6 temeljnih področij</vt:lpstr>
      <vt:lpstr>PowerPointova predstavitev</vt:lpstr>
      <vt:lpstr>Who will replace the Existing Cohort of Irish School Leaders? Kdo bo zamenjal sedanjo množico ravnateljev na irskem?</vt:lpstr>
      <vt:lpstr>PowerPointova predstavitev</vt:lpstr>
      <vt:lpstr> National Action Plan for Education nacionalni akcijski načrt za izobraževanje</vt:lpstr>
      <vt:lpstr>PowerPointova predstavitev</vt:lpstr>
    </vt:vector>
  </TitlesOfParts>
  <Company>NAPD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 Michigan University Visit to Ireland June 2009</dc:title>
  <dc:creator>Clive Byrne</dc:creator>
  <cp:lastModifiedBy>Uporabnik</cp:lastModifiedBy>
  <cp:revision>172</cp:revision>
  <dcterms:created xsi:type="dcterms:W3CDTF">2009-06-12T13:01:37Z</dcterms:created>
  <dcterms:modified xsi:type="dcterms:W3CDTF">2017-06-28T17:59:19Z</dcterms:modified>
</cp:coreProperties>
</file>