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3" r:id="rId1"/>
  </p:sldMasterIdLst>
  <p:handoutMasterIdLst>
    <p:handoutMasterId r:id="rId15"/>
  </p:handoutMasterIdLst>
  <p:sldIdLst>
    <p:sldId id="256" r:id="rId2"/>
    <p:sldId id="265" r:id="rId3"/>
    <p:sldId id="257" r:id="rId4"/>
    <p:sldId id="258" r:id="rId5"/>
    <p:sldId id="259" r:id="rId6"/>
    <p:sldId id="261" r:id="rId7"/>
    <p:sldId id="268" r:id="rId8"/>
    <p:sldId id="260" r:id="rId9"/>
    <p:sldId id="267" r:id="rId10"/>
    <p:sldId id="262" r:id="rId11"/>
    <p:sldId id="263" r:id="rId12"/>
    <p:sldId id="266" r:id="rId13"/>
    <p:sldId id="264" r:id="rId14"/>
  </p:sldIdLst>
  <p:sldSz cx="12192000" cy="6858000"/>
  <p:notesSz cx="6808788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44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6F019-513D-4D97-AC3D-73393D030476}" type="datetimeFigureOut">
              <a:rPr lang="sl-SI" smtClean="0"/>
              <a:t>29. 06. 2017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6038" y="9444038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4487D-21CD-41EC-A279-2E048E08B93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7314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99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06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184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491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202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561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140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078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49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513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6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327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63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22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4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763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65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42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jp.gov.si/novice.asp?id_n=505" TargetMode="External"/><Relationship Id="rId2" Type="http://schemas.openxmlformats.org/officeDocument/2006/relationships/hyperlink" Target="http://www.ujp.gov.si/novice.asp?id_n=50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Novosti v zakonodaji in evropske politike</a:t>
            </a: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Nives Počkar, Bled 30.6.2017</a:t>
            </a: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575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1188961"/>
          </a:xfrm>
        </p:spPr>
        <p:txBody>
          <a:bodyPr>
            <a:normAutofit fontScale="90000"/>
          </a:bodyPr>
          <a:lstStyle/>
          <a:p>
            <a:r>
              <a:rPr lang="sl-SI" i="1" dirty="0"/>
              <a:t>Uredba o upravljanju z energijo v javnem sektorju</a:t>
            </a:r>
            <a:r>
              <a:rPr lang="sl-SI" dirty="0"/>
              <a:t>,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smtClean="0"/>
              <a:t>ki </a:t>
            </a:r>
            <a:r>
              <a:rPr lang="sl-SI" dirty="0"/>
              <a:t>nalaga vsem javnim zavodom, da vzpostavijo </a:t>
            </a:r>
            <a:r>
              <a:rPr lang="sl-SI" b="1" dirty="0"/>
              <a:t>sistem upravljanja z energijo</a:t>
            </a:r>
            <a:r>
              <a:rPr lang="sl-SI" dirty="0"/>
              <a:t> najkasneje do 31. decembra 2017</a:t>
            </a:r>
            <a:r>
              <a:rPr lang="sl-SI" dirty="0" smtClean="0"/>
              <a:t>.</a:t>
            </a:r>
          </a:p>
          <a:p>
            <a:r>
              <a:rPr lang="sl-SI" dirty="0" smtClean="0"/>
              <a:t>Energetsko knjigovodstvo</a:t>
            </a:r>
          </a:p>
          <a:p>
            <a:r>
              <a:rPr lang="sl-SI" b="1" dirty="0" smtClean="0"/>
              <a:t>energetsko </a:t>
            </a:r>
            <a:r>
              <a:rPr lang="sl-SI" b="1" dirty="0"/>
              <a:t>upravljanje stavb ni samo energetsko knjigovodstvo</a:t>
            </a:r>
            <a:r>
              <a:rPr lang="sl-SI" dirty="0"/>
              <a:t>, </a:t>
            </a:r>
            <a:endParaRPr lang="sl-SI" dirty="0" smtClean="0"/>
          </a:p>
          <a:p>
            <a:r>
              <a:rPr lang="sl-SI" dirty="0" smtClean="0"/>
              <a:t>Cilj uredbe je  večja energetska </a:t>
            </a:r>
            <a:r>
              <a:rPr lang="sl-SI" dirty="0"/>
              <a:t>učinkovitost stavb. </a:t>
            </a:r>
            <a:endParaRPr lang="sl-SI" dirty="0" smtClean="0"/>
          </a:p>
          <a:p>
            <a:r>
              <a:rPr lang="sl-SI" dirty="0" smtClean="0"/>
              <a:t>Poleg </a:t>
            </a:r>
            <a:r>
              <a:rPr lang="sl-SI" dirty="0"/>
              <a:t>energetskega knjigovodstva gre za </a:t>
            </a:r>
            <a:r>
              <a:rPr lang="sl-SI" b="1" dirty="0"/>
              <a:t>ukrepe monitoringa, avtomatizacije stavb, uvajanja standardov stalne optimizacije sistemov in zagotavljanja bivalnega ugodja v stavbah.</a:t>
            </a:r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81653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l-SI" dirty="0" smtClean="0"/>
              <a:t>vloga</a:t>
            </a:r>
            <a:r>
              <a:rPr lang="sl-SI" dirty="0"/>
              <a:t>, kompetence in orodja energetskih upraviteljev zgradb | Rok za vzpostavitev sistema upravljanja z energijo v javnem sektorju je 31. 12. 2017 Direktiva EU2012/27/EU Evropskega parlamenta in Sveta o energetski učinkovitosti in Standard SIST EN ISO 50001:2011 definirata, da je »sistem energetskega upravljanja nabor medsebojno povezanih oz. medsebojno delujočih elementov za vzpostavitev ciljev energetske politike, procesov in postopkov za doseganje teh ciljev«. V Sloveniji je bila sprejeta Uredba o upravljanju z energijo v javnem sektorju. V Uredbi so definirani zadevni objekti: »stavbe in posamezni deli, ki so v lasti RS ali samoupravne lokalne skupnosti in v uporabi državnih organov, samoupravnih lokalnih skupnosti, javnih zavodov, javnih gospodarskih zavodov, javnih skladov, javnih agencij in ustanov, katerih ustanovitelj je RS ali samoupravna lokalna skupnost.«</a:t>
            </a:r>
          </a:p>
          <a:p>
            <a:r>
              <a:rPr lang="sl-SI" dirty="0"/>
              <a:t>Vsebine sistema upravljanja z energijo po tej Uredbi so predvsem:  •     izvajanje energetskega knjigovodstva, •     določitev in izvajanje ukrepov za povečanje energetske učinkovitosti in rabe obnovljivih virov energije, •     poročanje odgovorni osebi zavezanca o rabi energije, s tem povezanimi stroški in izvajanju ukrepov iz prejšnje alineje, •     ukrepi za povečanje energetske učinkovitosti in rabe obnovljivih virov energije, •     obvezne meritve energije in minimalne zahteve za vzpostavitev sistema upravljanja za energijo</a:t>
            </a:r>
          </a:p>
        </p:txBody>
      </p:sp>
    </p:spTree>
    <p:extLst>
      <p:ext uri="{BB962C8B-B14F-4D97-AF65-F5344CB8AC3E}">
        <p14:creationId xmlns:p14="http://schemas.microsoft.com/office/powerpoint/2010/main" val="493135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Zakon o spremembah in dopolnitvah Zakon o omejevanju porabe alkohola – ZOPA- A ( Ul. l. RS,št.27/2017):</a:t>
            </a:r>
          </a:p>
          <a:p>
            <a:pPr marL="0" indent="0">
              <a:buNone/>
            </a:pPr>
            <a:r>
              <a:rPr lang="sl-SI" dirty="0" smtClean="0"/>
              <a:t>Alkohol je prepovedan, kjer se izvaja vzgoja in izobraževanje,</a:t>
            </a:r>
          </a:p>
          <a:p>
            <a:pPr marL="0" indent="0">
              <a:buNone/>
            </a:pPr>
            <a:r>
              <a:rPr lang="sl-SI" dirty="0" smtClean="0"/>
              <a:t> </a:t>
            </a:r>
            <a:r>
              <a:rPr lang="sl-SI" dirty="0" smtClean="0"/>
              <a:t>Zakon določa kdo in na kakšen način lahko prodaja alkoholne pijače na javni prireditvi…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44727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Razno: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Zveza za vajeništvo</a:t>
            </a:r>
          </a:p>
          <a:p>
            <a:r>
              <a:rPr lang="sl-SI" dirty="0" err="1" smtClean="0"/>
              <a:t>Cedefop</a:t>
            </a:r>
            <a:r>
              <a:rPr lang="sl-SI" dirty="0" smtClean="0"/>
              <a:t>- dolgo časa nezaposleni</a:t>
            </a:r>
          </a:p>
          <a:p>
            <a:r>
              <a:rPr lang="sl-SI" dirty="0" smtClean="0"/>
              <a:t>Znanstveno in tehnološko sodelovanje z Izraelom</a:t>
            </a:r>
          </a:p>
          <a:p>
            <a:r>
              <a:rPr lang="sl-SI" dirty="0" smtClean="0"/>
              <a:t>Politični dogovor za Evropsko javno tožilstvo, potrditi ga mora še Evropski parlament</a:t>
            </a:r>
            <a:r>
              <a:rPr lang="sl-SI" dirty="0" smtClean="0"/>
              <a:t>.</a:t>
            </a:r>
          </a:p>
          <a:p>
            <a:r>
              <a:rPr lang="sl-SI" dirty="0" smtClean="0"/>
              <a:t>Kolektivna pogodba za ravnatelje.</a:t>
            </a: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54049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Pravilnik o upravljanju učbeniških skladov Ul. l.RS  št.72/ 2017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smtClean="0"/>
              <a:t>Izplačilo nagrade.  Problem – da ali ne? 9SVIZ</a:t>
            </a:r>
          </a:p>
          <a:p>
            <a:r>
              <a:rPr lang="sl-SI" dirty="0" smtClean="0"/>
              <a:t>Vpisani  </a:t>
            </a:r>
            <a:r>
              <a:rPr lang="sl-SI" dirty="0" err="1" smtClean="0"/>
              <a:t>cobiss</a:t>
            </a:r>
            <a:r>
              <a:rPr lang="sl-SI" dirty="0" smtClean="0"/>
              <a:t>- nič novega</a:t>
            </a:r>
          </a:p>
          <a:p>
            <a:r>
              <a:rPr lang="sl-SI" dirty="0"/>
              <a:t>za </a:t>
            </a:r>
            <a:r>
              <a:rPr lang="sl-SI" dirty="0" smtClean="0"/>
              <a:t>zagotavljanje  </a:t>
            </a:r>
            <a:r>
              <a:rPr lang="sl-SI" dirty="0"/>
              <a:t>sredstev </a:t>
            </a:r>
            <a:r>
              <a:rPr lang="sl-SI" dirty="0" smtClean="0"/>
              <a:t>imamo izposojevalnino, MIZŠ  lahko sofinancira nakup učbenikov v SŠ, če na novo ustanavljate US</a:t>
            </a:r>
          </a:p>
          <a:p>
            <a:r>
              <a:rPr lang="sl-SI" dirty="0" smtClean="0"/>
              <a:t> malo je spremenjen </a:t>
            </a:r>
            <a:r>
              <a:rPr lang="sl-SI" dirty="0"/>
              <a:t>postopek oz. </a:t>
            </a:r>
            <a:r>
              <a:rPr lang="sl-SI" dirty="0" smtClean="0"/>
              <a:t>način </a:t>
            </a:r>
            <a:r>
              <a:rPr lang="sl-SI" dirty="0"/>
              <a:t>izbora </a:t>
            </a:r>
            <a:r>
              <a:rPr lang="sl-SI" dirty="0" smtClean="0"/>
              <a:t>učbenikov </a:t>
            </a:r>
            <a:r>
              <a:rPr lang="sl-SI" dirty="0"/>
              <a:t>za </a:t>
            </a:r>
            <a:r>
              <a:rPr lang="sl-SI" dirty="0" smtClean="0"/>
              <a:t>učbeniški </a:t>
            </a:r>
            <a:r>
              <a:rPr lang="sl-SI" dirty="0"/>
              <a:t>sklad; </a:t>
            </a:r>
            <a:endParaRPr lang="sl-SI" dirty="0" smtClean="0"/>
          </a:p>
          <a:p>
            <a:r>
              <a:rPr lang="sl-SI" dirty="0" smtClean="0"/>
              <a:t>- </a:t>
            </a:r>
            <a:r>
              <a:rPr lang="sl-SI" dirty="0"/>
              <a:t>upravljavec </a:t>
            </a:r>
            <a:r>
              <a:rPr lang="sl-SI" dirty="0" err="1" smtClean="0"/>
              <a:t>učbeniščkega</a:t>
            </a:r>
            <a:r>
              <a:rPr lang="sl-SI" dirty="0" smtClean="0"/>
              <a:t> </a:t>
            </a:r>
            <a:r>
              <a:rPr lang="sl-SI" dirty="0"/>
              <a:t>sklada mora biti </a:t>
            </a:r>
            <a:r>
              <a:rPr lang="sl-SI" dirty="0" smtClean="0"/>
              <a:t>knjižničar </a:t>
            </a:r>
            <a:r>
              <a:rPr lang="sl-SI" dirty="0"/>
              <a:t>in ne </a:t>
            </a:r>
            <a:r>
              <a:rPr lang="sl-SI" dirty="0" smtClean="0"/>
              <a:t>več  </a:t>
            </a:r>
            <a:r>
              <a:rPr lang="sl-SI" dirty="0"/>
              <a:t>zgolj strokovni delavec</a:t>
            </a:r>
            <a:r>
              <a:rPr lang="sl-SI" dirty="0" smtClean="0"/>
              <a:t>;</a:t>
            </a:r>
          </a:p>
          <a:p>
            <a:r>
              <a:rPr lang="sl-SI" dirty="0" smtClean="0"/>
              <a:t> natančneje </a:t>
            </a:r>
            <a:r>
              <a:rPr lang="sl-SI" dirty="0"/>
              <a:t>je opredeljen </a:t>
            </a:r>
            <a:r>
              <a:rPr lang="sl-SI" dirty="0" smtClean="0"/>
              <a:t>način izločitve </a:t>
            </a:r>
            <a:r>
              <a:rPr lang="sl-SI" dirty="0"/>
              <a:t>in odpisa </a:t>
            </a:r>
            <a:r>
              <a:rPr lang="sl-SI" dirty="0" smtClean="0"/>
              <a:t>učbenikov.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707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362857"/>
            <a:ext cx="10364451" cy="1851837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Pripravljenost v viz- aneks št.9 h kolektivni pogodbi za javni sektor </a:t>
            </a:r>
            <a:b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(Ur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l. RS, št. 21/2017)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13774" y="2472267"/>
            <a:ext cx="10363826" cy="4059162"/>
          </a:xfrm>
        </p:spPr>
        <p:txBody>
          <a:bodyPr>
            <a:normAutofit/>
          </a:bodyPr>
          <a:lstStyle/>
          <a:p>
            <a:endParaRPr lang="sl-SI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SPREMENI SE 46. ČLEN KPJS, KI SEDAJ UREJA </a:t>
            </a:r>
            <a:r>
              <a:rPr lang="sl-S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DODATEK ZA PRIPRAVLJENOST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sl-S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 PODLAGE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ZA ŠOLE.</a:t>
            </a:r>
          </a:p>
          <a:p>
            <a:pPr hangingPunct="0"/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sl-S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IZJEME SO: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  SREDNJI ŠOLI ZA ČAS EKSKURZIJE , OŠ - </a:t>
            </a: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134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DELOVNA RAZMERJA- Odločba Ustavnega sodišča RS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l-SI" dirty="0" smtClean="0"/>
              <a:t>US je razveljavilo četrti odstavek  88. člana ZDR-1 in delne sklepe </a:t>
            </a:r>
            <a:r>
              <a:rPr lang="sl-SI" dirty="0" err="1" smtClean="0"/>
              <a:t>Vs</a:t>
            </a:r>
            <a:r>
              <a:rPr lang="sl-SI" dirty="0" err="1"/>
              <a:t>S</a:t>
            </a:r>
            <a:r>
              <a:rPr lang="sl-SI" dirty="0" smtClean="0"/>
              <a:t> </a:t>
            </a:r>
            <a:r>
              <a:rPr lang="sl-SI" dirty="0" err="1" smtClean="0"/>
              <a:t>Višs</a:t>
            </a:r>
            <a:r>
              <a:rPr lang="sl-SI" dirty="0" smtClean="0"/>
              <a:t>…</a:t>
            </a:r>
          </a:p>
          <a:p>
            <a:r>
              <a:rPr lang="sl-SI" dirty="0" smtClean="0"/>
              <a:t>razveljavljeno je določilo, da se odpoved pogodbe o zaposlitvi delavcu vroča s priporočeno pošiljko s povratnico na naslov prebivališča ter da se šteje, da je vročitev opravljena, ko je  oz. ni pošiljka prevzeta v roku  za sprejem, ko poteče 8 dnevni rok od dneva  prvega poskusa vročitve.</a:t>
            </a:r>
          </a:p>
          <a:p>
            <a:r>
              <a:rPr lang="sl-SI" dirty="0" smtClean="0"/>
              <a:t>To pa zato, ker sodišče meni, da tak način </a:t>
            </a:r>
            <a:r>
              <a:rPr lang="sl-SI" dirty="0" err="1" smtClean="0"/>
              <a:t>uročitve</a:t>
            </a:r>
            <a:r>
              <a:rPr lang="sl-SI" dirty="0" smtClean="0"/>
              <a:t> ne  zagotavlja, da jo je delavec seznanjen s odpovedjo.</a:t>
            </a:r>
          </a:p>
          <a:p>
            <a:r>
              <a:rPr lang="sl-SI" dirty="0" smtClean="0"/>
              <a:t>Torej, kako bomo? – vročanje  odpovedi pogodbe o zaposlitvi delavcu po pošti s pravili pravdnega postopka o osebnem vročanju. To pomeni modra kuverta – obrazec za vročanje po ZPP. </a:t>
            </a:r>
          </a:p>
          <a:p>
            <a:r>
              <a:rPr lang="sl-SI" dirty="0" smtClean="0">
                <a:solidFill>
                  <a:srgbClr val="FF0000"/>
                </a:solidFill>
              </a:rPr>
              <a:t>Po 15 dnevih </a:t>
            </a:r>
            <a:r>
              <a:rPr lang="sl-SI" dirty="0" smtClean="0"/>
              <a:t>na pošti jo vržejo v nabiralnik, in se šteje da je pošiljka uročena.</a:t>
            </a:r>
          </a:p>
        </p:txBody>
      </p:sp>
    </p:spTree>
    <p:extLst>
      <p:ext uri="{BB962C8B-B14F-4D97-AF65-F5344CB8AC3E}">
        <p14:creationId xmlns:p14="http://schemas.microsoft.com/office/powerpoint/2010/main" val="2481542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Družinski zakonik-DZ (Ur. L. RS, št. 15/2017)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Nekateri pojmi so bolj pojasnjeni oz. razširjen je njihov pomen( npr. družina, ..).</a:t>
            </a:r>
          </a:p>
          <a:p>
            <a:r>
              <a:rPr lang="sl-SI" dirty="0"/>
              <a:t>D</a:t>
            </a:r>
            <a:r>
              <a:rPr lang="sl-SI" dirty="0" smtClean="0"/>
              <a:t>odelitev otrok ne več CSD ampak okrožna sodišča.</a:t>
            </a:r>
          </a:p>
          <a:p>
            <a:r>
              <a:rPr lang="sl-SI" dirty="0" smtClean="0"/>
              <a:t>O začasnih ukrepih in </a:t>
            </a:r>
            <a:r>
              <a:rPr lang="sl-SI" dirty="0" smtClean="0"/>
              <a:t>trajnejšega </a:t>
            </a:r>
            <a:r>
              <a:rPr lang="sl-SI" dirty="0" smtClean="0"/>
              <a:t>značaja bo odločalo sodišče, o  nujnih ukrepih CSD.</a:t>
            </a:r>
          </a:p>
          <a:p>
            <a:r>
              <a:rPr lang="sl-SI" dirty="0" smtClean="0"/>
              <a:t>….</a:t>
            </a:r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3660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FINANCE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 smtClean="0"/>
              <a:t> </a:t>
            </a:r>
            <a:r>
              <a:rPr lang="sl-SI" dirty="0"/>
              <a:t>UJP o Pravilnik o </a:t>
            </a:r>
            <a:r>
              <a:rPr lang="sl-SI" dirty="0" smtClean="0"/>
              <a:t>načinu </a:t>
            </a:r>
            <a:r>
              <a:rPr lang="sl-SI" dirty="0"/>
              <a:t>izmenjave elektronskih </a:t>
            </a:r>
            <a:r>
              <a:rPr lang="sl-SI" dirty="0" smtClean="0"/>
              <a:t>računov </a:t>
            </a:r>
            <a:r>
              <a:rPr lang="sl-SI" dirty="0"/>
              <a:t>prek enotne vstopne in izstopne </a:t>
            </a:r>
            <a:r>
              <a:rPr lang="sl-SI" dirty="0" smtClean="0"/>
              <a:t>točke </a:t>
            </a:r>
            <a:r>
              <a:rPr lang="sl-SI" dirty="0"/>
              <a:t>pri Upravi Republike Slovenije za javna </a:t>
            </a:r>
            <a:r>
              <a:rPr lang="sl-SI" dirty="0" smtClean="0"/>
              <a:t>plačila </a:t>
            </a:r>
            <a:r>
              <a:rPr lang="sl-SI" dirty="0"/>
              <a:t>(Ur. l. </a:t>
            </a:r>
            <a:r>
              <a:rPr lang="sl-SI" dirty="0" smtClean="0"/>
              <a:t>RS, št. 26/2017)</a:t>
            </a:r>
            <a:endParaRPr lang="sl-SI" dirty="0"/>
          </a:p>
          <a:p>
            <a:r>
              <a:rPr lang="sl-SI" dirty="0" smtClean="0"/>
              <a:t>preneha se uporabljati </a:t>
            </a:r>
            <a:r>
              <a:rPr lang="sl-SI" dirty="0"/>
              <a:t>Pravilnik o standardih in pogojih izmenjave elektronskih </a:t>
            </a:r>
            <a:r>
              <a:rPr lang="sl-SI" dirty="0" smtClean="0"/>
              <a:t>računov </a:t>
            </a:r>
            <a:r>
              <a:rPr lang="sl-SI" dirty="0"/>
              <a:t>prek enotne vstopne in izstopne </a:t>
            </a:r>
            <a:r>
              <a:rPr lang="sl-SI" dirty="0" smtClean="0"/>
              <a:t>točke </a:t>
            </a:r>
            <a:r>
              <a:rPr lang="sl-SI" dirty="0"/>
              <a:t>pri </a:t>
            </a:r>
            <a:r>
              <a:rPr lang="sl-SI" dirty="0" smtClean="0"/>
              <a:t>UJP-u</a:t>
            </a:r>
          </a:p>
          <a:p>
            <a:r>
              <a:rPr lang="sl-SI" dirty="0" smtClean="0"/>
              <a:t>Novo: - način </a:t>
            </a:r>
            <a:r>
              <a:rPr lang="sl-SI" dirty="0"/>
              <a:t>izmenjave </a:t>
            </a:r>
            <a:r>
              <a:rPr lang="sl-SI" dirty="0" smtClean="0"/>
              <a:t>e-računov</a:t>
            </a:r>
            <a:r>
              <a:rPr lang="sl-SI" dirty="0"/>
              <a:t>, ki jih </a:t>
            </a:r>
            <a:r>
              <a:rPr lang="sl-SI" dirty="0" smtClean="0"/>
              <a:t>izdajajo  </a:t>
            </a:r>
            <a:r>
              <a:rPr lang="sl-SI" dirty="0"/>
              <a:t>ali prejemajo neposredni in posredni uporabniki </a:t>
            </a:r>
            <a:r>
              <a:rPr lang="sl-SI" dirty="0" smtClean="0"/>
              <a:t>državnega </a:t>
            </a:r>
            <a:r>
              <a:rPr lang="sl-SI" dirty="0"/>
              <a:t>in </a:t>
            </a:r>
            <a:r>
              <a:rPr lang="sl-SI" dirty="0" smtClean="0"/>
              <a:t>občinskih proračunov</a:t>
            </a:r>
            <a:r>
              <a:rPr lang="sl-SI" dirty="0"/>
              <a:t>, ZZZS in ZPIZS prek enotne vstopne in izstopne spletne </a:t>
            </a:r>
            <a:r>
              <a:rPr lang="sl-SI" dirty="0" smtClean="0"/>
              <a:t>točke </a:t>
            </a:r>
            <a:r>
              <a:rPr lang="sl-SI" dirty="0"/>
              <a:t>pri UJP. </a:t>
            </a:r>
            <a:endParaRPr lang="sl-SI" dirty="0" smtClean="0"/>
          </a:p>
          <a:p>
            <a:r>
              <a:rPr lang="sl-SI" dirty="0" smtClean="0"/>
              <a:t>Malo drugače je opredeljen pojem  e-računa</a:t>
            </a:r>
            <a:r>
              <a:rPr lang="sl-SI" dirty="0"/>
              <a:t>, in sicer se s skupnim imenom </a:t>
            </a:r>
            <a:r>
              <a:rPr lang="sl-SI" dirty="0" smtClean="0"/>
              <a:t>e-račun označujejo </a:t>
            </a:r>
            <a:r>
              <a:rPr lang="sl-SI" dirty="0"/>
              <a:t>knjigovodske </a:t>
            </a:r>
            <a:r>
              <a:rPr lang="sl-SI" dirty="0" smtClean="0"/>
              <a:t>listine, kot so: dobropis</a:t>
            </a:r>
            <a:r>
              <a:rPr lang="sl-SI" dirty="0"/>
              <a:t>, </a:t>
            </a:r>
            <a:r>
              <a:rPr lang="sl-SI" dirty="0" err="1" smtClean="0"/>
              <a:t>bremenepis</a:t>
            </a:r>
            <a:r>
              <a:rPr lang="sl-SI" dirty="0" smtClean="0"/>
              <a:t>, </a:t>
            </a:r>
            <a:r>
              <a:rPr lang="sl-SI" dirty="0" err="1"/>
              <a:t>avansni</a:t>
            </a:r>
            <a:r>
              <a:rPr lang="sl-SI" dirty="0"/>
              <a:t> </a:t>
            </a:r>
            <a:r>
              <a:rPr lang="sl-SI" dirty="0" smtClean="0"/>
              <a:t>račun</a:t>
            </a:r>
            <a:r>
              <a:rPr lang="sl-SI" dirty="0"/>
              <a:t>, zahtevek za </a:t>
            </a:r>
            <a:r>
              <a:rPr lang="sl-SI" dirty="0" smtClean="0"/>
              <a:t>plačilo…).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38833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u="sng" dirty="0">
                <a:solidFill>
                  <a:srgbClr val="FF0000"/>
                </a:solidFill>
                <a:hlinkClick r:id="rId2"/>
              </a:rPr>
              <a:t>Nov </a:t>
            </a:r>
            <a:r>
              <a:rPr lang="en-US" u="sng" dirty="0" err="1">
                <a:solidFill>
                  <a:srgbClr val="FF0000"/>
                </a:solidFill>
                <a:hlinkClick r:id="rId2"/>
              </a:rPr>
              <a:t>Pravilnik</a:t>
            </a:r>
            <a:r>
              <a:rPr lang="en-US" u="sng" dirty="0">
                <a:solidFill>
                  <a:srgbClr val="FF0000"/>
                </a:solidFill>
                <a:hlinkClick r:id="rId2"/>
              </a:rPr>
              <a:t> o </a:t>
            </a:r>
            <a:r>
              <a:rPr lang="en-US" u="sng" dirty="0" err="1">
                <a:solidFill>
                  <a:srgbClr val="FF0000"/>
                </a:solidFill>
                <a:hlinkClick r:id="rId2"/>
              </a:rPr>
              <a:t>načinu</a:t>
            </a:r>
            <a:r>
              <a:rPr lang="en-US" u="sng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u="sng" dirty="0" err="1">
                <a:solidFill>
                  <a:srgbClr val="FF0000"/>
                </a:solidFill>
                <a:hlinkClick r:id="rId2"/>
              </a:rPr>
              <a:t>izvajanja</a:t>
            </a:r>
            <a:r>
              <a:rPr lang="en-US" u="sng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u="sng" dirty="0" err="1">
                <a:solidFill>
                  <a:srgbClr val="FF0000"/>
                </a:solidFill>
                <a:hlinkClick r:id="rId2"/>
              </a:rPr>
              <a:t>nalog</a:t>
            </a:r>
            <a:r>
              <a:rPr lang="en-US" u="sng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u="sng" dirty="0" err="1">
                <a:solidFill>
                  <a:srgbClr val="FF0000"/>
                </a:solidFill>
                <a:hlinkClick r:id="rId2"/>
              </a:rPr>
              <a:t>podpore</a:t>
            </a:r>
            <a:r>
              <a:rPr lang="en-US" u="sng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u="sng" dirty="0" err="1">
                <a:solidFill>
                  <a:srgbClr val="FF0000"/>
                </a:solidFill>
                <a:hlinkClick r:id="rId2"/>
              </a:rPr>
              <a:t>za</a:t>
            </a:r>
            <a:r>
              <a:rPr lang="en-US" u="sng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u="sng" dirty="0" err="1">
                <a:solidFill>
                  <a:srgbClr val="FF0000"/>
                </a:solidFill>
                <a:hlinkClick r:id="rId2"/>
              </a:rPr>
              <a:t>spletno</a:t>
            </a:r>
            <a:r>
              <a:rPr lang="en-US" u="sng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u="sng" dirty="0" err="1">
                <a:solidFill>
                  <a:srgbClr val="FF0000"/>
                </a:solidFill>
                <a:hlinkClick r:id="rId2"/>
              </a:rPr>
              <a:t>plačevanje</a:t>
            </a:r>
            <a:r>
              <a:rPr lang="en-US" u="sng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u="sng" dirty="0" err="1">
                <a:solidFill>
                  <a:srgbClr val="FF0000"/>
                </a:solidFill>
                <a:hlinkClick r:id="rId2"/>
              </a:rPr>
              <a:t>storitev</a:t>
            </a:r>
            <a:r>
              <a:rPr lang="en-US" u="sng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u="sng" dirty="0" err="1">
                <a:solidFill>
                  <a:srgbClr val="FF0000"/>
                </a:solidFill>
                <a:hlinkClick r:id="rId2"/>
              </a:rPr>
              <a:t>proračunskih</a:t>
            </a:r>
            <a:r>
              <a:rPr lang="en-US" u="sng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u="sng" dirty="0" err="1">
                <a:solidFill>
                  <a:srgbClr val="FF0000"/>
                </a:solidFill>
                <a:hlinkClick r:id="rId2"/>
              </a:rPr>
              <a:t>uporabnikov</a:t>
            </a:r>
            <a:r>
              <a:rPr lang="en-US" u="sng" dirty="0">
                <a:solidFill>
                  <a:srgbClr val="FF0000"/>
                </a:solidFill>
                <a:hlinkClick r:id="rId2"/>
              </a:rPr>
              <a:t> in </a:t>
            </a:r>
            <a:r>
              <a:rPr lang="en-US" u="sng" dirty="0" err="1">
                <a:solidFill>
                  <a:srgbClr val="FF0000"/>
                </a:solidFill>
                <a:hlinkClick r:id="rId2"/>
              </a:rPr>
              <a:t>zunanjih</a:t>
            </a:r>
            <a:r>
              <a:rPr lang="en-US" u="sng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u="sng" dirty="0" err="1">
                <a:solidFill>
                  <a:srgbClr val="FF0000"/>
                </a:solidFill>
                <a:hlinkClick r:id="rId2"/>
              </a:rPr>
              <a:t>ponudnikov</a:t>
            </a:r>
            <a:r>
              <a:rPr lang="en-US" u="sng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u="sng" dirty="0" err="1">
                <a:solidFill>
                  <a:srgbClr val="FF0000"/>
                </a:solidFill>
                <a:hlinkClick r:id="rId2"/>
              </a:rPr>
              <a:t>prek</a:t>
            </a:r>
            <a:r>
              <a:rPr lang="en-US" u="sng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u="sng" dirty="0" err="1">
                <a:solidFill>
                  <a:srgbClr val="FF0000"/>
                </a:solidFill>
                <a:hlinkClick r:id="rId2"/>
              </a:rPr>
              <a:t>sistema</a:t>
            </a:r>
            <a:r>
              <a:rPr lang="en-US" u="sng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u="sng" dirty="0" err="1">
                <a:solidFill>
                  <a:srgbClr val="FF0000"/>
                </a:solidFill>
                <a:hlinkClick r:id="rId2"/>
              </a:rPr>
              <a:t>spletnih</a:t>
            </a:r>
            <a:r>
              <a:rPr lang="en-US" u="sng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u="sng" dirty="0" err="1">
                <a:solidFill>
                  <a:srgbClr val="FF0000"/>
                </a:solidFill>
                <a:hlinkClick r:id="rId2"/>
              </a:rPr>
              <a:t>plačil</a:t>
            </a:r>
            <a:r>
              <a:rPr lang="en-US" u="sng" dirty="0">
                <a:solidFill>
                  <a:srgbClr val="FF0000"/>
                </a:solidFill>
                <a:hlinkClick r:id="rId2"/>
              </a:rPr>
              <a:t>, </a:t>
            </a:r>
            <a:r>
              <a:rPr lang="en-US" u="sng" dirty="0" err="1">
                <a:solidFill>
                  <a:srgbClr val="FF0000"/>
                </a:solidFill>
                <a:hlinkClick r:id="rId2"/>
              </a:rPr>
              <a:t>ki</a:t>
            </a:r>
            <a:r>
              <a:rPr lang="en-US" u="sng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u="sng" dirty="0" err="1">
                <a:solidFill>
                  <a:srgbClr val="FF0000"/>
                </a:solidFill>
                <a:hlinkClick r:id="rId2"/>
              </a:rPr>
              <a:t>ga</a:t>
            </a:r>
            <a:r>
              <a:rPr lang="en-US" u="sng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u="sng" dirty="0" err="1">
                <a:solidFill>
                  <a:srgbClr val="FF0000"/>
                </a:solidFill>
                <a:hlinkClick r:id="rId2"/>
              </a:rPr>
              <a:t>upravlja</a:t>
            </a:r>
            <a:r>
              <a:rPr lang="en-US" u="sng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u="sng" dirty="0" err="1">
                <a:solidFill>
                  <a:srgbClr val="FF0000"/>
                </a:solidFill>
                <a:hlinkClick r:id="rId2"/>
              </a:rPr>
              <a:t>Uprava</a:t>
            </a:r>
            <a:r>
              <a:rPr lang="en-US" u="sng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u="sng" dirty="0" err="1">
                <a:solidFill>
                  <a:srgbClr val="FF0000"/>
                </a:solidFill>
                <a:hlinkClick r:id="rId2"/>
              </a:rPr>
              <a:t>Republike</a:t>
            </a:r>
            <a:r>
              <a:rPr lang="en-US" u="sng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u="sng" dirty="0" err="1">
                <a:solidFill>
                  <a:srgbClr val="FF0000"/>
                </a:solidFill>
                <a:hlinkClick r:id="rId2"/>
              </a:rPr>
              <a:t>Slovenije</a:t>
            </a:r>
            <a:r>
              <a:rPr lang="en-US" u="sng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u="sng" dirty="0" err="1">
                <a:solidFill>
                  <a:srgbClr val="FF0000"/>
                </a:solidFill>
                <a:hlinkClick r:id="rId2"/>
              </a:rPr>
              <a:t>za</a:t>
            </a:r>
            <a:r>
              <a:rPr lang="en-US" u="sng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u="sng" dirty="0" err="1">
                <a:solidFill>
                  <a:srgbClr val="FF0000"/>
                </a:solidFill>
                <a:hlinkClick r:id="rId2"/>
              </a:rPr>
              <a:t>javna</a:t>
            </a:r>
            <a:r>
              <a:rPr lang="en-US" u="sng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u="sng" dirty="0" err="1">
                <a:solidFill>
                  <a:srgbClr val="FF0000"/>
                </a:solidFill>
                <a:hlinkClick r:id="rId2"/>
              </a:rPr>
              <a:t>plačila</a:t>
            </a:r>
            <a:r>
              <a:rPr lang="en-US" u="sng" dirty="0">
                <a:solidFill>
                  <a:srgbClr val="FF0000"/>
                </a:solidFill>
                <a:hlinkClick r:id="rId2"/>
              </a:rPr>
              <a:t> in </a:t>
            </a:r>
            <a:r>
              <a:rPr lang="en-US" u="sng" dirty="0" err="1">
                <a:solidFill>
                  <a:srgbClr val="FF0000"/>
                </a:solidFill>
                <a:hlinkClick r:id="rId2"/>
              </a:rPr>
              <a:t>novi</a:t>
            </a:r>
            <a:r>
              <a:rPr lang="en-US" u="sng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u="sng" dirty="0" err="1">
                <a:solidFill>
                  <a:srgbClr val="FF0000"/>
                </a:solidFill>
                <a:hlinkClick r:id="rId2"/>
              </a:rPr>
              <a:t>splošni</a:t>
            </a:r>
            <a:r>
              <a:rPr lang="en-US" u="sng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u="sng" dirty="0" err="1">
                <a:solidFill>
                  <a:srgbClr val="FF0000"/>
                </a:solidFill>
                <a:hlinkClick r:id="rId2"/>
              </a:rPr>
              <a:t>pogoji</a:t>
            </a:r>
            <a:r>
              <a:rPr lang="en-US" u="sng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u="sng" dirty="0" err="1">
                <a:solidFill>
                  <a:srgbClr val="FF0000"/>
                </a:solidFill>
                <a:hlinkClick r:id="rId2"/>
              </a:rPr>
              <a:t>poslovanja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sl-SI" dirty="0" smtClean="0">
              <a:solidFill>
                <a:srgbClr val="FF0000"/>
              </a:solidFill>
            </a:endParaRPr>
          </a:p>
          <a:p>
            <a:r>
              <a:rPr lang="en-US" u="sng" dirty="0" err="1">
                <a:hlinkClick r:id="rId3"/>
              </a:rPr>
              <a:t>Obvestilo</a:t>
            </a:r>
            <a:r>
              <a:rPr lang="en-US" u="sng" dirty="0">
                <a:hlinkClick r:id="rId3"/>
              </a:rPr>
              <a:t> </a:t>
            </a:r>
            <a:r>
              <a:rPr lang="en-US" u="sng" dirty="0" err="1">
                <a:hlinkClick r:id="rId3"/>
              </a:rPr>
              <a:t>proračunskim</a:t>
            </a:r>
            <a:r>
              <a:rPr lang="en-US" u="sng" dirty="0">
                <a:hlinkClick r:id="rId3"/>
              </a:rPr>
              <a:t> </a:t>
            </a:r>
            <a:r>
              <a:rPr lang="en-US" u="sng" dirty="0" err="1">
                <a:hlinkClick r:id="rId3"/>
              </a:rPr>
              <a:t>uporabnikom</a:t>
            </a:r>
            <a:r>
              <a:rPr lang="en-US" u="sng" dirty="0">
                <a:hlinkClick r:id="rId3"/>
              </a:rPr>
              <a:t> o </a:t>
            </a:r>
            <a:r>
              <a:rPr lang="en-US" u="sng" dirty="0" err="1">
                <a:hlinkClick r:id="rId3"/>
              </a:rPr>
              <a:t>potrditvi</a:t>
            </a:r>
            <a:r>
              <a:rPr lang="en-US" u="sng" dirty="0">
                <a:hlinkClick r:id="rId3"/>
              </a:rPr>
              <a:t> </a:t>
            </a:r>
            <a:r>
              <a:rPr lang="en-US" u="sng" dirty="0" err="1">
                <a:hlinkClick r:id="rId3"/>
              </a:rPr>
              <a:t>obrazca</a:t>
            </a:r>
            <a:r>
              <a:rPr lang="en-US" u="sng" dirty="0">
                <a:hlinkClick r:id="rId3"/>
              </a:rPr>
              <a:t> »IZPIS ODPRTIH POSTAVK – STANJE DENARNIH SREDSTEV NA DAN 30. 6. 2017«</a:t>
            </a:r>
            <a:r>
              <a:rPr lang="sl-SI" u="sng" dirty="0" smtClean="0">
                <a:hlinkClick r:id="rId3"/>
              </a:rPr>
              <a:t>.</a:t>
            </a:r>
            <a:endParaRPr lang="sl-SI" u="sng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4296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954" y="512838"/>
            <a:ext cx="8761413" cy="1201661"/>
          </a:xfrm>
        </p:spPr>
        <p:txBody>
          <a:bodyPr>
            <a:normAutofit fontScale="90000"/>
          </a:bodyPr>
          <a:lstStyle/>
          <a:p>
            <a:r>
              <a:rPr lang="sl-SI" sz="3200" dirty="0" smtClean="0"/>
              <a:t/>
            </a:r>
            <a:br>
              <a:rPr lang="sl-SI" sz="3200" dirty="0" smtClean="0"/>
            </a:br>
            <a:r>
              <a:rPr lang="sl-SI" sz="3200" dirty="0" smtClean="0"/>
              <a:t>Zakon </a:t>
            </a:r>
            <a:r>
              <a:rPr lang="sl-SI" sz="3200" dirty="0"/>
              <a:t>o </a:t>
            </a:r>
            <a:r>
              <a:rPr lang="sl-SI" sz="3200" dirty="0" smtClean="0"/>
              <a:t>probaciji </a:t>
            </a:r>
            <a:r>
              <a:rPr lang="sl-SI" sz="3200" dirty="0"/>
              <a:t>- </a:t>
            </a:r>
            <a:r>
              <a:rPr lang="sl-SI" sz="3200" dirty="0" err="1"/>
              <a:t>Zpro</a:t>
            </a:r>
            <a:r>
              <a:rPr lang="sl-SI" sz="3200" dirty="0"/>
              <a:t> (Ur. 1. RS, </a:t>
            </a:r>
            <a:r>
              <a:rPr lang="sl-SI" sz="3200" dirty="0" smtClean="0"/>
              <a:t>št</a:t>
            </a:r>
            <a:r>
              <a:rPr lang="sl-SI" sz="3200" dirty="0"/>
              <a:t>. 27 /</a:t>
            </a:r>
            <a:r>
              <a:rPr lang="sl-SI" sz="3200" dirty="0" smtClean="0"/>
              <a:t>2017</a:t>
            </a:r>
            <a:r>
              <a:rPr lang="sl-SI" sz="3200" dirty="0"/>
              <a:t>)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PROBACIJA  je izvrševanje pogojne kazni z varstvenim nadzorom, dela v splošno korist kot način izvrševanja zaporne kazni, denarne kazni ali hišnega pripora</a:t>
            </a:r>
            <a:r>
              <a:rPr lang="sl-SI" dirty="0"/>
              <a:t>.</a:t>
            </a:r>
            <a:endParaRPr lang="sl-SI" dirty="0" smtClean="0"/>
          </a:p>
          <a:p>
            <a:r>
              <a:rPr lang="sl-SI" dirty="0" smtClean="0"/>
              <a:t>Zakon ureja vsebino, namen, način izvajanja probacije, pristojne organe ter njihove naloge.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56335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Državno odvetništvo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Zakon o državnem odvetništvu </a:t>
            </a:r>
            <a:r>
              <a:rPr lang="sl-SI" dirty="0" err="1" smtClean="0"/>
              <a:t>ZDOdv</a:t>
            </a:r>
            <a:r>
              <a:rPr lang="sl-SI" dirty="0" smtClean="0"/>
              <a:t> ( Ul. l. RS št.23/2017)</a:t>
            </a:r>
            <a:r>
              <a:rPr lang="sl-SI" dirty="0"/>
              <a:t> je namesto </a:t>
            </a:r>
            <a:r>
              <a:rPr lang="sl-SI" dirty="0" smtClean="0"/>
              <a:t>Zakona o državnem pravobranilstvu.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227942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Naravn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Naravn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arav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163</TotalTime>
  <Words>922</Words>
  <Application>Microsoft Office PowerPoint</Application>
  <PresentationFormat>Širokozaslonsko</PresentationFormat>
  <Paragraphs>55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8" baseType="lpstr">
      <vt:lpstr>Arial</vt:lpstr>
      <vt:lpstr>Calibri</vt:lpstr>
      <vt:lpstr>Garamond</vt:lpstr>
      <vt:lpstr>Times New Roman</vt:lpstr>
      <vt:lpstr>Naravno</vt:lpstr>
      <vt:lpstr>Novosti v zakonodaji in evropske politike</vt:lpstr>
      <vt:lpstr>Pravilnik o upravljanju učbeniških skladov Ul. l.RS  št.72/ 2017</vt:lpstr>
      <vt:lpstr> Pripravljenost v viz- aneks št.9 h kolektivni pogodbi za javni sektor  (Ur. l. RS, št. 21/2017) </vt:lpstr>
      <vt:lpstr>DELOVNA RAZMERJA- Odločba Ustavnega sodišča RS</vt:lpstr>
      <vt:lpstr>Družinski zakonik-DZ (Ur. L. RS, št. 15/2017) </vt:lpstr>
      <vt:lpstr>FINANCE</vt:lpstr>
      <vt:lpstr>PowerPointova predstavitev</vt:lpstr>
      <vt:lpstr> Zakon o probaciji - Zpro (Ur. 1. RS, št. 27 /2017) </vt:lpstr>
      <vt:lpstr>Državno odvetništvo</vt:lpstr>
      <vt:lpstr>Uredba o upravljanju z energijo v javnem sektorju, </vt:lpstr>
      <vt:lpstr>PowerPointova predstavitev</vt:lpstr>
      <vt:lpstr>PowerPointova predstavitev</vt:lpstr>
      <vt:lpstr>Razno: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Novosti v zakonodaji in evropske politike</dc:title>
  <dc:creator>Nives Počkar</dc:creator>
  <cp:lastModifiedBy>Nives Počkar</cp:lastModifiedBy>
  <cp:revision>16</cp:revision>
  <cp:lastPrinted>2017-06-23T12:10:57Z</cp:lastPrinted>
  <dcterms:created xsi:type="dcterms:W3CDTF">2017-06-17T17:12:14Z</dcterms:created>
  <dcterms:modified xsi:type="dcterms:W3CDTF">2017-06-29T09:06:44Z</dcterms:modified>
</cp:coreProperties>
</file>