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8" r:id="rId1"/>
  </p:sldMasterIdLst>
  <p:sldIdLst>
    <p:sldId id="256" r:id="rId2"/>
    <p:sldId id="257" r:id="rId3"/>
    <p:sldId id="270" r:id="rId4"/>
    <p:sldId id="262" r:id="rId5"/>
    <p:sldId id="263" r:id="rId6"/>
    <p:sldId id="258" r:id="rId7"/>
    <p:sldId id="259" r:id="rId8"/>
    <p:sldId id="264" r:id="rId9"/>
    <p:sldId id="269" r:id="rId10"/>
    <p:sldId id="271" r:id="rId11"/>
    <p:sldId id="268" r:id="rId12"/>
    <p:sldId id="265" r:id="rId13"/>
    <p:sldId id="261" r:id="rId14"/>
    <p:sldId id="266" r:id="rId15"/>
    <p:sldId id="267" r:id="rId16"/>
    <p:sldId id="273" r:id="rId17"/>
    <p:sldId id="272"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98" d="100"/>
          <a:sy n="98" d="100"/>
        </p:scale>
        <p:origin x="110"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sl-SI" smtClean="0"/>
              <a:t>Uredite slog naslova matrice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6/27/2017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0500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736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sl-SI" smtClean="0"/>
              <a:t>Uredite slog naslova matrice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9747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ncho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5446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sl-SI" smtClean="0"/>
              <a:t>Uredite slog naslova matrice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30578ACC-22D6-47C1-A373-4FD133E34F3C}" type="datetimeFigureOut">
              <a:rPr lang="en-US" smtClean="0"/>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924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sl-SI" smtClean="0"/>
              <a:t>Uredite slog naslova matrice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831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447191" y="2824269"/>
            <a:ext cx="4645152" cy="264445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6412362" y="2821491"/>
            <a:ext cx="4645152" cy="2637371"/>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6/27/2017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1879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6/27/2017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101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6/27/2017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103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sl-SI" smtClean="0"/>
              <a:t>Uredite slog naslova matrice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E331444B-B92B-4E27-8C94-BB93EAF5CB18}" type="datetimeFigureOut">
              <a:rPr lang="en-US" smtClean="0"/>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9577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63EFA5E-FA76-400D-B3DC-F0BA90E6D107}" type="datetimeFigureOut">
              <a:rPr lang="en-US" smtClean="0"/>
              <a:t>6/27/2017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5161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D6E9DEC-419B-4CC5-A080-3B06BD5A8291}" type="datetimeFigureOut">
              <a:rPr lang="en-US" smtClean="0"/>
              <a:t>6/27/2017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4894583"/>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t>Strategija dolgožive družbe</a:t>
            </a:r>
            <a:endParaRPr lang="sl-SI" dirty="0"/>
          </a:p>
        </p:txBody>
      </p:sp>
      <p:sp>
        <p:nvSpPr>
          <p:cNvPr id="3" name="Podnaslov 2"/>
          <p:cNvSpPr>
            <a:spLocks noGrp="1"/>
          </p:cNvSpPr>
          <p:nvPr>
            <p:ph type="subTitle" idx="1"/>
          </p:nvPr>
        </p:nvSpPr>
        <p:spPr/>
        <p:txBody>
          <a:bodyPr/>
          <a:lstStyle/>
          <a:p>
            <a:r>
              <a:rPr lang="sl-SI" dirty="0" smtClean="0"/>
              <a:t>Nives Počkar, povzeto po dokumentu Vlade RS</a:t>
            </a:r>
            <a:endParaRPr lang="sl-SI" dirty="0"/>
          </a:p>
        </p:txBody>
      </p:sp>
    </p:spTree>
    <p:extLst>
      <p:ext uri="{BB962C8B-B14F-4D97-AF65-F5344CB8AC3E}">
        <p14:creationId xmlns:p14="http://schemas.microsoft.com/office/powerpoint/2010/main" val="1993484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Aktivnost v vseh življenjskih obdobjih – 4 stebri</a:t>
            </a: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6104" y="2016125"/>
            <a:ext cx="8734117" cy="3449638"/>
          </a:xfrm>
          <a:prstGeom prst="rect">
            <a:avLst/>
          </a:prstGeom>
          <a:noFill/>
          <a:ln>
            <a:noFill/>
          </a:ln>
        </p:spPr>
      </p:pic>
    </p:spTree>
    <p:extLst>
      <p:ext uri="{BB962C8B-B14F-4D97-AF65-F5344CB8AC3E}">
        <p14:creationId xmlns:p14="http://schemas.microsoft.com/office/powerpoint/2010/main" val="3445731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303972"/>
            <a:ext cx="8229600" cy="4250055"/>
          </a:xfrm>
          <a:prstGeom prst="rect">
            <a:avLst/>
          </a:prstGeom>
          <a:noFill/>
          <a:ln>
            <a:noFill/>
          </a:ln>
        </p:spPr>
      </p:pic>
    </p:spTree>
    <p:extLst>
      <p:ext uri="{BB962C8B-B14F-4D97-AF65-F5344CB8AC3E}">
        <p14:creationId xmlns:p14="http://schemas.microsoft.com/office/powerpoint/2010/main" val="1806825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pPr marL="0" lvl="0" indent="0">
              <a:buNone/>
            </a:pPr>
            <a:endParaRPr lang="sl-SI" dirty="0"/>
          </a:p>
          <a:p>
            <a:pPr marL="0" indent="0">
              <a:buNone/>
            </a:pPr>
            <a:r>
              <a:rPr lang="sl-SI" dirty="0"/>
              <a:t>Zmanjševanje števila prebivalstva v starosti 20‑64 let bo v primeru nespremenjene strukture delovne aktivnosti, urejenosti trga dela in upokojitvenih pogojev v naslednjih desetih letih </a:t>
            </a:r>
            <a:r>
              <a:rPr lang="sl-SI" b="1" dirty="0">
                <a:solidFill>
                  <a:srgbClr val="C00000"/>
                </a:solidFill>
              </a:rPr>
              <a:t>postalo omejitveni dejavnik za gospodarsko rast. </a:t>
            </a:r>
            <a:endParaRPr lang="sl-SI" b="1" dirty="0" smtClean="0">
              <a:solidFill>
                <a:srgbClr val="C00000"/>
              </a:solidFill>
            </a:endParaRPr>
          </a:p>
          <a:p>
            <a:pPr marL="0" indent="0">
              <a:buNone/>
            </a:pPr>
            <a:r>
              <a:rPr lang="sl-SI" dirty="0" smtClean="0"/>
              <a:t>Simulacije </a:t>
            </a:r>
            <a:r>
              <a:rPr lang="sl-SI" dirty="0"/>
              <a:t>predpostavk demografskih gibanj kažejo, da bi se - brez neto priseljevanja tuje delovne sile – število delovno sposobnih, ki ga danes opredeljujemo s starostno skupino 20-64 let zmanjšalo tudi, če bi delovno sposobne prebivalce opredelili kot starostno skupino 20-85 let.</a:t>
            </a:r>
          </a:p>
          <a:p>
            <a:endParaRPr lang="sl-SI" dirty="0"/>
          </a:p>
        </p:txBody>
      </p:sp>
    </p:spTree>
    <p:extLst>
      <p:ext uri="{BB962C8B-B14F-4D97-AF65-F5344CB8AC3E}">
        <p14:creationId xmlns:p14="http://schemas.microsoft.com/office/powerpoint/2010/main" val="3503420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000" dirty="0" smtClean="0"/>
              <a:t>Trg dela in izobraževanje</a:t>
            </a:r>
            <a:endParaRPr lang="sl-SI" sz="2000" dirty="0"/>
          </a:p>
        </p:txBody>
      </p:sp>
      <p:pic>
        <p:nvPicPr>
          <p:cNvPr id="5" name="Označba mesta vsebine 4"/>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68573" y="2016125"/>
            <a:ext cx="9569178" cy="3449638"/>
          </a:xfrm>
          <a:prstGeom prst="rect">
            <a:avLst/>
          </a:prstGeom>
          <a:noFill/>
          <a:ln>
            <a:noFill/>
          </a:ln>
        </p:spPr>
      </p:pic>
    </p:spTree>
    <p:extLst>
      <p:ext uri="{BB962C8B-B14F-4D97-AF65-F5344CB8AC3E}">
        <p14:creationId xmlns:p14="http://schemas.microsoft.com/office/powerpoint/2010/main" val="2332324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fontScale="85000" lnSpcReduction="20000"/>
          </a:bodyPr>
          <a:lstStyle/>
          <a:p>
            <a:pPr marL="0" indent="0">
              <a:buNone/>
            </a:pPr>
            <a:r>
              <a:rPr lang="sl-SI" dirty="0"/>
              <a:t>Stopnja aktivnosti odraslih (30–54 let) je v Sloveniji med višjimi v EU, pri mladih in starejših pa sta stopnji podpovprečni. </a:t>
            </a:r>
            <a:endParaRPr lang="sl-SI" dirty="0" smtClean="0"/>
          </a:p>
          <a:p>
            <a:pPr marL="0" indent="0">
              <a:buNone/>
            </a:pPr>
            <a:r>
              <a:rPr lang="sl-SI" dirty="0" smtClean="0"/>
              <a:t>Pri </a:t>
            </a:r>
            <a:r>
              <a:rPr lang="sl-SI" dirty="0"/>
              <a:t>mladih (20–29 let) je to posledica </a:t>
            </a:r>
            <a:r>
              <a:rPr lang="sl-SI" b="1" dirty="0"/>
              <a:t>nadpovprečno visoke stopnje njihove vključenosti </a:t>
            </a:r>
            <a:r>
              <a:rPr lang="sl-SI" dirty="0"/>
              <a:t>v izobraževanje in pozno vstopanje v zaposlitev. </a:t>
            </a:r>
            <a:endParaRPr lang="sl-SI" dirty="0" smtClean="0"/>
          </a:p>
          <a:p>
            <a:pPr marL="0" indent="0">
              <a:buNone/>
            </a:pPr>
            <a:r>
              <a:rPr lang="sl-SI" dirty="0" smtClean="0"/>
              <a:t>Pri </a:t>
            </a:r>
            <a:r>
              <a:rPr lang="sl-SI" dirty="0"/>
              <a:t>prebivalstvu v starosti 55–64 let je predvsem odraz zgodnjega upokojevanja zaradi nizke zahtevane starosti ob doseganju polne pokojninske dobe, poleg tega pa tudi: </a:t>
            </a:r>
            <a:endParaRPr lang="sl-SI" dirty="0" smtClean="0"/>
          </a:p>
          <a:p>
            <a:pPr marL="457200" indent="-457200">
              <a:buFont typeface="+mj-lt"/>
              <a:buAutoNum type="arabicPeriod"/>
            </a:pPr>
            <a:r>
              <a:rPr lang="sl-SI" dirty="0" smtClean="0"/>
              <a:t>nerazvitega </a:t>
            </a:r>
            <a:r>
              <a:rPr lang="sl-SI" dirty="0"/>
              <a:t>upravljanja z različnimi starostnimi skupinami v podjetjih (age management), </a:t>
            </a:r>
            <a:endParaRPr lang="sl-SI" dirty="0" smtClean="0"/>
          </a:p>
          <a:p>
            <a:pPr marL="457200" indent="-457200">
              <a:buFont typeface="+mj-lt"/>
              <a:buAutoNum type="arabicPeriod"/>
            </a:pPr>
            <a:r>
              <a:rPr lang="sl-SI" dirty="0" smtClean="0"/>
              <a:t>nezadostnega </a:t>
            </a:r>
            <a:r>
              <a:rPr lang="sl-SI" dirty="0"/>
              <a:t>prilagajanja delovnih pogojev starejši delovni sili, </a:t>
            </a:r>
            <a:endParaRPr lang="sl-SI" dirty="0" smtClean="0"/>
          </a:p>
          <a:p>
            <a:pPr marL="457200" indent="-457200">
              <a:buFont typeface="+mj-lt"/>
              <a:buAutoNum type="arabicPeriod"/>
            </a:pPr>
            <a:r>
              <a:rPr lang="sl-SI" dirty="0" smtClean="0"/>
              <a:t> </a:t>
            </a:r>
            <a:r>
              <a:rPr lang="sl-SI" dirty="0"/>
              <a:t>nezadostnega spodbujanja vseživljenjskega učenja starejših, </a:t>
            </a:r>
            <a:endParaRPr lang="sl-SI" dirty="0" smtClean="0"/>
          </a:p>
          <a:p>
            <a:pPr marL="457200" indent="-457200">
              <a:buFont typeface="+mj-lt"/>
              <a:buAutoNum type="arabicPeriod"/>
            </a:pPr>
            <a:r>
              <a:rPr lang="sl-SI" dirty="0" smtClean="0"/>
              <a:t> </a:t>
            </a:r>
            <a:r>
              <a:rPr lang="sl-SI" dirty="0"/>
              <a:t>nezadostne spodbude za ostajanje v aktivnosti. </a:t>
            </a:r>
          </a:p>
        </p:txBody>
      </p:sp>
    </p:spTree>
    <p:extLst>
      <p:ext uri="{BB962C8B-B14F-4D97-AF65-F5344CB8AC3E}">
        <p14:creationId xmlns:p14="http://schemas.microsoft.com/office/powerpoint/2010/main" val="2257017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b="1" i="1" dirty="0"/>
              <a:t>Demografske spremembe, ki zahtevajo daljšo delovno aktivnost, povečujejo tudi potrebe po vključevanju v izobraževanje in usposabljanje skozi celotno življenjsko obdobje</a:t>
            </a:r>
            <a:r>
              <a:rPr lang="sl-SI" b="1" i="1" dirty="0" smtClean="0"/>
              <a:t>.</a:t>
            </a:r>
          </a:p>
          <a:p>
            <a:r>
              <a:rPr lang="sl-SI" b="1" i="1" dirty="0" smtClean="0"/>
              <a:t> </a:t>
            </a:r>
            <a:r>
              <a:rPr lang="sl-SI" b="1" i="1" dirty="0"/>
              <a:t>Delež vključenih v programe vseživljenjskega učenja  se v Sloveniji s starostjo namreč zmanjšuje hitreje kot v povprečju </a:t>
            </a:r>
            <a:r>
              <a:rPr lang="sl-SI" b="1" i="1" dirty="0" smtClean="0"/>
              <a:t>EU. </a:t>
            </a:r>
            <a:endParaRPr lang="sl-SI" dirty="0"/>
          </a:p>
          <a:p>
            <a:endParaRPr lang="sl-SI" dirty="0"/>
          </a:p>
        </p:txBody>
      </p:sp>
    </p:spTree>
    <p:extLst>
      <p:ext uri="{BB962C8B-B14F-4D97-AF65-F5344CB8AC3E}">
        <p14:creationId xmlns:p14="http://schemas.microsoft.com/office/powerpoint/2010/main" val="2613610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pPr marL="0" lvl="0" indent="0">
              <a:buNone/>
            </a:pPr>
            <a:r>
              <a:rPr lang="sl-SI" dirty="0" smtClean="0"/>
              <a:t>S podaljšanjem trajanja življenja , spreminjanjem poklicev in večjo </a:t>
            </a:r>
            <a:r>
              <a:rPr lang="sl-SI" dirty="0"/>
              <a:t>potrebo po vseživljenjskem učenju bo tradicionalni življenjski cikel (izobraževanje - delovno aktivno obdobje - upokojitev) zamenjal bolj fleksibilen in fluiden koncept (slika </a:t>
            </a:r>
            <a:r>
              <a:rPr lang="sl-SI" dirty="0" smtClean="0"/>
              <a:t>).</a:t>
            </a:r>
          </a:p>
          <a:p>
            <a:pPr marL="0" lvl="0" indent="0">
              <a:buNone/>
            </a:pPr>
            <a:r>
              <a:rPr lang="sl-SI" dirty="0" smtClean="0"/>
              <a:t>Posameznik </a:t>
            </a:r>
            <a:r>
              <a:rPr lang="sl-SI" dirty="0"/>
              <a:t>bo imel lahko več karier in se bo moral izobraževati oziroma usposabljati skozi celo življenjsko obdobje (tudi zaradi tehnološkega razvoja, spreminjanja poklicev in potrebe po novih znanjih ter veščinah), po formalni upokojitvi bo ostal aktiven in prispeval k skupnosti (delne zaposlitve, mentorstvo, prostovoljstvo, socialno podjetništvo). </a:t>
            </a:r>
          </a:p>
          <a:p>
            <a:endParaRPr lang="sl-SI" dirty="0"/>
          </a:p>
          <a:p>
            <a:pPr marL="0" indent="0">
              <a:buNone/>
            </a:pPr>
            <a:endParaRPr lang="sl-SI" dirty="0"/>
          </a:p>
          <a:p>
            <a:endParaRPr lang="sl-SI" dirty="0"/>
          </a:p>
        </p:txBody>
      </p:sp>
    </p:spTree>
    <p:extLst>
      <p:ext uri="{BB962C8B-B14F-4D97-AF65-F5344CB8AC3E}">
        <p14:creationId xmlns:p14="http://schemas.microsoft.com/office/powerpoint/2010/main" val="679257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Spremembe v življenjskem ciklu</a:t>
            </a:r>
            <a:endParaRPr lang="sl-SI" dirty="0"/>
          </a:p>
        </p:txBody>
      </p:sp>
      <p:sp>
        <p:nvSpPr>
          <p:cNvPr id="3" name="Označba mesta vsebine 2"/>
          <p:cNvSpPr>
            <a:spLocks noGrp="1"/>
          </p:cNvSpPr>
          <p:nvPr>
            <p:ph idx="1"/>
          </p:nvPr>
        </p:nvSpPr>
        <p:spPr>
          <a:xfrm>
            <a:off x="1451579" y="2015732"/>
            <a:ext cx="9603275" cy="4208899"/>
          </a:xfrm>
        </p:spPr>
        <p:txBody>
          <a:bodyPr/>
          <a:lstStyle/>
          <a:p>
            <a:endParaRPr lang="sl-SI" dirty="0"/>
          </a:p>
        </p:txBody>
      </p:sp>
      <p:pic>
        <p:nvPicPr>
          <p:cNvPr id="4" name="Slika 3"/>
          <p:cNvPicPr/>
          <p:nvPr/>
        </p:nvPicPr>
        <p:blipFill>
          <a:blip r:embed="rId2">
            <a:extLst>
              <a:ext uri="{28A0092B-C50C-407E-A947-70E740481C1C}">
                <a14:useLocalDpi xmlns:a14="http://schemas.microsoft.com/office/drawing/2010/main" val="0"/>
              </a:ext>
            </a:extLst>
          </a:blip>
          <a:srcRect/>
          <a:stretch>
            <a:fillRect/>
          </a:stretch>
        </p:blipFill>
        <p:spPr bwMode="auto">
          <a:xfrm>
            <a:off x="2772929" y="2320815"/>
            <a:ext cx="5756910" cy="3474720"/>
          </a:xfrm>
          <a:prstGeom prst="rect">
            <a:avLst/>
          </a:prstGeom>
          <a:noFill/>
          <a:ln>
            <a:noFill/>
          </a:ln>
        </p:spPr>
      </p:pic>
    </p:spTree>
    <p:extLst>
      <p:ext uri="{BB962C8B-B14F-4D97-AF65-F5344CB8AC3E}">
        <p14:creationId xmlns:p14="http://schemas.microsoft.com/office/powerpoint/2010/main" val="3993901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smtClean="0"/>
              <a:t>Kako se bomo srednje šole umestile v strategijo, ali nam bo nov Zakon o izobraževanju odraslih dopuščal možnost izobraževanja starejših?</a:t>
            </a:r>
          </a:p>
          <a:p>
            <a:r>
              <a:rPr lang="sl-SI" dirty="0" smtClean="0"/>
              <a:t>Kdo bi usposabljal za poklicne kompetence, ministrstvo za delo ne podpira dolgega formalnega izobraževanja?</a:t>
            </a:r>
          </a:p>
          <a:p>
            <a:r>
              <a:rPr lang="sl-SI" dirty="0" smtClean="0"/>
              <a:t>Ali se bomo prilagodili?</a:t>
            </a:r>
            <a:endParaRPr lang="sl-SI" dirty="0"/>
          </a:p>
        </p:txBody>
      </p:sp>
    </p:spTree>
    <p:extLst>
      <p:ext uri="{BB962C8B-B14F-4D97-AF65-F5344CB8AC3E}">
        <p14:creationId xmlns:p14="http://schemas.microsoft.com/office/powerpoint/2010/main" val="1304194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pPr marL="0" indent="0" algn="ctr">
              <a:buNone/>
            </a:pPr>
            <a:r>
              <a:rPr lang="sl-SI" dirty="0" smtClean="0"/>
              <a:t>IMAMO ISTO LET NISMO PA ENAKO STARI.</a:t>
            </a:r>
            <a:endParaRPr lang="sl-SI" dirty="0"/>
          </a:p>
        </p:txBody>
      </p:sp>
    </p:spTree>
    <p:extLst>
      <p:ext uri="{BB962C8B-B14F-4D97-AF65-F5344CB8AC3E}">
        <p14:creationId xmlns:p14="http://schemas.microsoft.com/office/powerpoint/2010/main" val="1817168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dirty="0"/>
          </a:p>
        </p:txBody>
      </p:sp>
      <p:sp>
        <p:nvSpPr>
          <p:cNvPr id="3" name="Označba mesta vsebine 2"/>
          <p:cNvSpPr>
            <a:spLocks noGrp="1"/>
          </p:cNvSpPr>
          <p:nvPr>
            <p:ph idx="1"/>
          </p:nvPr>
        </p:nvSpPr>
        <p:spPr/>
        <p:txBody>
          <a:bodyPr>
            <a:normAutofit fontScale="85000" lnSpcReduction="20000"/>
          </a:bodyPr>
          <a:lstStyle/>
          <a:p>
            <a:r>
              <a:rPr lang="sl-SI" dirty="0" smtClean="0"/>
              <a:t>Želja vlade RS, da ga prepoznamo kot pomemben dokument.</a:t>
            </a:r>
          </a:p>
          <a:p>
            <a:r>
              <a:rPr lang="sl-SI" dirty="0" smtClean="0"/>
              <a:t>Po sprejetju strategije bodo ministrstva pripravila akcijske načrte s konkretnimi predlogi rešitev za uresničitev začrtanih usmeritev.</a:t>
            </a:r>
          </a:p>
          <a:p>
            <a:r>
              <a:rPr lang="sl-SI" dirty="0" smtClean="0"/>
              <a:t>Zakaj? – starostna struktura prebivalstva se spreminja;</a:t>
            </a:r>
          </a:p>
          <a:p>
            <a:r>
              <a:rPr lang="sl-SI" dirty="0" smtClean="0"/>
              <a:t>Družba postaja dolgoživa, pričakovano trajanje življenja se podaljšuje, delež starejših od 65 let hitro narašča. </a:t>
            </a:r>
          </a:p>
          <a:p>
            <a:r>
              <a:rPr lang="sl-SI" dirty="0" smtClean="0"/>
              <a:t>Zmanjšuje se število prebivalstva v starosti od 20 do 64 let. Izrazite spremembe bodo že do leta 2030.</a:t>
            </a:r>
          </a:p>
          <a:p>
            <a:r>
              <a:rPr lang="sl-SI" dirty="0" smtClean="0"/>
              <a:t>Demografske spremembe so dejstvo, zato moramo urediti obstoječe sisteme in ureditve ter izkoristiti spremenjeno starostno strukturo.</a:t>
            </a:r>
          </a:p>
          <a:p>
            <a:r>
              <a:rPr lang="sl-SI" dirty="0" smtClean="0"/>
              <a:t>Ustvariti  moramo možnosti in priložnosti za kakovostno življenje vseh generacij in dostojno staranje.</a:t>
            </a:r>
            <a:endParaRPr lang="sl-SI" dirty="0"/>
          </a:p>
        </p:txBody>
      </p:sp>
    </p:spTree>
    <p:extLst>
      <p:ext uri="{BB962C8B-B14F-4D97-AF65-F5344CB8AC3E}">
        <p14:creationId xmlns:p14="http://schemas.microsoft.com/office/powerpoint/2010/main" val="1316371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a:bodyPr>
          <a:lstStyle/>
          <a:p>
            <a:pPr marL="0" indent="0" algn="ctr">
              <a:buNone/>
            </a:pPr>
            <a:endParaRPr lang="sl-SI" sz="4000" smtClean="0"/>
          </a:p>
          <a:p>
            <a:pPr marL="0" indent="0" algn="ctr">
              <a:buNone/>
            </a:pPr>
            <a:r>
              <a:rPr lang="sl-SI" sz="4000" smtClean="0"/>
              <a:t>Hvala </a:t>
            </a:r>
            <a:r>
              <a:rPr lang="sl-SI" sz="4000" dirty="0" smtClean="0"/>
              <a:t>za pozornost!</a:t>
            </a:r>
            <a:endParaRPr lang="sl-SI" sz="4000" dirty="0"/>
          </a:p>
        </p:txBody>
      </p:sp>
    </p:spTree>
    <p:extLst>
      <p:ext uri="{BB962C8B-B14F-4D97-AF65-F5344CB8AC3E}">
        <p14:creationId xmlns:p14="http://schemas.microsoft.com/office/powerpoint/2010/main" val="1728402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normAutofit fontScale="85000" lnSpcReduction="20000"/>
          </a:bodyPr>
          <a:lstStyle/>
          <a:p>
            <a:pPr marL="0" lvl="0" indent="0">
              <a:buNone/>
            </a:pPr>
            <a:r>
              <a:rPr lang="sl-SI" b="1" cap="all" dirty="0"/>
              <a:t>VIZIJA STRATEGIJE</a:t>
            </a:r>
            <a:endParaRPr lang="sl-SI" b="1" dirty="0"/>
          </a:p>
          <a:p>
            <a:pPr marL="0" indent="0">
              <a:buNone/>
            </a:pPr>
            <a:r>
              <a:rPr lang="sl-SI" dirty="0"/>
              <a:t> </a:t>
            </a:r>
            <a:r>
              <a:rPr lang="sl-SI" dirty="0" smtClean="0"/>
              <a:t>Družba </a:t>
            </a:r>
            <a:r>
              <a:rPr lang="sl-SI" dirty="0"/>
              <a:t>in sistemi, ki bodo v spremenjenih demografskih razmerah vsem zagotavljali blaginjo in kakovostno življenje. Poudarjeni so medgeneracijsko sodelovanje in participacija vseh generacij v družbi ter zavedanje pomena kakovostnega staranja. </a:t>
            </a:r>
          </a:p>
          <a:p>
            <a:pPr marL="0" indent="0">
              <a:buNone/>
            </a:pPr>
            <a:r>
              <a:rPr lang="sl-SI" b="1" cap="all" dirty="0" smtClean="0"/>
              <a:t>RAZVOJNI </a:t>
            </a:r>
            <a:r>
              <a:rPr lang="sl-SI" b="1" cap="all" dirty="0"/>
              <a:t>CILJI STRATEGIJE</a:t>
            </a:r>
            <a:endParaRPr lang="sl-SI" b="1" dirty="0"/>
          </a:p>
          <a:p>
            <a:r>
              <a:rPr lang="sl-SI" b="1" cap="all" dirty="0"/>
              <a:t> </a:t>
            </a:r>
            <a:r>
              <a:rPr lang="sl-SI" dirty="0" smtClean="0"/>
              <a:t>Strateški </a:t>
            </a:r>
            <a:r>
              <a:rPr lang="sl-SI" dirty="0"/>
              <a:t>cilji za uresničitev vizije, ki izhajajo iz stanja in sprememb v demografski strukturi </a:t>
            </a:r>
            <a:r>
              <a:rPr lang="sl-SI" dirty="0" smtClean="0"/>
              <a:t>prebivalstva.</a:t>
            </a:r>
            <a:endParaRPr lang="sl-SI" dirty="0"/>
          </a:p>
          <a:p>
            <a:r>
              <a:rPr lang="sl-SI" dirty="0"/>
              <a:t> </a:t>
            </a:r>
            <a:r>
              <a:rPr lang="sl-SI" dirty="0" smtClean="0"/>
              <a:t>Blaginja </a:t>
            </a:r>
            <a:r>
              <a:rPr lang="sl-SI" dirty="0"/>
              <a:t>vseh generacij in dostojno ter varno staranje v domačem </a:t>
            </a:r>
            <a:r>
              <a:rPr lang="sl-SI" dirty="0" smtClean="0"/>
              <a:t>okolju.</a:t>
            </a:r>
            <a:endParaRPr lang="sl-SI" dirty="0"/>
          </a:p>
          <a:p>
            <a:pPr lvl="0"/>
            <a:r>
              <a:rPr lang="sl-SI" dirty="0"/>
              <a:t>Vključenost vseh generacij v ekonomsko, družbeno, socialno in kulturno življenje v skladu z njihovimi preferencami in potrebami, ter medgeneracijsko </a:t>
            </a:r>
            <a:r>
              <a:rPr lang="sl-SI" dirty="0" smtClean="0"/>
              <a:t>sožitje.</a:t>
            </a:r>
            <a:endParaRPr lang="sl-SI" dirty="0"/>
          </a:p>
          <a:p>
            <a:pPr lvl="0"/>
            <a:r>
              <a:rPr lang="sl-SI" dirty="0"/>
              <a:t>Ohranjanje in izboljšanje telesnega in duševnega zdravja ljudi vseh </a:t>
            </a:r>
            <a:r>
              <a:rPr lang="sl-SI" dirty="0" smtClean="0"/>
              <a:t>starosti.</a:t>
            </a:r>
            <a:endParaRPr lang="sl-SI" dirty="0"/>
          </a:p>
        </p:txBody>
      </p:sp>
    </p:spTree>
    <p:extLst>
      <p:ext uri="{BB962C8B-B14F-4D97-AF65-F5344CB8AC3E}">
        <p14:creationId xmlns:p14="http://schemas.microsoft.com/office/powerpoint/2010/main" val="355052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Slika: Gibanje števila prebivalstva po starostnih skupinah</a:t>
            </a: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0975" y="2136660"/>
            <a:ext cx="9604375" cy="3208568"/>
          </a:xfrm>
          <a:prstGeom prst="rect">
            <a:avLst/>
          </a:prstGeom>
          <a:noFill/>
          <a:ln>
            <a:noFill/>
          </a:ln>
        </p:spPr>
      </p:pic>
    </p:spTree>
    <p:extLst>
      <p:ext uri="{BB962C8B-B14F-4D97-AF65-F5344CB8AC3E}">
        <p14:creationId xmlns:p14="http://schemas.microsoft.com/office/powerpoint/2010/main" val="128798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51579" y="775582"/>
            <a:ext cx="9603275" cy="1049235"/>
          </a:xfrm>
        </p:spPr>
        <p:txBody>
          <a:bodyPr>
            <a:noAutofit/>
          </a:bodyPr>
          <a:lstStyle/>
          <a:p>
            <a:r>
              <a:rPr lang="sl-SI" sz="2400" dirty="0">
                <a:solidFill>
                  <a:srgbClr val="FF0000"/>
                </a:solidFill>
              </a:rPr>
              <a:t>Za uspešno prilagoditev družbe in sistemov socialne zaščite demografskim spremembam bodo potrebni:</a:t>
            </a:r>
            <a:br>
              <a:rPr lang="sl-SI" sz="2400" dirty="0">
                <a:solidFill>
                  <a:srgbClr val="FF0000"/>
                </a:solidFill>
              </a:rPr>
            </a:br>
            <a:endParaRPr lang="sl-SI" sz="2400" dirty="0"/>
          </a:p>
        </p:txBody>
      </p:sp>
      <p:sp>
        <p:nvSpPr>
          <p:cNvPr id="3" name="Označba mesta vsebine 2"/>
          <p:cNvSpPr>
            <a:spLocks noGrp="1"/>
          </p:cNvSpPr>
          <p:nvPr>
            <p:ph idx="1"/>
          </p:nvPr>
        </p:nvSpPr>
        <p:spPr>
          <a:xfrm>
            <a:off x="1451579" y="2019782"/>
            <a:ext cx="9603275" cy="3446563"/>
          </a:xfrm>
        </p:spPr>
        <p:txBody>
          <a:bodyPr>
            <a:normAutofit fontScale="77500" lnSpcReduction="20000"/>
          </a:bodyPr>
          <a:lstStyle/>
          <a:p>
            <a:pPr lvl="0"/>
            <a:r>
              <a:rPr lang="sl-SI" dirty="0" smtClean="0"/>
              <a:t>ozaveščenost </a:t>
            </a:r>
            <a:r>
              <a:rPr lang="sl-SI" dirty="0"/>
              <a:t>o spremenjenih  medgeneracijskih razmerjih v družbi; </a:t>
            </a:r>
          </a:p>
          <a:p>
            <a:pPr lvl="0"/>
            <a:r>
              <a:rPr lang="sl-SI" dirty="0"/>
              <a:t>spremembe v konceptu pojmovanja delovnega življenjskega cikla – namesto tradicionalnega življenjskega cikla (izobraževanje - delovno aktivno obdobje - upokojitev) je vedno bolj prisoten bolj fleksibilen in fluiden koncept, ki poudarja vseživljenjsko učenje in daljšo aktivnost, ki lahko vključuje tudi več karier;</a:t>
            </a:r>
          </a:p>
          <a:p>
            <a:pPr lvl="0"/>
            <a:r>
              <a:rPr lang="sl-SI" dirty="0"/>
              <a:t>spremembe konvencionalnega razmišljanja, da staranje prebivalstva prinaša zgolj breme zaradi tveganja nižje produktivnosti in višjih javnofinančnih izdatkov;</a:t>
            </a:r>
          </a:p>
          <a:p>
            <a:pPr lvl="0"/>
            <a:r>
              <a:rPr lang="sl-SI" dirty="0"/>
              <a:t>spremembo percepcije, da je starejša generacija po odhodu v pokoj večinoma le pasivni prejemnik različnih oblik »pomoči in podpore socialne države«.</a:t>
            </a:r>
          </a:p>
          <a:p>
            <a:endParaRPr lang="sl-SI" dirty="0"/>
          </a:p>
          <a:p>
            <a:pPr marL="0" indent="0">
              <a:buNone/>
            </a:pPr>
            <a:r>
              <a:rPr lang="sl-SI" dirty="0"/>
              <a:t>Sedanje rešitve na področju trga dela, izobraževanja in sistemov socialne zaščite so bile pretežno oblikovane v drugačnih demografskih razmerah. </a:t>
            </a:r>
          </a:p>
        </p:txBody>
      </p:sp>
    </p:spTree>
    <p:extLst>
      <p:ext uri="{BB962C8B-B14F-4D97-AF65-F5344CB8AC3E}">
        <p14:creationId xmlns:p14="http://schemas.microsoft.com/office/powerpoint/2010/main" val="2968647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Področja prilagoditev:</a:t>
            </a:r>
            <a:endParaRPr lang="sl-SI" dirty="0"/>
          </a:p>
        </p:txBody>
      </p:sp>
      <p:sp>
        <p:nvSpPr>
          <p:cNvPr id="3" name="Označba mesta vsebine 2"/>
          <p:cNvSpPr>
            <a:spLocks noGrp="1"/>
          </p:cNvSpPr>
          <p:nvPr>
            <p:ph idx="1"/>
          </p:nvPr>
        </p:nvSpPr>
        <p:spPr/>
        <p:txBody>
          <a:bodyPr/>
          <a:lstStyle/>
          <a:p>
            <a:r>
              <a:rPr lang="sl-SI" dirty="0" smtClean="0"/>
              <a:t>Trg dela. </a:t>
            </a:r>
            <a:r>
              <a:rPr lang="sl-SI" sz="1800" dirty="0" smtClean="0"/>
              <a:t> Brez sprememb bi se delovno sposobno prebivalstvo krčilo.</a:t>
            </a:r>
            <a:endParaRPr lang="sl-SI" dirty="0" smtClean="0"/>
          </a:p>
          <a:p>
            <a:r>
              <a:rPr lang="sl-SI" dirty="0" smtClean="0"/>
              <a:t> Izobraževanje in usposabljanje.</a:t>
            </a:r>
          </a:p>
          <a:p>
            <a:r>
              <a:rPr lang="sl-SI" dirty="0" smtClean="0"/>
              <a:t>Ureditev sistemov socialne zaščite.</a:t>
            </a:r>
            <a:r>
              <a:rPr lang="sl-SI" dirty="0"/>
              <a:t> </a:t>
            </a:r>
            <a:r>
              <a:rPr lang="sl-SI" dirty="0" smtClean="0"/>
              <a:t>Sistem </a:t>
            </a:r>
            <a:r>
              <a:rPr lang="sl-SI" dirty="0"/>
              <a:t>socialne zaščite bi imel vedno večji primanjkljaj.</a:t>
            </a:r>
          </a:p>
          <a:p>
            <a:r>
              <a:rPr lang="sl-SI" dirty="0" smtClean="0"/>
              <a:t>Bivalno in delovno okolje.</a:t>
            </a:r>
          </a:p>
          <a:p>
            <a:r>
              <a:rPr lang="sl-SI" dirty="0" smtClean="0"/>
              <a:t>Civilna in politična participacija.</a:t>
            </a:r>
            <a:endParaRPr lang="sl-SI" dirty="0"/>
          </a:p>
        </p:txBody>
      </p:sp>
    </p:spTree>
    <p:extLst>
      <p:ext uri="{BB962C8B-B14F-4D97-AF65-F5344CB8AC3E}">
        <p14:creationId xmlns:p14="http://schemas.microsoft.com/office/powerpoint/2010/main" val="3162631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sl-SI"/>
          </a:p>
        </p:txBody>
      </p:sp>
      <p:sp>
        <p:nvSpPr>
          <p:cNvPr id="3" name="Označba mesta vsebine 2"/>
          <p:cNvSpPr>
            <a:spLocks noGrp="1"/>
          </p:cNvSpPr>
          <p:nvPr>
            <p:ph idx="1"/>
          </p:nvPr>
        </p:nvSpPr>
        <p:spPr/>
        <p:txBody>
          <a:bodyPr/>
          <a:lstStyle/>
          <a:p>
            <a:r>
              <a:rPr lang="sl-SI" dirty="0" smtClean="0"/>
              <a:t>Strategija  postavlja vsebinski okvir za izvedbo potrebnih sprememb.</a:t>
            </a:r>
          </a:p>
          <a:p>
            <a:r>
              <a:rPr lang="sl-SI" dirty="0" smtClean="0"/>
              <a:t>Dokument prinaša razvojna izhodišča, ključne poudarke nove paradigme, vizijo in cilje ter predloge možnih usmeritev.</a:t>
            </a:r>
          </a:p>
          <a:p>
            <a:r>
              <a:rPr lang="sl-SI" dirty="0" smtClean="0"/>
              <a:t>Strategija je oblikovana na konceptu aktivnega staranja, ki poudarja  aktivnost in ustvarjalnost v vseh življenjskih obdobjih, skrb za zdravje in medgeneracijsko sodelovanje ter solidarnost. </a:t>
            </a:r>
          </a:p>
          <a:p>
            <a:pPr marL="0" indent="0">
              <a:buNone/>
            </a:pPr>
            <a:r>
              <a:rPr lang="sl-SI" dirty="0"/>
              <a:t> </a:t>
            </a:r>
            <a:r>
              <a:rPr lang="sl-SI" dirty="0" smtClean="0"/>
              <a:t> Z medgeneracijskim sodelovanjem izkoristimo ogromni potencial znanja in izkušenj v vseh generacijah. Predvsem so pomembni ukrepi za kakovostno staranje.</a:t>
            </a:r>
            <a:endParaRPr lang="sl-SI" dirty="0"/>
          </a:p>
        </p:txBody>
      </p:sp>
    </p:spTree>
    <p:extLst>
      <p:ext uri="{BB962C8B-B14F-4D97-AF65-F5344CB8AC3E}">
        <p14:creationId xmlns:p14="http://schemas.microsoft.com/office/powerpoint/2010/main" val="1034891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Ključni izzivi dolgožive družbe so:</a:t>
            </a:r>
            <a:endParaRPr lang="sl-SI" dirty="0"/>
          </a:p>
        </p:txBody>
      </p:sp>
      <p:sp>
        <p:nvSpPr>
          <p:cNvPr id="3" name="Označba mesta vsebine 2"/>
          <p:cNvSpPr>
            <a:spLocks noGrp="1"/>
          </p:cNvSpPr>
          <p:nvPr>
            <p:ph idx="1"/>
          </p:nvPr>
        </p:nvSpPr>
        <p:spPr>
          <a:xfrm>
            <a:off x="1451579" y="1703010"/>
            <a:ext cx="9603275" cy="4441371"/>
          </a:xfrm>
        </p:spPr>
        <p:txBody>
          <a:bodyPr>
            <a:normAutofit fontScale="85000" lnSpcReduction="10000"/>
          </a:bodyPr>
          <a:lstStyle/>
          <a:p>
            <a:pPr marL="0" indent="0">
              <a:buNone/>
            </a:pPr>
            <a:endParaRPr lang="sl-SI" dirty="0"/>
          </a:p>
          <a:p>
            <a:pPr lvl="0"/>
            <a:r>
              <a:rPr lang="sl-SI" dirty="0"/>
              <a:t>zagotovitev pogojev za aktivno in zdravo življenje v celotnem življenjskem obdobju,</a:t>
            </a:r>
          </a:p>
          <a:p>
            <a:pPr lvl="0"/>
            <a:r>
              <a:rPr lang="sl-SI" dirty="0"/>
              <a:t>podaljševanje delovno aktivnega obdobja, ki posredno zagotavlja tudi večjo dohodkovno varnost v starosti,</a:t>
            </a:r>
          </a:p>
          <a:p>
            <a:pPr lvl="0"/>
            <a:r>
              <a:rPr lang="sl-SI" dirty="0"/>
              <a:t>zagotovitev pogojev za finančno varnost v celotnem življenjskem obdobju, </a:t>
            </a:r>
          </a:p>
          <a:p>
            <a:pPr lvl="0"/>
            <a:r>
              <a:rPr lang="sl-SI" dirty="0"/>
              <a:t>zagotovitev možnosti in spodbujanje izobraževanja ter ustvarjalnosti v celotnem življenjskem obdobju,</a:t>
            </a:r>
          </a:p>
          <a:p>
            <a:pPr lvl="0"/>
            <a:r>
              <a:rPr lang="sl-SI" dirty="0"/>
              <a:t>prilagoditev delovnega in bivalnega okolja potrebam vseh starostnih skupin,</a:t>
            </a:r>
          </a:p>
          <a:p>
            <a:pPr lvl="0"/>
            <a:r>
              <a:rPr lang="sl-SI" dirty="0"/>
              <a:t>učinkovita uporaba dosežkov sodobnih tehnologij, </a:t>
            </a:r>
          </a:p>
          <a:p>
            <a:pPr lvl="0"/>
            <a:r>
              <a:rPr lang="sl-SI" dirty="0"/>
              <a:t>družbena participacija in aktivno državljanstvo vseh generacij.</a:t>
            </a:r>
          </a:p>
          <a:p>
            <a:pPr marL="0" indent="0">
              <a:buNone/>
            </a:pPr>
            <a:r>
              <a:rPr lang="sl-SI" dirty="0"/>
              <a:t>Ti izzivi narekujejo sistemske spremembe in prilagoditve ter novo uskladitev pričakovanj in potreb na ravni posameznikov in celotne družbe. </a:t>
            </a:r>
          </a:p>
          <a:p>
            <a:endParaRPr lang="sl-SI" dirty="0"/>
          </a:p>
        </p:txBody>
      </p:sp>
    </p:spTree>
    <p:extLst>
      <p:ext uri="{BB962C8B-B14F-4D97-AF65-F5344CB8AC3E}">
        <p14:creationId xmlns:p14="http://schemas.microsoft.com/office/powerpoint/2010/main" val="2454521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4  Stebri strategije</a:t>
            </a:r>
            <a:endParaRPr lang="sl-SI" dirty="0"/>
          </a:p>
        </p:txBody>
      </p:sp>
      <p:sp>
        <p:nvSpPr>
          <p:cNvPr id="3" name="Označba mesta vsebine 2"/>
          <p:cNvSpPr>
            <a:spLocks noGrp="1"/>
          </p:cNvSpPr>
          <p:nvPr>
            <p:ph idx="1"/>
          </p:nvPr>
        </p:nvSpPr>
        <p:spPr/>
        <p:txBody>
          <a:bodyPr>
            <a:normAutofit fontScale="92500" lnSpcReduction="10000"/>
          </a:bodyPr>
          <a:lstStyle/>
          <a:p>
            <a:pPr lvl="0"/>
            <a:r>
              <a:rPr lang="sl-SI" b="1" dirty="0" smtClean="0"/>
              <a:t>Zaposlenost/delovna </a:t>
            </a:r>
            <a:r>
              <a:rPr lang="sl-SI" b="1" dirty="0"/>
              <a:t>aktivnost</a:t>
            </a:r>
            <a:r>
              <a:rPr lang="sl-SI" dirty="0"/>
              <a:t> (prilagoditve na trgu dela, vključno z izobraževanjem in usposabljanjem, spodbujanje priseljevanja tuje delovne sile</a:t>
            </a:r>
            <a:r>
              <a:rPr lang="sl-SI" dirty="0" smtClean="0"/>
              <a:t>).</a:t>
            </a:r>
            <a:endParaRPr lang="sl-SI" dirty="0"/>
          </a:p>
          <a:p>
            <a:pPr lvl="0"/>
            <a:r>
              <a:rPr lang="sl-SI" b="1" dirty="0"/>
              <a:t>Samostojno, zdravo in varno življenje vseh generacij</a:t>
            </a:r>
            <a:r>
              <a:rPr lang="sl-SI" dirty="0"/>
              <a:t> (sistemi socialne zaščite, dostopnost do zdravstvenih storitev in dolgotrajne oskrbe, skrb za zdravje, zmanjševanje neenakosti v zdravju</a:t>
            </a:r>
            <a:r>
              <a:rPr lang="sl-SI" dirty="0" smtClean="0"/>
              <a:t>).</a:t>
            </a:r>
            <a:endParaRPr lang="sl-SI" dirty="0"/>
          </a:p>
          <a:p>
            <a:pPr lvl="0"/>
            <a:r>
              <a:rPr lang="sl-SI" b="1" dirty="0"/>
              <a:t>Vključenost v družbo</a:t>
            </a:r>
            <a:r>
              <a:rPr lang="sl-SI" dirty="0"/>
              <a:t> (medgeneracijsko sodelovanje, prostovoljstvo, uporaba IKT za komunikacijo, preprečevanje diskriminacije in nasilja v družbi, politična participacija</a:t>
            </a:r>
            <a:r>
              <a:rPr lang="sl-SI" dirty="0" smtClean="0"/>
              <a:t>).</a:t>
            </a:r>
            <a:endParaRPr lang="sl-SI" dirty="0"/>
          </a:p>
          <a:p>
            <a:pPr lvl="0"/>
            <a:r>
              <a:rPr lang="sl-SI" b="1" dirty="0"/>
              <a:t>Oblikovanje okolja za aktivnost v celotnem življenjskem obdobju </a:t>
            </a:r>
            <a:r>
              <a:rPr lang="sl-SI" dirty="0"/>
              <a:t>(prilagoditve v gospodarstvu, bivalnih razmer in prometne ureditve s podporo IKT in tehnoloških rešitev</a:t>
            </a:r>
            <a:r>
              <a:rPr lang="sl-SI" dirty="0" smtClean="0"/>
              <a:t>).</a:t>
            </a:r>
            <a:endParaRPr lang="sl-SI" dirty="0"/>
          </a:p>
          <a:p>
            <a:pPr marL="0" indent="0">
              <a:buNone/>
            </a:pPr>
            <a:endParaRPr lang="sl-SI" dirty="0"/>
          </a:p>
        </p:txBody>
      </p:sp>
    </p:spTree>
    <p:extLst>
      <p:ext uri="{BB962C8B-B14F-4D97-AF65-F5344CB8AC3E}">
        <p14:creationId xmlns:p14="http://schemas.microsoft.com/office/powerpoint/2010/main" val="385696023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Galerija</Template>
  <TotalTime>110</TotalTime>
  <Words>967</Words>
  <Application>Microsoft Office PowerPoint</Application>
  <PresentationFormat>Širokozaslonsko</PresentationFormat>
  <Paragraphs>73</Paragraphs>
  <Slides>20</Slides>
  <Notes>0</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20</vt:i4>
      </vt:variant>
    </vt:vector>
  </HeadingPairs>
  <TitlesOfParts>
    <vt:vector size="23" baseType="lpstr">
      <vt:lpstr>Arial</vt:lpstr>
      <vt:lpstr>Gill Sans MT</vt:lpstr>
      <vt:lpstr>Gallery</vt:lpstr>
      <vt:lpstr>Strategija dolgožive družbe</vt:lpstr>
      <vt:lpstr>PowerPointova predstavitev</vt:lpstr>
      <vt:lpstr>PowerPointova predstavitev</vt:lpstr>
      <vt:lpstr>Slika: Gibanje števila prebivalstva po starostnih skupinah</vt:lpstr>
      <vt:lpstr>Za uspešno prilagoditev družbe in sistemov socialne zaščite demografskim spremembam bodo potrebni: </vt:lpstr>
      <vt:lpstr>Področja prilagoditev:</vt:lpstr>
      <vt:lpstr>PowerPointova predstavitev</vt:lpstr>
      <vt:lpstr>Ključni izzivi dolgožive družbe so:</vt:lpstr>
      <vt:lpstr>4  Stebri strategije</vt:lpstr>
      <vt:lpstr>Aktivnost v vseh življenjskih obdobjih – 4 stebri</vt:lpstr>
      <vt:lpstr>PowerPointova predstavitev</vt:lpstr>
      <vt:lpstr>PowerPointova predstavitev</vt:lpstr>
      <vt:lpstr>Trg dela in izobraževanje</vt:lpstr>
      <vt:lpstr>PowerPointova predstavitev</vt:lpstr>
      <vt:lpstr>PowerPointova predstavitev</vt:lpstr>
      <vt:lpstr>PowerPointova predstavitev</vt:lpstr>
      <vt:lpstr>Spremembe v življenjskem ciklu</vt:lpstr>
      <vt:lpstr>PowerPointova predstavitev</vt:lpstr>
      <vt:lpstr>PowerPointova predstavitev</vt:lpstr>
      <vt:lpstr>PowerPointova predstavitev</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Strategija dolgožive družbe</dc:title>
  <dc:creator>Nives Počkar</dc:creator>
  <cp:lastModifiedBy>Nives Počkar</cp:lastModifiedBy>
  <cp:revision>13</cp:revision>
  <dcterms:created xsi:type="dcterms:W3CDTF">2017-05-30T07:29:11Z</dcterms:created>
  <dcterms:modified xsi:type="dcterms:W3CDTF">2017-06-27T05:47:06Z</dcterms:modified>
</cp:coreProperties>
</file>