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6" r:id="rId6"/>
    <p:sldId id="259" r:id="rId7"/>
    <p:sldId id="265" r:id="rId8"/>
    <p:sldId id="268" r:id="rId9"/>
    <p:sldId id="269" r:id="rId10"/>
    <p:sldId id="267" r:id="rId11"/>
    <p:sldId id="270" r:id="rId12"/>
    <p:sldId id="271" r:id="rId13"/>
  </p:sldIdLst>
  <p:sldSz cx="9144000" cy="5143500" type="screen16x9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Local%20Settings\Temporary%20Internet%20Files\Content.IE5\FTH80GQ5\Grafi&#269;ni%20prikaz%20podatkov%20raziskave%5b1%5d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l-SI"/>
              <a:t>Zelo pomembno se mi zdi, da domoljuben državljan....</a:t>
            </a:r>
          </a:p>
        </c:rich>
      </c:tx>
      <c:layout>
        <c:manualLayout>
          <c:xMode val="edge"/>
          <c:yMode val="edge"/>
          <c:x val="0.2481662591687043"/>
          <c:y val="3.01810865191147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921760391198048"/>
          <c:y val="0.12877263581488935"/>
          <c:w val="0.48777506112469488"/>
          <c:h val="0.78269617706237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'Grafi 1'!$D$167</c:f>
              <c:strCache>
                <c:ptCount val="1"/>
                <c:pt idx="0">
                  <c:v>zelo pomembno (OŠ)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'Grafi 1'!$C$168:$C$181</c:f>
              <c:strCache>
                <c:ptCount val="14"/>
                <c:pt idx="0">
                  <c:v> spoštuje ustavo in zakone</c:v>
                </c:pt>
                <c:pt idx="1">
                  <c:v>trdo dela</c:v>
                </c:pt>
                <c:pt idx="2">
                  <c:v>pozna besedilo slovenske himne in ostale državne simbole</c:v>
                </c:pt>
                <c:pt idx="3">
                  <c:v> pozna zgodovino svoje države</c:v>
                </c:pt>
                <c:pt idx="4">
                  <c:v>glasuje na volitvah</c:v>
                </c:pt>
                <c:pt idx="5">
                  <c:v> je pripravljen braniti svojo domovino</c:v>
                </c:pt>
                <c:pt idx="6">
                  <c:v> razobeša slovensko zastavo ob vseh državnih praznikih</c:v>
                </c:pt>
                <c:pt idx="7">
                  <c:v>sodeluje v dejavnostih, ki pomagajo vsem Slovencem</c:v>
                </c:pt>
                <c:pt idx="8">
                  <c:v>sodeluje v dejavnostih, ki pomagajo vsem državljanom Slovenije ne glede  na narodno poreklo</c:v>
                </c:pt>
                <c:pt idx="9">
                  <c:v> se udeležuje dejavnosti za zaščito naravne in kulturne dediščine</c:v>
                </c:pt>
                <c:pt idx="10">
                  <c:v>je brezpogojno vdan domovini</c:v>
                </c:pt>
                <c:pt idx="11">
                  <c:v>ne dela sramote domovini</c:v>
                </c:pt>
                <c:pt idx="12">
                  <c:v>ima spoštljiv odnos do slovenskega jezika</c:v>
                </c:pt>
                <c:pt idx="13">
                  <c:v>pozna slovenske demokratične institucije in njihovo delovanje</c:v>
                </c:pt>
              </c:strCache>
            </c:strRef>
          </c:cat>
          <c:val>
            <c:numRef>
              <c:f>'Grafi 1'!$D$168:$D$181</c:f>
              <c:numCache>
                <c:formatCode>General</c:formatCode>
                <c:ptCount val="14"/>
                <c:pt idx="0">
                  <c:v>62</c:v>
                </c:pt>
                <c:pt idx="1">
                  <c:v>34.200000000000003</c:v>
                </c:pt>
                <c:pt idx="2">
                  <c:v>52</c:v>
                </c:pt>
                <c:pt idx="3">
                  <c:v>25.8</c:v>
                </c:pt>
                <c:pt idx="4">
                  <c:v>31.2</c:v>
                </c:pt>
                <c:pt idx="5">
                  <c:v>57</c:v>
                </c:pt>
                <c:pt idx="6">
                  <c:v>25.8</c:v>
                </c:pt>
                <c:pt idx="7">
                  <c:v>29.9</c:v>
                </c:pt>
                <c:pt idx="8">
                  <c:v>29.7</c:v>
                </c:pt>
                <c:pt idx="9">
                  <c:v>27.4</c:v>
                </c:pt>
                <c:pt idx="10">
                  <c:v>32.9</c:v>
                </c:pt>
                <c:pt idx="11">
                  <c:v>53</c:v>
                </c:pt>
                <c:pt idx="12">
                  <c:v>65.8</c:v>
                </c:pt>
                <c:pt idx="13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4-412D-858D-B2CCECACD2E2}"/>
            </c:ext>
          </c:extLst>
        </c:ser>
        <c:ser>
          <c:idx val="1"/>
          <c:order val="1"/>
          <c:tx>
            <c:strRef>
              <c:f>'Grafi 1'!$E$167</c:f>
              <c:strCache>
                <c:ptCount val="1"/>
                <c:pt idx="0">
                  <c:v>zelo pomembno (SŠ)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'Grafi 1'!$C$168:$C$181</c:f>
              <c:strCache>
                <c:ptCount val="14"/>
                <c:pt idx="0">
                  <c:v> spoštuje ustavo in zakone</c:v>
                </c:pt>
                <c:pt idx="1">
                  <c:v>trdo dela</c:v>
                </c:pt>
                <c:pt idx="2">
                  <c:v>pozna besedilo slovenske himne in ostale državne simbole</c:v>
                </c:pt>
                <c:pt idx="3">
                  <c:v> pozna zgodovino svoje države</c:v>
                </c:pt>
                <c:pt idx="4">
                  <c:v>glasuje na volitvah</c:v>
                </c:pt>
                <c:pt idx="5">
                  <c:v> je pripravljen braniti svojo domovino</c:v>
                </c:pt>
                <c:pt idx="6">
                  <c:v> razobeša slovensko zastavo ob vseh državnih praznikih</c:v>
                </c:pt>
                <c:pt idx="7">
                  <c:v>sodeluje v dejavnostih, ki pomagajo vsem Slovencem</c:v>
                </c:pt>
                <c:pt idx="8">
                  <c:v>sodeluje v dejavnostih, ki pomagajo vsem državljanom Slovenije ne glede  na narodno poreklo</c:v>
                </c:pt>
                <c:pt idx="9">
                  <c:v> se udeležuje dejavnosti za zaščito naravne in kulturne dediščine</c:v>
                </c:pt>
                <c:pt idx="10">
                  <c:v>je brezpogojno vdan domovini</c:v>
                </c:pt>
                <c:pt idx="11">
                  <c:v>ne dela sramote domovini</c:v>
                </c:pt>
                <c:pt idx="12">
                  <c:v>ima spoštljiv odnos do slovenskega jezika</c:v>
                </c:pt>
                <c:pt idx="13">
                  <c:v>pozna slovenske demokratične institucije in njihovo delovanje</c:v>
                </c:pt>
              </c:strCache>
            </c:strRef>
          </c:cat>
          <c:val>
            <c:numRef>
              <c:f>'Grafi 1'!$E$168:$E$181</c:f>
              <c:numCache>
                <c:formatCode>General</c:formatCode>
                <c:ptCount val="14"/>
                <c:pt idx="0">
                  <c:v>56.4</c:v>
                </c:pt>
                <c:pt idx="1">
                  <c:v>30.8</c:v>
                </c:pt>
                <c:pt idx="2">
                  <c:v>49.8</c:v>
                </c:pt>
                <c:pt idx="3">
                  <c:v>30.9</c:v>
                </c:pt>
                <c:pt idx="4">
                  <c:v>36.6</c:v>
                </c:pt>
                <c:pt idx="5">
                  <c:v>25.9</c:v>
                </c:pt>
                <c:pt idx="6">
                  <c:v>19.100000000000001</c:v>
                </c:pt>
                <c:pt idx="7">
                  <c:v>28</c:v>
                </c:pt>
                <c:pt idx="8">
                  <c:v>23</c:v>
                </c:pt>
                <c:pt idx="9">
                  <c:v>23.4</c:v>
                </c:pt>
                <c:pt idx="10">
                  <c:v>27.6</c:v>
                </c:pt>
                <c:pt idx="11">
                  <c:v>50.3</c:v>
                </c:pt>
                <c:pt idx="12">
                  <c:v>62.9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4-412D-858D-B2CCECACD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10848"/>
        <c:axId val="101057280"/>
      </c:barChart>
      <c:catAx>
        <c:axId val="10171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0105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572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101710848"/>
        <c:crosses val="autoZero"/>
        <c:crossBetween val="between"/>
      </c:valAx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874697029128283E-2"/>
          <c:y val="0.90744466800804824"/>
          <c:w val="0.24500438159932342"/>
          <c:h val="8.651911468812861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223A4-3794-4B04-8F44-B49DB4A7114C}" type="doc">
      <dgm:prSet loTypeId="urn:microsoft.com/office/officeart/2005/8/layout/cycle5" loCatId="cycle" qsTypeId="urn:microsoft.com/office/officeart/2009/2/quickstyle/3d8" qsCatId="3D" csTypeId="urn:microsoft.com/office/officeart/2005/8/colors/accent6_5" csCatId="accent6" phldr="1"/>
      <dgm:spPr/>
      <dgm:t>
        <a:bodyPr/>
        <a:lstStyle/>
        <a:p>
          <a:endParaRPr lang="sl-SI"/>
        </a:p>
      </dgm:t>
    </dgm:pt>
    <dgm:pt modelId="{04B6A8F3-1C1F-4B9B-8485-28C009E76BB1}">
      <dgm:prSet phldrT="[besedilo]"/>
      <dgm:spPr/>
      <dgm:t>
        <a:bodyPr/>
        <a:lstStyle/>
        <a:p>
          <a:r>
            <a:rPr lang="sl-SI" dirty="0" smtClean="0"/>
            <a:t>Domoljubje </a:t>
          </a:r>
          <a:endParaRPr lang="sl-SI" dirty="0"/>
        </a:p>
      </dgm:t>
    </dgm:pt>
    <dgm:pt modelId="{5F89E60B-39C7-4642-94E3-C7615F078197}" type="parTrans" cxnId="{ED90F4A3-A8C7-4A3A-9B41-2CC35E21F31C}">
      <dgm:prSet/>
      <dgm:spPr/>
      <dgm:t>
        <a:bodyPr/>
        <a:lstStyle/>
        <a:p>
          <a:endParaRPr lang="sl-SI"/>
        </a:p>
      </dgm:t>
    </dgm:pt>
    <dgm:pt modelId="{2E3A9726-1019-4D19-8D94-AE91ACEE2AF0}" type="sibTrans" cxnId="{ED90F4A3-A8C7-4A3A-9B41-2CC35E21F31C}">
      <dgm:prSet/>
      <dgm:spPr/>
      <dgm:t>
        <a:bodyPr/>
        <a:lstStyle/>
        <a:p>
          <a:endParaRPr lang="sl-SI"/>
        </a:p>
      </dgm:t>
    </dgm:pt>
    <dgm:pt modelId="{BAC39CE2-684C-4182-AD80-9A96A18D3F96}">
      <dgm:prSet phldrT="[besedilo]"/>
      <dgm:spPr/>
      <dgm:t>
        <a:bodyPr/>
        <a:lstStyle/>
        <a:p>
          <a:r>
            <a:rPr lang="sl-SI" dirty="0" smtClean="0"/>
            <a:t>Pozitivna samopodoba</a:t>
          </a:r>
          <a:endParaRPr lang="sl-SI" dirty="0"/>
        </a:p>
      </dgm:t>
    </dgm:pt>
    <dgm:pt modelId="{72BC1865-E725-44F1-8BEE-81F72DB3922D}" type="parTrans" cxnId="{2491F92B-FC0E-4E8E-81BB-CC503BEE927B}">
      <dgm:prSet/>
      <dgm:spPr/>
      <dgm:t>
        <a:bodyPr/>
        <a:lstStyle/>
        <a:p>
          <a:endParaRPr lang="sl-SI"/>
        </a:p>
      </dgm:t>
    </dgm:pt>
    <dgm:pt modelId="{CD705F18-E742-4234-887A-9BBDBE9066A0}" type="sibTrans" cxnId="{2491F92B-FC0E-4E8E-81BB-CC503BEE927B}">
      <dgm:prSet/>
      <dgm:spPr/>
      <dgm:t>
        <a:bodyPr/>
        <a:lstStyle/>
        <a:p>
          <a:endParaRPr lang="sl-SI"/>
        </a:p>
      </dgm:t>
    </dgm:pt>
    <dgm:pt modelId="{6E7E3D11-94C9-41B1-906B-F602FBA3A302}">
      <dgm:prSet phldrT="[besedilo]"/>
      <dgm:spPr/>
      <dgm:t>
        <a:bodyPr/>
        <a:lstStyle/>
        <a:p>
          <a:r>
            <a:rPr lang="sl-SI" dirty="0" smtClean="0"/>
            <a:t>Kritični mislec</a:t>
          </a:r>
          <a:endParaRPr lang="sl-SI" dirty="0"/>
        </a:p>
      </dgm:t>
    </dgm:pt>
    <dgm:pt modelId="{D779FA78-9E2D-459E-9A0B-B37179F67F95}" type="parTrans" cxnId="{681F1B37-76E0-40B1-894B-5975CFEECDBB}">
      <dgm:prSet/>
      <dgm:spPr/>
      <dgm:t>
        <a:bodyPr/>
        <a:lstStyle/>
        <a:p>
          <a:endParaRPr lang="sl-SI"/>
        </a:p>
      </dgm:t>
    </dgm:pt>
    <dgm:pt modelId="{F517A22A-F627-4C0C-8C09-DF64CADAFD86}" type="sibTrans" cxnId="{681F1B37-76E0-40B1-894B-5975CFEECDBB}">
      <dgm:prSet/>
      <dgm:spPr/>
      <dgm:t>
        <a:bodyPr/>
        <a:lstStyle/>
        <a:p>
          <a:endParaRPr lang="sl-SI"/>
        </a:p>
      </dgm:t>
    </dgm:pt>
    <dgm:pt modelId="{CF2E15BE-8B48-44E3-AE44-65ACC43FE480}">
      <dgm:prSet phldrT="[besedilo]"/>
      <dgm:spPr/>
      <dgm:t>
        <a:bodyPr/>
        <a:lstStyle/>
        <a:p>
          <a:r>
            <a:rPr lang="sl-SI" dirty="0" smtClean="0"/>
            <a:t>Državljanska pismenost </a:t>
          </a:r>
          <a:endParaRPr lang="sl-SI" dirty="0"/>
        </a:p>
      </dgm:t>
    </dgm:pt>
    <dgm:pt modelId="{1DE2528C-6036-47C9-A060-0F8BA0AAA6CB}" type="parTrans" cxnId="{825F03D2-DF02-4F89-8054-8F48D6C07CC6}">
      <dgm:prSet/>
      <dgm:spPr/>
      <dgm:t>
        <a:bodyPr/>
        <a:lstStyle/>
        <a:p>
          <a:endParaRPr lang="sl-SI"/>
        </a:p>
      </dgm:t>
    </dgm:pt>
    <dgm:pt modelId="{8272A665-0389-42A8-971F-FA46E5A83B8B}" type="sibTrans" cxnId="{825F03D2-DF02-4F89-8054-8F48D6C07CC6}">
      <dgm:prSet/>
      <dgm:spPr/>
      <dgm:t>
        <a:bodyPr/>
        <a:lstStyle/>
        <a:p>
          <a:endParaRPr lang="sl-SI"/>
        </a:p>
      </dgm:t>
    </dgm:pt>
    <dgm:pt modelId="{925ECB28-CF6E-4CD1-9423-DF5C53F940CF}">
      <dgm:prSet phldrT="[besedilo]"/>
      <dgm:spPr/>
      <dgm:t>
        <a:bodyPr/>
        <a:lstStyle/>
        <a:p>
          <a:r>
            <a:rPr lang="sl-SI" dirty="0" smtClean="0"/>
            <a:t>Uspešna demokracija</a:t>
          </a:r>
          <a:endParaRPr lang="sl-SI" dirty="0"/>
        </a:p>
      </dgm:t>
    </dgm:pt>
    <dgm:pt modelId="{D6C4B8E8-89B6-4915-B3D4-057EA2A89BEE}" type="parTrans" cxnId="{C0C56F97-802F-4157-8DAD-6186091F66E3}">
      <dgm:prSet/>
      <dgm:spPr/>
      <dgm:t>
        <a:bodyPr/>
        <a:lstStyle/>
        <a:p>
          <a:endParaRPr lang="sl-SI"/>
        </a:p>
      </dgm:t>
    </dgm:pt>
    <dgm:pt modelId="{9386851C-F97C-4F7B-BDF5-F046909332E5}" type="sibTrans" cxnId="{C0C56F97-802F-4157-8DAD-6186091F66E3}">
      <dgm:prSet/>
      <dgm:spPr/>
      <dgm:t>
        <a:bodyPr/>
        <a:lstStyle/>
        <a:p>
          <a:endParaRPr lang="sl-SI"/>
        </a:p>
      </dgm:t>
    </dgm:pt>
    <dgm:pt modelId="{651EFA8E-C44F-4C1A-AF6E-97E521D7DE92}" type="pres">
      <dgm:prSet presAssocID="{61C223A4-3794-4B04-8F44-B49DB4A711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619BD0A-34E4-4D55-9216-F619F0016516}" type="pres">
      <dgm:prSet presAssocID="{04B6A8F3-1C1F-4B9B-8485-28C009E76B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1DBC55-1F73-427D-927A-BE0CD4FCE56A}" type="pres">
      <dgm:prSet presAssocID="{04B6A8F3-1C1F-4B9B-8485-28C009E76BB1}" presName="spNode" presStyleCnt="0"/>
      <dgm:spPr/>
      <dgm:t>
        <a:bodyPr/>
        <a:lstStyle/>
        <a:p>
          <a:endParaRPr lang="sl-SI"/>
        </a:p>
      </dgm:t>
    </dgm:pt>
    <dgm:pt modelId="{4F908F79-9DB4-41C9-AA2E-81D3478A798A}" type="pres">
      <dgm:prSet presAssocID="{2E3A9726-1019-4D19-8D94-AE91ACEE2AF0}" presName="sibTrans" presStyleLbl="sibTrans1D1" presStyleIdx="0" presStyleCnt="5"/>
      <dgm:spPr/>
      <dgm:t>
        <a:bodyPr/>
        <a:lstStyle/>
        <a:p>
          <a:endParaRPr lang="sl-SI"/>
        </a:p>
      </dgm:t>
    </dgm:pt>
    <dgm:pt modelId="{24404EE5-35B7-4564-96C3-66471FB4D3C5}" type="pres">
      <dgm:prSet presAssocID="{BAC39CE2-684C-4182-AD80-9A96A18D3F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A7FD072-9827-488B-A647-076B65D06FB6}" type="pres">
      <dgm:prSet presAssocID="{BAC39CE2-684C-4182-AD80-9A96A18D3F96}" presName="spNode" presStyleCnt="0"/>
      <dgm:spPr/>
      <dgm:t>
        <a:bodyPr/>
        <a:lstStyle/>
        <a:p>
          <a:endParaRPr lang="sl-SI"/>
        </a:p>
      </dgm:t>
    </dgm:pt>
    <dgm:pt modelId="{55E2349D-6079-4E71-9A4C-72278C727F81}" type="pres">
      <dgm:prSet presAssocID="{CD705F18-E742-4234-887A-9BBDBE9066A0}" presName="sibTrans" presStyleLbl="sibTrans1D1" presStyleIdx="1" presStyleCnt="5"/>
      <dgm:spPr/>
      <dgm:t>
        <a:bodyPr/>
        <a:lstStyle/>
        <a:p>
          <a:endParaRPr lang="sl-SI"/>
        </a:p>
      </dgm:t>
    </dgm:pt>
    <dgm:pt modelId="{6AB923B5-AFC8-4011-A11E-4A751921270F}" type="pres">
      <dgm:prSet presAssocID="{6E7E3D11-94C9-41B1-906B-F602FBA3A3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8F366B1-4705-4D25-B229-5BDA90D43218}" type="pres">
      <dgm:prSet presAssocID="{6E7E3D11-94C9-41B1-906B-F602FBA3A302}" presName="spNode" presStyleCnt="0"/>
      <dgm:spPr/>
      <dgm:t>
        <a:bodyPr/>
        <a:lstStyle/>
        <a:p>
          <a:endParaRPr lang="sl-SI"/>
        </a:p>
      </dgm:t>
    </dgm:pt>
    <dgm:pt modelId="{2E865D3B-1F35-45AD-B43A-1D6F588A65A2}" type="pres">
      <dgm:prSet presAssocID="{F517A22A-F627-4C0C-8C09-DF64CADAFD86}" presName="sibTrans" presStyleLbl="sibTrans1D1" presStyleIdx="2" presStyleCnt="5"/>
      <dgm:spPr/>
      <dgm:t>
        <a:bodyPr/>
        <a:lstStyle/>
        <a:p>
          <a:endParaRPr lang="sl-SI"/>
        </a:p>
      </dgm:t>
    </dgm:pt>
    <dgm:pt modelId="{EF8F9A05-3F81-4D07-B34F-D0BC6CCC857D}" type="pres">
      <dgm:prSet presAssocID="{CF2E15BE-8B48-44E3-AE44-65ACC43FE4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DC8285-9BEB-464E-99BF-6892C814F58A}" type="pres">
      <dgm:prSet presAssocID="{CF2E15BE-8B48-44E3-AE44-65ACC43FE480}" presName="spNode" presStyleCnt="0"/>
      <dgm:spPr/>
      <dgm:t>
        <a:bodyPr/>
        <a:lstStyle/>
        <a:p>
          <a:endParaRPr lang="sl-SI"/>
        </a:p>
      </dgm:t>
    </dgm:pt>
    <dgm:pt modelId="{3BF7E203-7A8B-4AD1-9FA7-4F6252F71BFD}" type="pres">
      <dgm:prSet presAssocID="{8272A665-0389-42A8-971F-FA46E5A83B8B}" presName="sibTrans" presStyleLbl="sibTrans1D1" presStyleIdx="3" presStyleCnt="5"/>
      <dgm:spPr/>
      <dgm:t>
        <a:bodyPr/>
        <a:lstStyle/>
        <a:p>
          <a:endParaRPr lang="sl-SI"/>
        </a:p>
      </dgm:t>
    </dgm:pt>
    <dgm:pt modelId="{58317D3C-76A5-48CF-95DE-ED06887B7402}" type="pres">
      <dgm:prSet presAssocID="{925ECB28-CF6E-4CD1-9423-DF5C53F940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FD265F-21DB-4FD7-B277-1D3AC93F1F3A}" type="pres">
      <dgm:prSet presAssocID="{925ECB28-CF6E-4CD1-9423-DF5C53F940CF}" presName="spNode" presStyleCnt="0"/>
      <dgm:spPr/>
      <dgm:t>
        <a:bodyPr/>
        <a:lstStyle/>
        <a:p>
          <a:endParaRPr lang="sl-SI"/>
        </a:p>
      </dgm:t>
    </dgm:pt>
    <dgm:pt modelId="{33FF8DB6-1AC3-4219-A413-32C08DD7A766}" type="pres">
      <dgm:prSet presAssocID="{9386851C-F97C-4F7B-BDF5-F046909332E5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F7325A70-33A4-4C09-9692-CE49281D4BD6}" type="presOf" srcId="{9386851C-F97C-4F7B-BDF5-F046909332E5}" destId="{33FF8DB6-1AC3-4219-A413-32C08DD7A766}" srcOrd="0" destOrd="0" presId="urn:microsoft.com/office/officeart/2005/8/layout/cycle5"/>
    <dgm:cxn modelId="{2491F92B-FC0E-4E8E-81BB-CC503BEE927B}" srcId="{61C223A4-3794-4B04-8F44-B49DB4A7114C}" destId="{BAC39CE2-684C-4182-AD80-9A96A18D3F96}" srcOrd="1" destOrd="0" parTransId="{72BC1865-E725-44F1-8BEE-81F72DB3922D}" sibTransId="{CD705F18-E742-4234-887A-9BBDBE9066A0}"/>
    <dgm:cxn modelId="{C1A8451F-96C2-486D-A2EA-87A4C5DBF9A6}" type="presOf" srcId="{925ECB28-CF6E-4CD1-9423-DF5C53F940CF}" destId="{58317D3C-76A5-48CF-95DE-ED06887B7402}" srcOrd="0" destOrd="0" presId="urn:microsoft.com/office/officeart/2005/8/layout/cycle5"/>
    <dgm:cxn modelId="{9D4C21AB-644C-434F-9D83-2149400EBCF3}" type="presOf" srcId="{6E7E3D11-94C9-41B1-906B-F602FBA3A302}" destId="{6AB923B5-AFC8-4011-A11E-4A751921270F}" srcOrd="0" destOrd="0" presId="urn:microsoft.com/office/officeart/2005/8/layout/cycle5"/>
    <dgm:cxn modelId="{F840D1B7-D224-4EB0-891E-B2DD7F1A9548}" type="presOf" srcId="{8272A665-0389-42A8-971F-FA46E5A83B8B}" destId="{3BF7E203-7A8B-4AD1-9FA7-4F6252F71BFD}" srcOrd="0" destOrd="0" presId="urn:microsoft.com/office/officeart/2005/8/layout/cycle5"/>
    <dgm:cxn modelId="{825F03D2-DF02-4F89-8054-8F48D6C07CC6}" srcId="{61C223A4-3794-4B04-8F44-B49DB4A7114C}" destId="{CF2E15BE-8B48-44E3-AE44-65ACC43FE480}" srcOrd="3" destOrd="0" parTransId="{1DE2528C-6036-47C9-A060-0F8BA0AAA6CB}" sibTransId="{8272A665-0389-42A8-971F-FA46E5A83B8B}"/>
    <dgm:cxn modelId="{790E283F-106A-465A-88E4-67DC42C472DA}" type="presOf" srcId="{F517A22A-F627-4C0C-8C09-DF64CADAFD86}" destId="{2E865D3B-1F35-45AD-B43A-1D6F588A65A2}" srcOrd="0" destOrd="0" presId="urn:microsoft.com/office/officeart/2005/8/layout/cycle5"/>
    <dgm:cxn modelId="{E57CE027-EAFB-41F6-A18D-D899997B04A6}" type="presOf" srcId="{CF2E15BE-8B48-44E3-AE44-65ACC43FE480}" destId="{EF8F9A05-3F81-4D07-B34F-D0BC6CCC857D}" srcOrd="0" destOrd="0" presId="urn:microsoft.com/office/officeart/2005/8/layout/cycle5"/>
    <dgm:cxn modelId="{A6EA714E-2585-4B88-8E1E-99A1AD981818}" type="presOf" srcId="{61C223A4-3794-4B04-8F44-B49DB4A7114C}" destId="{651EFA8E-C44F-4C1A-AF6E-97E521D7DE92}" srcOrd="0" destOrd="0" presId="urn:microsoft.com/office/officeart/2005/8/layout/cycle5"/>
    <dgm:cxn modelId="{5162B628-FE73-4C6B-ACC4-BFB25B616165}" type="presOf" srcId="{04B6A8F3-1C1F-4B9B-8485-28C009E76BB1}" destId="{5619BD0A-34E4-4D55-9216-F619F0016516}" srcOrd="0" destOrd="0" presId="urn:microsoft.com/office/officeart/2005/8/layout/cycle5"/>
    <dgm:cxn modelId="{5B6A3808-48EB-4F36-AD5F-D63CE97F2FE4}" type="presOf" srcId="{BAC39CE2-684C-4182-AD80-9A96A18D3F96}" destId="{24404EE5-35B7-4564-96C3-66471FB4D3C5}" srcOrd="0" destOrd="0" presId="urn:microsoft.com/office/officeart/2005/8/layout/cycle5"/>
    <dgm:cxn modelId="{681F1B37-76E0-40B1-894B-5975CFEECDBB}" srcId="{61C223A4-3794-4B04-8F44-B49DB4A7114C}" destId="{6E7E3D11-94C9-41B1-906B-F602FBA3A302}" srcOrd="2" destOrd="0" parTransId="{D779FA78-9E2D-459E-9A0B-B37179F67F95}" sibTransId="{F517A22A-F627-4C0C-8C09-DF64CADAFD86}"/>
    <dgm:cxn modelId="{46680A68-91E1-4C72-ABEB-A55831FA3A6B}" type="presOf" srcId="{CD705F18-E742-4234-887A-9BBDBE9066A0}" destId="{55E2349D-6079-4E71-9A4C-72278C727F81}" srcOrd="0" destOrd="0" presId="urn:microsoft.com/office/officeart/2005/8/layout/cycle5"/>
    <dgm:cxn modelId="{ED90F4A3-A8C7-4A3A-9B41-2CC35E21F31C}" srcId="{61C223A4-3794-4B04-8F44-B49DB4A7114C}" destId="{04B6A8F3-1C1F-4B9B-8485-28C009E76BB1}" srcOrd="0" destOrd="0" parTransId="{5F89E60B-39C7-4642-94E3-C7615F078197}" sibTransId="{2E3A9726-1019-4D19-8D94-AE91ACEE2AF0}"/>
    <dgm:cxn modelId="{ED708AD6-0922-4C05-A7DB-B868563C1A65}" type="presOf" srcId="{2E3A9726-1019-4D19-8D94-AE91ACEE2AF0}" destId="{4F908F79-9DB4-41C9-AA2E-81D3478A798A}" srcOrd="0" destOrd="0" presId="urn:microsoft.com/office/officeart/2005/8/layout/cycle5"/>
    <dgm:cxn modelId="{C0C56F97-802F-4157-8DAD-6186091F66E3}" srcId="{61C223A4-3794-4B04-8F44-B49DB4A7114C}" destId="{925ECB28-CF6E-4CD1-9423-DF5C53F940CF}" srcOrd="4" destOrd="0" parTransId="{D6C4B8E8-89B6-4915-B3D4-057EA2A89BEE}" sibTransId="{9386851C-F97C-4F7B-BDF5-F046909332E5}"/>
    <dgm:cxn modelId="{ED7EBD1F-64A6-4679-BA0F-F616EC1FFB3A}" type="presParOf" srcId="{651EFA8E-C44F-4C1A-AF6E-97E521D7DE92}" destId="{5619BD0A-34E4-4D55-9216-F619F0016516}" srcOrd="0" destOrd="0" presId="urn:microsoft.com/office/officeart/2005/8/layout/cycle5"/>
    <dgm:cxn modelId="{0D52761A-E519-4FFB-AB34-3896A693565D}" type="presParOf" srcId="{651EFA8E-C44F-4C1A-AF6E-97E521D7DE92}" destId="{881DBC55-1F73-427D-927A-BE0CD4FCE56A}" srcOrd="1" destOrd="0" presId="urn:microsoft.com/office/officeart/2005/8/layout/cycle5"/>
    <dgm:cxn modelId="{A6ED6995-9150-4BA0-85C0-1F9B50A130C0}" type="presParOf" srcId="{651EFA8E-C44F-4C1A-AF6E-97E521D7DE92}" destId="{4F908F79-9DB4-41C9-AA2E-81D3478A798A}" srcOrd="2" destOrd="0" presId="urn:microsoft.com/office/officeart/2005/8/layout/cycle5"/>
    <dgm:cxn modelId="{58038BEF-A8E5-41F5-80CA-31CBB40AC8CC}" type="presParOf" srcId="{651EFA8E-C44F-4C1A-AF6E-97E521D7DE92}" destId="{24404EE5-35B7-4564-96C3-66471FB4D3C5}" srcOrd="3" destOrd="0" presId="urn:microsoft.com/office/officeart/2005/8/layout/cycle5"/>
    <dgm:cxn modelId="{C95FD0FB-054D-46C7-AA2D-996851182485}" type="presParOf" srcId="{651EFA8E-C44F-4C1A-AF6E-97E521D7DE92}" destId="{EA7FD072-9827-488B-A647-076B65D06FB6}" srcOrd="4" destOrd="0" presId="urn:microsoft.com/office/officeart/2005/8/layout/cycle5"/>
    <dgm:cxn modelId="{E186AC04-DE83-476B-9A4A-A274EC817635}" type="presParOf" srcId="{651EFA8E-C44F-4C1A-AF6E-97E521D7DE92}" destId="{55E2349D-6079-4E71-9A4C-72278C727F81}" srcOrd="5" destOrd="0" presId="urn:microsoft.com/office/officeart/2005/8/layout/cycle5"/>
    <dgm:cxn modelId="{43956581-54E2-4B4D-AE29-40C078F80BAE}" type="presParOf" srcId="{651EFA8E-C44F-4C1A-AF6E-97E521D7DE92}" destId="{6AB923B5-AFC8-4011-A11E-4A751921270F}" srcOrd="6" destOrd="0" presId="urn:microsoft.com/office/officeart/2005/8/layout/cycle5"/>
    <dgm:cxn modelId="{FB9D9978-5FD4-4799-842B-6F0F6FEC481B}" type="presParOf" srcId="{651EFA8E-C44F-4C1A-AF6E-97E521D7DE92}" destId="{E8F366B1-4705-4D25-B229-5BDA90D43218}" srcOrd="7" destOrd="0" presId="urn:microsoft.com/office/officeart/2005/8/layout/cycle5"/>
    <dgm:cxn modelId="{7AC715F2-C961-405D-8D6C-9E133BE9EDC7}" type="presParOf" srcId="{651EFA8E-C44F-4C1A-AF6E-97E521D7DE92}" destId="{2E865D3B-1F35-45AD-B43A-1D6F588A65A2}" srcOrd="8" destOrd="0" presId="urn:microsoft.com/office/officeart/2005/8/layout/cycle5"/>
    <dgm:cxn modelId="{CBB66AD2-77B6-4061-8C62-9ABE711993EE}" type="presParOf" srcId="{651EFA8E-C44F-4C1A-AF6E-97E521D7DE92}" destId="{EF8F9A05-3F81-4D07-B34F-D0BC6CCC857D}" srcOrd="9" destOrd="0" presId="urn:microsoft.com/office/officeart/2005/8/layout/cycle5"/>
    <dgm:cxn modelId="{A5838515-A6C3-4659-93E7-F76BF20AF4C0}" type="presParOf" srcId="{651EFA8E-C44F-4C1A-AF6E-97E521D7DE92}" destId="{3DDC8285-9BEB-464E-99BF-6892C814F58A}" srcOrd="10" destOrd="0" presId="urn:microsoft.com/office/officeart/2005/8/layout/cycle5"/>
    <dgm:cxn modelId="{A538E9D1-55F5-40B8-ABA9-FDBDF12E1492}" type="presParOf" srcId="{651EFA8E-C44F-4C1A-AF6E-97E521D7DE92}" destId="{3BF7E203-7A8B-4AD1-9FA7-4F6252F71BFD}" srcOrd="11" destOrd="0" presId="urn:microsoft.com/office/officeart/2005/8/layout/cycle5"/>
    <dgm:cxn modelId="{0AD40615-9B57-46A4-A01E-65EE58421C84}" type="presParOf" srcId="{651EFA8E-C44F-4C1A-AF6E-97E521D7DE92}" destId="{58317D3C-76A5-48CF-95DE-ED06887B7402}" srcOrd="12" destOrd="0" presId="urn:microsoft.com/office/officeart/2005/8/layout/cycle5"/>
    <dgm:cxn modelId="{774AB866-09F3-4B23-B667-BE7A481E2A62}" type="presParOf" srcId="{651EFA8E-C44F-4C1A-AF6E-97E521D7DE92}" destId="{71FD265F-21DB-4FD7-B277-1D3AC93F1F3A}" srcOrd="13" destOrd="0" presId="urn:microsoft.com/office/officeart/2005/8/layout/cycle5"/>
    <dgm:cxn modelId="{4C9B7C68-7C8F-4C40-94D0-5350705A62AB}" type="presParOf" srcId="{651EFA8E-C44F-4C1A-AF6E-97E521D7DE92}" destId="{33FF8DB6-1AC3-4219-A413-32C08DD7A76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BD0A-34E4-4D55-9216-F619F0016516}">
      <dsp:nvSpPr>
        <dsp:cNvPr id="0" name=""/>
        <dsp:cNvSpPr/>
      </dsp:nvSpPr>
      <dsp:spPr>
        <a:xfrm>
          <a:off x="1821858" y="1556"/>
          <a:ext cx="1252826" cy="81433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Domoljubje </a:t>
          </a:r>
          <a:endParaRPr lang="sl-SI" sz="1500" kern="1200" dirty="0"/>
        </a:p>
      </dsp:txBody>
      <dsp:txXfrm>
        <a:off x="1861611" y="41309"/>
        <a:ext cx="1173320" cy="734831"/>
      </dsp:txXfrm>
    </dsp:sp>
    <dsp:sp modelId="{4F908F79-9DB4-41C9-AA2E-81D3478A798A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2422381" y="207033"/>
              </a:moveTo>
              <a:arcTo wR="1627901" hR="1627901" stAng="17952708" swAng="121269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04EE5-35B7-4564-96C3-66471FB4D3C5}">
      <dsp:nvSpPr>
        <dsp:cNvPr id="0" name=""/>
        <dsp:cNvSpPr/>
      </dsp:nvSpPr>
      <dsp:spPr>
        <a:xfrm>
          <a:off x="3370085" y="1126408"/>
          <a:ext cx="1252826" cy="81433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Pozitivna samopodoba</a:t>
          </a:r>
          <a:endParaRPr lang="sl-SI" sz="1500" kern="1200" dirty="0"/>
        </a:p>
      </dsp:txBody>
      <dsp:txXfrm>
        <a:off x="3409838" y="1166161"/>
        <a:ext cx="1173320" cy="734831"/>
      </dsp:txXfrm>
    </dsp:sp>
    <dsp:sp modelId="{55E2349D-6079-4E71-9A4C-72278C727F81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3251910" y="1740410"/>
              </a:moveTo>
              <a:arcTo wR="1627901" hR="1627901" stAng="21837782" swAng="1360619"/>
            </a:path>
          </a:pathLst>
        </a:custGeom>
        <a:noFill/>
        <a:ln w="9525" cap="flat" cmpd="sng" algn="ctr">
          <a:solidFill>
            <a:schemeClr val="accent6">
              <a:shade val="90000"/>
              <a:hueOff val="60278"/>
              <a:satOff val="-7842"/>
              <a:lumOff val="9896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923B5-AFC8-4011-A11E-4A751921270F}">
      <dsp:nvSpPr>
        <dsp:cNvPr id="0" name=""/>
        <dsp:cNvSpPr/>
      </dsp:nvSpPr>
      <dsp:spPr>
        <a:xfrm>
          <a:off x="2778715" y="2946458"/>
          <a:ext cx="1252826" cy="81433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Kritični mislec</a:t>
          </a:r>
          <a:endParaRPr lang="sl-SI" sz="1500" kern="1200" dirty="0"/>
        </a:p>
      </dsp:txBody>
      <dsp:txXfrm>
        <a:off x="2818468" y="2986211"/>
        <a:ext cx="1173320" cy="734831"/>
      </dsp:txXfrm>
    </dsp:sp>
    <dsp:sp modelId="{2E865D3B-1F35-45AD-B43A-1D6F588A65A2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1827972" y="3243461"/>
              </a:moveTo>
              <a:arcTo wR="1627901" hR="1627901" stAng="4976426" swAng="847149"/>
            </a:path>
          </a:pathLst>
        </a:custGeom>
        <a:noFill/>
        <a:ln w="9525" cap="flat" cmpd="sng" algn="ctr">
          <a:solidFill>
            <a:schemeClr val="accent6">
              <a:shade val="90000"/>
              <a:hueOff val="120556"/>
              <a:satOff val="-15685"/>
              <a:lumOff val="19793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F9A05-3F81-4D07-B34F-D0BC6CCC857D}">
      <dsp:nvSpPr>
        <dsp:cNvPr id="0" name=""/>
        <dsp:cNvSpPr/>
      </dsp:nvSpPr>
      <dsp:spPr>
        <a:xfrm>
          <a:off x="865002" y="2946458"/>
          <a:ext cx="1252826" cy="81433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Državljanska pismenost </a:t>
          </a:r>
          <a:endParaRPr lang="sl-SI" sz="1500" kern="1200" dirty="0"/>
        </a:p>
      </dsp:txBody>
      <dsp:txXfrm>
        <a:off x="904755" y="2986211"/>
        <a:ext cx="1173320" cy="734831"/>
      </dsp:txXfrm>
    </dsp:sp>
    <dsp:sp modelId="{3BF7E203-7A8B-4AD1-9FA7-4F6252F71BFD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172816" y="2357825"/>
              </a:moveTo>
              <a:arcTo wR="1627901" hR="1627901" stAng="9201598" swAng="1360619"/>
            </a:path>
          </a:pathLst>
        </a:custGeom>
        <a:noFill/>
        <a:ln w="9525" cap="flat" cmpd="sng" algn="ctr">
          <a:solidFill>
            <a:schemeClr val="accent6">
              <a:shade val="90000"/>
              <a:hueOff val="180834"/>
              <a:satOff val="-23527"/>
              <a:lumOff val="29689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7D3C-76A5-48CF-95DE-ED06887B7402}">
      <dsp:nvSpPr>
        <dsp:cNvPr id="0" name=""/>
        <dsp:cNvSpPr/>
      </dsp:nvSpPr>
      <dsp:spPr>
        <a:xfrm>
          <a:off x="273632" y="1126408"/>
          <a:ext cx="1252826" cy="81433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Uspešna demokracija</a:t>
          </a:r>
          <a:endParaRPr lang="sl-SI" sz="1500" kern="1200" dirty="0"/>
        </a:p>
      </dsp:txBody>
      <dsp:txXfrm>
        <a:off x="313385" y="1166161"/>
        <a:ext cx="1173320" cy="734831"/>
      </dsp:txXfrm>
    </dsp:sp>
    <dsp:sp modelId="{33FF8DB6-1AC3-4219-A413-32C08DD7A766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391450" y="569009"/>
              </a:moveTo>
              <a:arcTo wR="1627901" hR="1627901" stAng="13234599" swAng="1212693"/>
            </a:path>
          </a:pathLst>
        </a:custGeom>
        <a:noFill/>
        <a:ln w="9525" cap="flat" cmpd="sng" algn="ctr">
          <a:solidFill>
            <a:schemeClr val="accent6">
              <a:shade val="90000"/>
              <a:hueOff val="241112"/>
              <a:satOff val="-31369"/>
              <a:lumOff val="39585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762000"/>
            <a:ext cx="7178675" cy="36242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757238"/>
            <a:ext cx="7180263" cy="36242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527050"/>
            <a:ext cx="5667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25594" y="491331"/>
            <a:ext cx="4254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4017963"/>
            <a:ext cx="121443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9595-06C9-40F4-BEF6-6710F358F374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4017963"/>
            <a:ext cx="5033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4017963"/>
            <a:ext cx="554038" cy="274637"/>
          </a:xfrm>
        </p:spPr>
        <p:txBody>
          <a:bodyPr/>
          <a:lstStyle>
            <a:lvl1pPr algn="ctr">
              <a:defRPr/>
            </a:lvl1pPr>
          </a:lstStyle>
          <a:p>
            <a:fld id="{A2C7F728-B56C-40D4-AC24-9866506E3C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996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93ED-7E58-41D8-A2E0-9E80353D2693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0EAC-0BCE-4F7A-9978-D2AAC98B65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29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829735"/>
            <a:ext cx="5178779" cy="33020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CD77-0E74-4677-A492-F818EBD4C207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BFBA-E22C-44E5-BF45-BAB843673F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657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D4F2-E7DC-4ACE-AA27-26C44F71F904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BDB3-EB24-4919-8A8B-8D02BA3D29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172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B66A-9DC4-481B-8007-BEB75D9DB6EA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2EF1-7951-47B3-8596-ED0FB67C13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997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D6D6-786F-4155-AF20-3BE9E56E860C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8039B58-DAF9-4A7D-98E5-2B318A1003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990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215D-15C6-44DB-BD05-DF57CD5BBC89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345E5CD-1E86-4162-B667-DF4190FC36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4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0465-D292-47FB-ABC2-400F4653F9A4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7DA7-0861-46CB-A5A7-5DD5C28A85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7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B869-56E8-4D9D-98B7-3AD0F2858309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934A-D426-48AB-8184-6EFBA0B93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424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454025"/>
            <a:ext cx="3789362" cy="429101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452438"/>
            <a:ext cx="3787775" cy="42926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433388"/>
            <a:ext cx="3789363" cy="429101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431800"/>
            <a:ext cx="3789363" cy="42926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20663"/>
            <a:ext cx="5667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350794" y="178594"/>
            <a:ext cx="4254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4414838"/>
            <a:ext cx="12128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5930-FD07-4339-ABB0-8A69D170D09E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4371975"/>
            <a:ext cx="352266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4422775"/>
            <a:ext cx="554037" cy="273050"/>
          </a:xfrm>
        </p:spPr>
        <p:txBody>
          <a:bodyPr/>
          <a:lstStyle>
            <a:lvl1pPr>
              <a:defRPr/>
            </a:lvl1pPr>
          </a:lstStyle>
          <a:p>
            <a:fld id="{8B011D79-0CB1-4F22-9C65-854FCCE2B5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619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433388"/>
            <a:ext cx="3789363" cy="429101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431800"/>
            <a:ext cx="3789362" cy="42910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454025"/>
            <a:ext cx="3789362" cy="429101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452438"/>
            <a:ext cx="3789363" cy="42926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20663"/>
            <a:ext cx="5667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350794" y="178594"/>
            <a:ext cx="4254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4416425"/>
            <a:ext cx="121443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0EDB-3F2A-4601-BB4B-B54603B92D06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4373563"/>
            <a:ext cx="331946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4424363"/>
            <a:ext cx="554038" cy="274637"/>
          </a:xfrm>
        </p:spPr>
        <p:txBody>
          <a:bodyPr/>
          <a:lstStyle>
            <a:lvl1pPr>
              <a:defRPr/>
            </a:lvl1pPr>
          </a:lstStyle>
          <a:p>
            <a:fld id="{D5AC55B6-13E6-4C27-89DA-279481885A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05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431800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431800"/>
            <a:ext cx="7696200" cy="428625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04788"/>
            <a:ext cx="5667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85944" y="153194"/>
            <a:ext cx="4254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612775"/>
            <a:ext cx="69643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1589088"/>
            <a:ext cx="619601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4356100"/>
            <a:ext cx="12128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460719A-E726-470B-8B0C-F166F2212681}" type="datetimeFigureOut">
              <a:rPr lang="sl-SI"/>
              <a:pPr>
                <a:defRPr/>
              </a:pPr>
              <a:t>8. 09. 2017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356100"/>
            <a:ext cx="55403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4356100"/>
            <a:ext cx="554038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6390D388-26CB-4812-A789-3D1D32FF865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2" r:id="rId8"/>
    <p:sldLayoutId id="2147483753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url?sa=i&amp;rct=j&amp;q=demokracija&amp;source=images&amp;cd=&amp;cad=rja&amp;docid=PM3ZE58kQgI5-M&amp;tbnid=8LPK2J9tQeLl5M:&amp;ved=0CAUQjRw&amp;url=http%3A%2F%2Fwww.mladipula.org%2Fizdvojeno%2Fnovosti%2Fprikaz-novosti%2F%3Ftx_ttnews%255BbackPid%255D%3D62%26tx_ttnews%255Btt_news%255D%3D1943%26cHash%3Df8dad8967829d0ed1ca2e9bdd0a34a42&amp;ei=7narUaPWKoSltAbct4C4BQ&amp;psig=AFQjCNGa6UzHVDLPi_s8qTmZEJ31FBa6rA&amp;ust=13702773169537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550" y="1058863"/>
            <a:ext cx="72009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DOMOVINSKA IN DRŽAVLJANSKA VZGOJA</a:t>
            </a:r>
            <a:endParaRPr lang="sl-SI" dirty="0"/>
          </a:p>
        </p:txBody>
      </p:sp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1727200" y="2571750"/>
            <a:ext cx="5711825" cy="1143000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Izr. prof. dr. Vladimir </a:t>
            </a:r>
            <a:r>
              <a:rPr lang="sl-SI" altLang="sl-SI" dirty="0" err="1" smtClean="0"/>
              <a:t>Prebilič</a:t>
            </a:r>
            <a:r>
              <a:rPr lang="sl-SI" altLang="sl-SI" dirty="0" smtClean="0"/>
              <a:t>, prof.  </a:t>
            </a:r>
          </a:p>
          <a:p>
            <a:pPr eaLnBrk="1" hangingPunct="1"/>
            <a:r>
              <a:rPr lang="sl-SI" altLang="sl-SI" dirty="0" smtClean="0"/>
              <a:t>Fakulteta za družbene vede</a:t>
            </a:r>
          </a:p>
          <a:p>
            <a:pPr eaLnBrk="1" hangingPunct="1"/>
            <a:r>
              <a:rPr lang="sl-SI" altLang="sl-SI" dirty="0" smtClean="0"/>
              <a:t>Univerza v Ljubljani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755650" y="555625"/>
            <a:ext cx="7704138" cy="901700"/>
          </a:xfrm>
        </p:spPr>
        <p:txBody>
          <a:bodyPr/>
          <a:lstStyle/>
          <a:p>
            <a:r>
              <a:rPr lang="sl-SI" altLang="sl-SI" smtClean="0"/>
              <a:t>DRŽAVLJANSKA PISMENOST</a:t>
            </a:r>
          </a:p>
        </p:txBody>
      </p:sp>
      <p:sp>
        <p:nvSpPr>
          <p:cNvPr id="14339" name="Ograda vsebine 2"/>
          <p:cNvSpPr>
            <a:spLocks noGrp="1"/>
          </p:cNvSpPr>
          <p:nvPr>
            <p:ph idx="1"/>
          </p:nvPr>
        </p:nvSpPr>
        <p:spPr>
          <a:xfrm>
            <a:off x="827088" y="1276350"/>
            <a:ext cx="7632700" cy="3722688"/>
          </a:xfrm>
        </p:spPr>
        <p:txBody>
          <a:bodyPr/>
          <a:lstStyle/>
          <a:p>
            <a:pPr eaLnBrk="1" hangingPunct="1"/>
            <a:r>
              <a:rPr lang="sl-SI" altLang="sl-SI" smtClean="0"/>
              <a:t>Predstavlja preučitev: </a:t>
            </a:r>
          </a:p>
          <a:p>
            <a:pPr lvl="1" eaLnBrk="1" hangingPunct="1"/>
            <a:r>
              <a:rPr lang="sl-SI" altLang="sl-SI" sz="1600" smtClean="0"/>
              <a:t>poznavanja državnih simbolov (zastava, himna in grb RS) </a:t>
            </a:r>
          </a:p>
          <a:p>
            <a:pPr lvl="1" eaLnBrk="1" hangingPunct="1"/>
            <a:r>
              <a:rPr lang="sl-SI" altLang="sl-SI" sz="1600" smtClean="0"/>
              <a:t>poznavanje državnih praznikov </a:t>
            </a:r>
          </a:p>
          <a:p>
            <a:pPr lvl="1" eaLnBrk="1" hangingPunct="1"/>
            <a:r>
              <a:rPr lang="sl-SI" altLang="sl-SI" sz="1600" smtClean="0"/>
              <a:t>elementi državljanske pismenosti (volilna pravica, slovenska ustava, politični sistem, človekove pravice,…)  </a:t>
            </a:r>
          </a:p>
          <a:p>
            <a:pPr eaLnBrk="1" hangingPunct="1"/>
            <a:r>
              <a:rPr lang="sl-SI" altLang="sl-SI" sz="2200" smtClean="0"/>
              <a:t>Težave pri poznavanju pa so: </a:t>
            </a:r>
          </a:p>
          <a:p>
            <a:pPr lvl="1"/>
            <a:r>
              <a:rPr lang="sl-SI" altLang="sl-SI" sz="1600" smtClean="0">
                <a:solidFill>
                  <a:srgbClr val="FF0000"/>
                </a:solidFill>
              </a:rPr>
              <a:t>ločenost Cerkve in države </a:t>
            </a:r>
          </a:p>
          <a:p>
            <a:pPr lvl="1"/>
            <a:r>
              <a:rPr lang="sl-SI" altLang="sl-SI" sz="1600" smtClean="0">
                <a:solidFill>
                  <a:srgbClr val="FF0000"/>
                </a:solidFill>
              </a:rPr>
              <a:t>struktura slovenskega parlamenta – dvodomnost </a:t>
            </a:r>
          </a:p>
          <a:p>
            <a:pPr lvl="1"/>
            <a:r>
              <a:rPr lang="sl-SI" altLang="sl-SI" sz="1600" smtClean="0">
                <a:solidFill>
                  <a:srgbClr val="FF0000"/>
                </a:solidFill>
              </a:rPr>
              <a:t>človekove pravice in mednarodno pravo </a:t>
            </a:r>
          </a:p>
          <a:p>
            <a:pPr lvl="1"/>
            <a:r>
              <a:rPr lang="sl-SI" altLang="sl-SI" sz="1600" smtClean="0">
                <a:solidFill>
                  <a:srgbClr val="FF0000"/>
                </a:solidFill>
              </a:rPr>
              <a:t>“parlamentarnost” političnega sistema – oblikovanje vlade</a:t>
            </a:r>
          </a:p>
          <a:p>
            <a:pPr lvl="1"/>
            <a:r>
              <a:rPr lang="sl-SI" altLang="sl-SI" sz="1600" smtClean="0">
                <a:solidFill>
                  <a:srgbClr val="FF0000"/>
                </a:solidFill>
              </a:rPr>
              <a:t>Slovenska vlada sprejema zakone - 66% dijakov se strinja s to trditvijo</a:t>
            </a:r>
          </a:p>
          <a:p>
            <a:pPr lvl="1"/>
            <a:endParaRPr lang="sl-SI" altLang="sl-SI" sz="1800" smtClean="0"/>
          </a:p>
          <a:p>
            <a:endParaRPr lang="sl-SI" altLang="sl-SI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1095375" y="484188"/>
            <a:ext cx="6964363" cy="901700"/>
          </a:xfrm>
        </p:spPr>
        <p:txBody>
          <a:bodyPr/>
          <a:lstStyle/>
          <a:p>
            <a:r>
              <a:rPr lang="sl-SI" altLang="sl-SI" smtClean="0"/>
              <a:t>KDO JE „KRIV“?	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900113" y="1347788"/>
            <a:ext cx="5040312" cy="3122612"/>
          </a:xfrm>
        </p:spPr>
        <p:txBody>
          <a:bodyPr/>
          <a:lstStyle/>
          <a:p>
            <a:r>
              <a:rPr lang="sl-SI" altLang="sl-SI" sz="2200" smtClean="0"/>
              <a:t>„krivda“ je deljena med starše, šolo in učence</a:t>
            </a:r>
          </a:p>
          <a:p>
            <a:r>
              <a:rPr lang="sl-SI" altLang="sl-SI" sz="2200" smtClean="0"/>
              <a:t>To mi ni treba! </a:t>
            </a:r>
            <a:r>
              <a:rPr lang="sl-SI" altLang="sl-SI" sz="2200" smtClean="0">
                <a:sym typeface="Wingdings" panose="05000000000000000000" pitchFamily="2" charset="2"/>
              </a:rPr>
              <a:t> </a:t>
            </a:r>
            <a:r>
              <a:rPr lang="sl-SI" altLang="sl-SI" sz="2200" smtClean="0"/>
              <a:t>nerazumevanje pomena domovinske in državljanske vzgoje </a:t>
            </a:r>
          </a:p>
          <a:p>
            <a:r>
              <a:rPr lang="sl-SI" altLang="sl-SI" sz="2200" smtClean="0"/>
              <a:t>vzgledi niso prepričljivi </a:t>
            </a:r>
            <a:r>
              <a:rPr lang="sl-SI" altLang="sl-SI" sz="2200" smtClean="0">
                <a:sym typeface="Wingdings" panose="05000000000000000000" pitchFamily="2" charset="2"/>
              </a:rPr>
              <a:t> ne pri starših in ne pri učiteljih (veliko nelagodja pri teh vsebinah) </a:t>
            </a:r>
          </a:p>
          <a:p>
            <a:r>
              <a:rPr lang="sl-SI" altLang="sl-SI" sz="2200" smtClean="0">
                <a:sym typeface="Wingdings" panose="05000000000000000000" pitchFamily="2" charset="2"/>
              </a:rPr>
              <a:t>sistemskega pristopa država ni razvila </a:t>
            </a:r>
            <a:endParaRPr lang="sl-SI" altLang="sl-SI" sz="2200" smtClean="0"/>
          </a:p>
        </p:txBody>
      </p:sp>
      <p:pic>
        <p:nvPicPr>
          <p:cNvPr id="15364" name="Picture 2" descr="Rezultat iskanja slik za domovinska vzg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9225"/>
            <a:ext cx="22320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1095375" y="484188"/>
            <a:ext cx="6964363" cy="901700"/>
          </a:xfrm>
        </p:spPr>
        <p:txBody>
          <a:bodyPr/>
          <a:lstStyle/>
          <a:p>
            <a:r>
              <a:rPr lang="sl-SI" altLang="sl-SI" smtClean="0"/>
              <a:t>KAJ NAREDITI? 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059113" y="1468438"/>
            <a:ext cx="5329237" cy="3119437"/>
          </a:xfrm>
        </p:spPr>
        <p:txBody>
          <a:bodyPr/>
          <a:lstStyle/>
          <a:p>
            <a:r>
              <a:rPr lang="sl-SI" altLang="sl-SI" sz="2200" smtClean="0"/>
              <a:t>„depolitizacija teme“, čeprav le-ta ni in nebi smela biti „politizirana“ </a:t>
            </a:r>
          </a:p>
          <a:p>
            <a:r>
              <a:rPr lang="sl-SI" altLang="sl-SI" sz="2200" smtClean="0"/>
              <a:t>tesnejše medpredmetne povezave in načrtovanje celovitega obravnavanja tem</a:t>
            </a:r>
          </a:p>
          <a:p>
            <a:r>
              <a:rPr lang="sl-SI" altLang="sl-SI" sz="2200" smtClean="0"/>
              <a:t>aktualizacija tem ter učenje na primerih </a:t>
            </a:r>
          </a:p>
          <a:p>
            <a:r>
              <a:rPr lang="sl-SI" altLang="sl-SI" sz="2200" smtClean="0"/>
              <a:t>sistemska podpora države brez (potencialnega) skritega kurikulma </a:t>
            </a:r>
          </a:p>
          <a:p>
            <a:r>
              <a:rPr lang="sl-SI" altLang="sl-SI" sz="2200" smtClean="0"/>
              <a:t>aktivacija vseh – učitelji, starši in učenci</a:t>
            </a:r>
          </a:p>
          <a:p>
            <a:endParaRPr lang="sl-SI" altLang="sl-SI" sz="2200" smtClean="0"/>
          </a:p>
        </p:txBody>
      </p:sp>
      <p:pic>
        <p:nvPicPr>
          <p:cNvPr id="16388" name="Picture 2" descr="Rezultat iskanja slik za domovinska vzg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68438"/>
            <a:ext cx="22320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14363"/>
            <a:ext cx="7772400" cy="58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DOMOLJUBJE IN DOMOVINA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1288"/>
            <a:ext cx="4824413" cy="3248025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 smtClean="0">
                <a:solidFill>
                  <a:schemeClr val="tx1"/>
                </a:solidFill>
              </a:rPr>
              <a:t>  domoljubje = ljubezen do domovine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 smtClean="0">
                <a:solidFill>
                  <a:schemeClr val="tx1"/>
                </a:solidFill>
              </a:rPr>
              <a:t>  domoljubje = identificiranje z domovino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 smtClean="0">
                <a:solidFill>
                  <a:schemeClr val="tx1"/>
                </a:solidFill>
              </a:rPr>
              <a:t>  domovina = vsota domov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>
                <a:solidFill>
                  <a:schemeClr val="tx1"/>
                </a:solidFill>
              </a:rPr>
              <a:t> </a:t>
            </a:r>
            <a:r>
              <a:rPr lang="sl-SI" altLang="sl-SI" sz="2600" dirty="0" smtClean="0">
                <a:solidFill>
                  <a:schemeClr val="tx1"/>
                </a:solidFill>
              </a:rPr>
              <a:t> domoljubje = čustven odnos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 smtClean="0">
                <a:solidFill>
                  <a:schemeClr val="tx1"/>
                </a:solidFill>
              </a:rPr>
              <a:t>  domovina = dežela posameznega naroda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600" dirty="0" smtClean="0">
                <a:solidFill>
                  <a:schemeClr val="tx1"/>
                </a:solidFill>
              </a:rPr>
              <a:t>  domovina ni samo prostor, je tudi narod in vse njegove značilnosti </a:t>
            </a:r>
          </a:p>
        </p:txBody>
      </p:sp>
      <p:sp>
        <p:nvSpPr>
          <p:cNvPr id="6148" name="Ograda številke diapozitiva 4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4686300"/>
            <a:ext cx="19050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7B900F-0116-4ECB-A6E9-A966F429F958}" type="slidenum">
              <a:rPr lang="sl-SI" altLang="sl-SI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sl-SI" altLang="sl-SI" sz="1800">
              <a:latin typeface="Arial" panose="020B0604020202020204" pitchFamily="34" charset="0"/>
            </a:endParaRPr>
          </a:p>
        </p:txBody>
      </p:sp>
      <p:pic>
        <p:nvPicPr>
          <p:cNvPr id="6149" name="Picture 8" descr="http://alfa.com.hr/items_files/pictures/108/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9225"/>
            <a:ext cx="27066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0675" y="633413"/>
            <a:ext cx="8572500" cy="642937"/>
          </a:xfrm>
        </p:spPr>
        <p:txBody>
          <a:bodyPr/>
          <a:lstStyle/>
          <a:p>
            <a:pPr eaLnBrk="1" hangingPunct="1"/>
            <a:r>
              <a:rPr lang="sl-SI" altLang="sl-SI" sz="3600" smtClean="0"/>
              <a:t>NACIONALNIZEM</a:t>
            </a:r>
            <a:endParaRPr lang="en-US" altLang="sl-SI" sz="36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98513" y="1504950"/>
            <a:ext cx="4926012" cy="3227388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nacionalizem je hotenje naroda po nadoblasti nad drugimi narodi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ne gre za priznavanje izvirne enakopravnosti narodov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nacionalizmi so praviloma sovražni do drugih narodov in tudi do vseh razlik med ljudmi in manjšinami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med domoljubjem in nacionalizmom je zelo </a:t>
            </a:r>
            <a:r>
              <a:rPr lang="sl-SI" altLang="sl-SI" sz="2500" b="1" dirty="0" smtClean="0"/>
              <a:t>jasna</a:t>
            </a:r>
            <a:r>
              <a:rPr lang="sl-SI" altLang="sl-SI" sz="2500" dirty="0" smtClean="0"/>
              <a:t> meja</a:t>
            </a:r>
            <a:endParaRPr lang="en-US" altLang="sl-SI" sz="2500" dirty="0" smtClean="0"/>
          </a:p>
        </p:txBody>
      </p:sp>
      <p:sp>
        <p:nvSpPr>
          <p:cNvPr id="7172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4686300"/>
            <a:ext cx="19050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602AAD-5FFC-45AA-825B-85591B9BD997}" type="slidenum">
              <a:rPr lang="sl-SI" altLang="sl-SI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sl-SI" altLang="sl-SI" sz="1800">
              <a:latin typeface="Arial" panose="020B0604020202020204" pitchFamily="34" charset="0"/>
            </a:endParaRPr>
          </a:p>
        </p:txBody>
      </p:sp>
      <p:pic>
        <p:nvPicPr>
          <p:cNvPr id="7173" name="Picture 2" descr="Rezultat iskanja slik za natio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09713"/>
            <a:ext cx="25923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425450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BITI DOMOLJUBEN?</a:t>
            </a:r>
            <a:endParaRPr lang="en-US" alt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19138" y="1276350"/>
            <a:ext cx="4645025" cy="3348038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pomeni biti </a:t>
            </a:r>
            <a:r>
              <a:rPr lang="sl-SI" altLang="sl-SI" sz="2500" b="1" dirty="0" smtClean="0"/>
              <a:t>strpen</a:t>
            </a:r>
            <a:r>
              <a:rPr lang="sl-SI" altLang="sl-SI" sz="2500" dirty="0" smtClean="0"/>
              <a:t> – spoštovanje sebe poraja strpnost do drugega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pomeni biti </a:t>
            </a:r>
            <a:r>
              <a:rPr lang="sl-SI" altLang="sl-SI" sz="2500" b="1" dirty="0" smtClean="0"/>
              <a:t>narodno ponosen </a:t>
            </a:r>
            <a:r>
              <a:rPr lang="sl-SI" altLang="sl-SI" sz="2500" dirty="0" smtClean="0"/>
              <a:t>– samozavesten in prepričan o svoji </a:t>
            </a:r>
            <a:r>
              <a:rPr lang="sl-SI" altLang="sl-SI" sz="2500" dirty="0" err="1" smtClean="0"/>
              <a:t>enkratnosti</a:t>
            </a:r>
            <a:r>
              <a:rPr lang="sl-SI" altLang="sl-SI" sz="25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pomeni biti </a:t>
            </a:r>
            <a:r>
              <a:rPr lang="sl-SI" altLang="sl-SI" sz="2500" b="1" dirty="0" smtClean="0"/>
              <a:t>ozaveščen</a:t>
            </a:r>
            <a:r>
              <a:rPr lang="sl-SI" altLang="sl-SI" sz="2500" dirty="0" smtClean="0"/>
              <a:t> – samo poznavanje sebe omogoča biti narodno ponosen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500" dirty="0" smtClean="0"/>
              <a:t>pomeni biti </a:t>
            </a:r>
            <a:r>
              <a:rPr lang="sl-SI" altLang="sl-SI" sz="2500" b="1" dirty="0" smtClean="0"/>
              <a:t>spravljen</a:t>
            </a:r>
            <a:r>
              <a:rPr lang="sl-SI" altLang="sl-SI" sz="2500" dirty="0" smtClean="0"/>
              <a:t> – domoljubje temelji na narodni kohezivnosti</a:t>
            </a:r>
            <a:endParaRPr lang="en-US" altLang="sl-SI" sz="2500" dirty="0" smtClean="0"/>
          </a:p>
        </p:txBody>
      </p:sp>
      <p:sp>
        <p:nvSpPr>
          <p:cNvPr id="8196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4686300"/>
            <a:ext cx="19050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02DBE1F-CCA9-4A6A-BE14-215DC9A3C71B}" type="slidenum">
              <a:rPr lang="sl-SI" altLang="sl-SI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l-SI" altLang="sl-SI" sz="1800">
              <a:latin typeface="Arial" panose="020B0604020202020204" pitchFamily="34" charset="0"/>
            </a:endParaRPr>
          </a:p>
        </p:txBody>
      </p:sp>
      <p:pic>
        <p:nvPicPr>
          <p:cNvPr id="8197" name="Picture 2" descr="Rezultat iskanja slik za natio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76350"/>
            <a:ext cx="29527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446088" y="534988"/>
            <a:ext cx="8229600" cy="668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DOMOLJUBJE JE POMEMBNO!</a:t>
            </a:r>
          </a:p>
        </p:txBody>
      </p:sp>
      <p:sp>
        <p:nvSpPr>
          <p:cNvPr id="22531" name="Ograda vsebine 2"/>
          <p:cNvSpPr>
            <a:spLocks noGrp="1"/>
          </p:cNvSpPr>
          <p:nvPr>
            <p:ph idx="1"/>
          </p:nvPr>
        </p:nvSpPr>
        <p:spPr>
          <a:xfrm>
            <a:off x="3851275" y="1276350"/>
            <a:ext cx="4681538" cy="3671888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b="1" dirty="0" smtClean="0"/>
              <a:t>je predpogoj za: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narodno (nacionalno) identiteto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oblikovanje pozitivne osebne in narodne samopodobe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aktivno delovanje v mednarodnih odnosih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kritično razmišljanje pripadnikov naroda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aktivno sodelovanje in prevzemanje odgovornosti pri vodenju države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altLang="sl-SI" sz="2300" dirty="0" smtClean="0"/>
              <a:t>aktivno državljanstvo in razvoj demokracije </a:t>
            </a:r>
          </a:p>
        </p:txBody>
      </p:sp>
      <p:sp>
        <p:nvSpPr>
          <p:cNvPr id="9220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4686300"/>
            <a:ext cx="1905000" cy="342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6E6F22-DC5B-4247-83D3-64D808B84BFF}" type="slidenum">
              <a:rPr lang="sl-SI" altLang="sl-SI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sl-SI" altLang="sl-SI" sz="1800">
              <a:latin typeface="Arial" panose="020B0604020202020204" pitchFamily="34" charset="0"/>
            </a:endParaRPr>
          </a:p>
        </p:txBody>
      </p:sp>
      <p:pic>
        <p:nvPicPr>
          <p:cNvPr id="9221" name="Picture 2" descr="http://www.mladipula.org/uploads/pics/demokrac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6350"/>
            <a:ext cx="2952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800" dirty="0" smtClean="0"/>
              <a:t>DOMOLJUBJE</a:t>
            </a:r>
            <a:r>
              <a:rPr lang="sl-SI" sz="3600" dirty="0" smtClean="0"/>
              <a:t>       NACIONALIZEM </a:t>
            </a:r>
            <a:endParaRPr lang="sl-SI" sz="3600" dirty="0"/>
          </a:p>
        </p:txBody>
      </p:sp>
      <p:sp>
        <p:nvSpPr>
          <p:cNvPr id="10243" name="Ograda vsebine 2"/>
          <p:cNvSpPr>
            <a:spLocks noGrp="1"/>
          </p:cNvSpPr>
          <p:nvPr>
            <p:ph idx="1"/>
          </p:nvPr>
        </p:nvSpPr>
        <p:spPr>
          <a:xfrm>
            <a:off x="3924300" y="1628775"/>
            <a:ext cx="4751388" cy="3030538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vključuje – izključuje </a:t>
            </a:r>
          </a:p>
          <a:p>
            <a:pPr eaLnBrk="1" hangingPunct="1"/>
            <a:r>
              <a:rPr lang="sl-SI" altLang="sl-SI" sz="2200" smtClean="0"/>
              <a:t>kohezivnost – razdiralnost </a:t>
            </a:r>
          </a:p>
          <a:p>
            <a:pPr eaLnBrk="1" hangingPunct="1"/>
            <a:r>
              <a:rPr lang="sl-SI" altLang="sl-SI" sz="2200" smtClean="0"/>
              <a:t>spoštuje – ponižuje </a:t>
            </a:r>
          </a:p>
          <a:p>
            <a:pPr eaLnBrk="1" hangingPunct="1"/>
            <a:r>
              <a:rPr lang="sl-SI" altLang="sl-SI" sz="2200" smtClean="0"/>
              <a:t>identiteta = samopodobe – identiteta = manjvrednosti </a:t>
            </a:r>
          </a:p>
          <a:p>
            <a:pPr eaLnBrk="1" hangingPunct="1"/>
            <a:r>
              <a:rPr lang="sl-SI" altLang="sl-SI" sz="2200" smtClean="0"/>
              <a:t>razvoj – stagnacija (nazadovanje) </a:t>
            </a:r>
          </a:p>
          <a:p>
            <a:pPr eaLnBrk="1" hangingPunct="1"/>
            <a:r>
              <a:rPr lang="sl-SI" altLang="sl-SI" sz="2200" smtClean="0"/>
              <a:t>vzgoja – stihija  </a:t>
            </a:r>
          </a:p>
          <a:p>
            <a:pPr eaLnBrk="1" hangingPunct="1"/>
            <a:endParaRPr lang="sl-SI" altLang="sl-SI" sz="2200" smtClean="0"/>
          </a:p>
        </p:txBody>
      </p:sp>
      <p:sp>
        <p:nvSpPr>
          <p:cNvPr id="4" name="Ni enako 3"/>
          <p:cNvSpPr/>
          <p:nvPr/>
        </p:nvSpPr>
        <p:spPr>
          <a:xfrm>
            <a:off x="3995738" y="915988"/>
            <a:ext cx="863600" cy="287337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10245" name="Picture 4" descr="Rezultat iskanja slik za domoljubje v sloven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35125"/>
            <a:ext cx="31686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>
          <a:xfrm>
            <a:off x="468313" y="565150"/>
            <a:ext cx="8229600" cy="638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 smtClean="0"/>
              <a:t>DOMOLJUBJE IN DEMOKRACIJA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987574"/>
          <a:ext cx="48965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Ograda vsebine 2"/>
          <p:cNvSpPr>
            <a:spLocks noGrp="1"/>
          </p:cNvSpPr>
          <p:nvPr>
            <p:ph idx="1"/>
          </p:nvPr>
        </p:nvSpPr>
        <p:spPr>
          <a:xfrm>
            <a:off x="4572000" y="1589088"/>
            <a:ext cx="3744913" cy="29987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skrb za domovino = vsestranska participacija </a:t>
            </a:r>
          </a:p>
          <a:p>
            <a:pPr eaLnBrk="1" hangingPunct="1"/>
            <a:r>
              <a:rPr lang="sl-SI" altLang="sl-SI" sz="2200" smtClean="0"/>
              <a:t>kritičnost (ne kritizerstvo) = iskanje rešitev na osnovi argumentov </a:t>
            </a:r>
          </a:p>
          <a:p>
            <a:pPr eaLnBrk="1" hangingPunct="1"/>
            <a:r>
              <a:rPr lang="sl-SI" altLang="sl-SI" sz="2200" smtClean="0"/>
              <a:t>pred lastne interese (in interese ožjih skupin) postaviti interese skupnosti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SO MLADI DOMOLJUBNI? </a:t>
            </a:r>
          </a:p>
        </p:txBody>
      </p:sp>
      <p:graphicFrame>
        <p:nvGraphicFramePr>
          <p:cNvPr id="6" name="Chart 23"/>
          <p:cNvGraphicFramePr>
            <a:graphicFrameLocks/>
          </p:cNvGraphicFramePr>
          <p:nvPr/>
        </p:nvGraphicFramePr>
        <p:xfrm>
          <a:off x="1115616" y="1419622"/>
          <a:ext cx="7056784" cy="326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/>
          <p:cNvSpPr>
            <a:spLocks noGrp="1"/>
          </p:cNvSpPr>
          <p:nvPr>
            <p:ph idx="1"/>
          </p:nvPr>
        </p:nvSpPr>
        <p:spPr>
          <a:xfrm>
            <a:off x="900113" y="1362075"/>
            <a:ext cx="7354887" cy="3441700"/>
          </a:xfrm>
        </p:spPr>
        <p:txBody>
          <a:bodyPr/>
          <a:lstStyle/>
          <a:p>
            <a:pPr eaLnBrk="1" hangingPunct="1"/>
            <a:r>
              <a:rPr lang="sl-SI" altLang="sl-SI" smtClean="0"/>
              <a:t>Kaj nas opredeli kot domoljubne? 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spoštljiv odnos do slovenskega jezika (3,53)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spoštovati Ustavo in zakone (3,45)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nesramotenje domovine (3,34) </a:t>
            </a:r>
          </a:p>
          <a:p>
            <a:pPr eaLnBrk="1" hangingPunct="1"/>
            <a:r>
              <a:rPr lang="sl-SI" altLang="sl-SI" smtClean="0"/>
              <a:t>Manj pomembno pa je: 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razobešanje zastave ob državnih praznikih (2,68)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poznavanje demokratičnih institucij slovenske države (2,7)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biti vdan domovini (2,94)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poznati zgodovino svoje države (2,98)</a:t>
            </a:r>
          </a:p>
          <a:p>
            <a:pPr lvl="1" eaLnBrk="1" hangingPunct="1"/>
            <a:r>
              <a:rPr lang="sl-SI" altLang="sl-SI" sz="1600" smtClean="0">
                <a:solidFill>
                  <a:srgbClr val="FF0000"/>
                </a:solidFill>
              </a:rPr>
              <a:t>trdo delati (3,08)</a:t>
            </a:r>
          </a:p>
        </p:txBody>
      </p:sp>
      <p:sp>
        <p:nvSpPr>
          <p:cNvPr id="13315" name="Naslov 2"/>
          <p:cNvSpPr>
            <a:spLocks noGrp="1"/>
          </p:cNvSpPr>
          <p:nvPr>
            <p:ph type="title"/>
          </p:nvPr>
        </p:nvSpPr>
        <p:spPr>
          <a:xfrm>
            <a:off x="468313" y="484188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sl-SI" smtClean="0"/>
              <a:t>SO MLADI DOMOLJUBNI?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Stekanj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Stekanj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524</Words>
  <Application>Microsoft Office PowerPoint</Application>
  <PresentationFormat>Diaprojekcija na zaslonu (16:9)</PresentationFormat>
  <Paragraphs>84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Franklin Gothic Book</vt:lpstr>
      <vt:lpstr>Arial</vt:lpstr>
      <vt:lpstr>Constantia</vt:lpstr>
      <vt:lpstr>Brush Script MT</vt:lpstr>
      <vt:lpstr>Calibri</vt:lpstr>
      <vt:lpstr>Rage Italic</vt:lpstr>
      <vt:lpstr>Wingdings</vt:lpstr>
      <vt:lpstr>Žebljiček</vt:lpstr>
      <vt:lpstr>DOMOVINSKA IN DRŽAVLJANSKA VZGOJA</vt:lpstr>
      <vt:lpstr>DOMOLJUBJE IN DOMOVINA</vt:lpstr>
      <vt:lpstr>NACIONALNIZEM</vt:lpstr>
      <vt:lpstr>KAJ JE BITI DOMOLJUBEN?</vt:lpstr>
      <vt:lpstr>DOMOLJUBJE JE POMEMBNO!</vt:lpstr>
      <vt:lpstr>DOMOLJUBJE       NACIONALIZEM </vt:lpstr>
      <vt:lpstr>DOMOLJUBJE IN DEMOKRACIJA </vt:lpstr>
      <vt:lpstr>SO MLADI DOMOLJUBNI? </vt:lpstr>
      <vt:lpstr>SO MLADI DOMOLJUBNI? </vt:lpstr>
      <vt:lpstr>DRŽAVLJANSKA PISMENOST</vt:lpstr>
      <vt:lpstr>KDO JE „KRIV“? </vt:lpstr>
      <vt:lpstr>KAJ NAREDITI?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Vladimir Prebilič</dc:creator>
  <cp:lastModifiedBy>Žiga Vuk</cp:lastModifiedBy>
  <cp:revision>45</cp:revision>
  <dcterms:created xsi:type="dcterms:W3CDTF">2017-02-05T10:58:40Z</dcterms:created>
  <dcterms:modified xsi:type="dcterms:W3CDTF">2017-09-08T07:43:29Z</dcterms:modified>
</cp:coreProperties>
</file>