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5" r:id="rId2"/>
    <p:sldId id="256" r:id="rId3"/>
    <p:sldId id="338" r:id="rId4"/>
    <p:sldId id="264" r:id="rId5"/>
    <p:sldId id="276" r:id="rId6"/>
    <p:sldId id="278" r:id="rId7"/>
    <p:sldId id="339" r:id="rId8"/>
    <p:sldId id="279" r:id="rId9"/>
    <p:sldId id="275" r:id="rId10"/>
    <p:sldId id="282" r:id="rId11"/>
    <p:sldId id="283" r:id="rId12"/>
    <p:sldId id="284" r:id="rId13"/>
    <p:sldId id="288" r:id="rId14"/>
    <p:sldId id="337" r:id="rId15"/>
    <p:sldId id="292" r:id="rId16"/>
    <p:sldId id="335" r:id="rId17"/>
    <p:sldId id="332" r:id="rId18"/>
    <p:sldId id="333" r:id="rId19"/>
    <p:sldId id="340" r:id="rId20"/>
    <p:sldId id="298" r:id="rId21"/>
    <p:sldId id="308" r:id="rId22"/>
    <p:sldId id="299" r:id="rId23"/>
    <p:sldId id="323" r:id="rId24"/>
    <p:sldId id="324" r:id="rId25"/>
    <p:sldId id="306" r:id="rId26"/>
    <p:sldId id="321" r:id="rId27"/>
    <p:sldId id="322" r:id="rId28"/>
    <p:sldId id="300" r:id="rId29"/>
    <p:sldId id="301" r:id="rId30"/>
    <p:sldId id="302" r:id="rId31"/>
    <p:sldId id="303" r:id="rId32"/>
    <p:sldId id="307" r:id="rId33"/>
    <p:sldId id="336" r:id="rId34"/>
  </p:sldIdLst>
  <p:sldSz cx="9144000" cy="6858000" type="screen4x3"/>
  <p:notesSz cx="6797675" cy="9928225"/>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2719" autoAdjust="0"/>
    <p:restoredTop sz="89749" autoAdjust="0"/>
  </p:normalViewPr>
  <p:slideViewPr>
    <p:cSldViewPr>
      <p:cViewPr varScale="1">
        <p:scale>
          <a:sx n="54" d="100"/>
          <a:sy n="54" d="100"/>
        </p:scale>
        <p:origin x="744" y="29"/>
      </p:cViewPr>
      <p:guideLst>
        <p:guide orient="horz" pos="2160"/>
        <p:guide pos="2880"/>
      </p:guideLst>
    </p:cSldViewPr>
  </p:slideViewPr>
  <p:outlineViewPr>
    <p:cViewPr>
      <p:scale>
        <a:sx n="33" d="100"/>
        <a:sy n="33" d="100"/>
      </p:scale>
      <p:origin x="0" y="2046"/>
    </p:cViewPr>
  </p:outlineViewPr>
  <p:notesTextViewPr>
    <p:cViewPr>
      <p:scale>
        <a:sx n="100" d="100"/>
        <a:sy n="100" d="100"/>
      </p:scale>
      <p:origin x="0" y="0"/>
    </p:cViewPr>
  </p:notesTextViewPr>
  <p:sorterViewPr>
    <p:cViewPr>
      <p:scale>
        <a:sx n="100" d="100"/>
        <a:sy n="100" d="100"/>
      </p:scale>
      <p:origin x="0" y="112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1F662E34-BCF4-4CCA-8557-308D69709922}" type="datetimeFigureOut">
              <a:rPr lang="sl-SI" smtClean="0"/>
              <a:pPr/>
              <a:t>30.6.2017</a:t>
            </a:fld>
            <a:endParaRPr lang="sl-SI"/>
          </a:p>
        </p:txBody>
      </p:sp>
      <p:sp>
        <p:nvSpPr>
          <p:cNvPr id="4" name="Ograda noge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8CFDB381-FEA7-462D-ADD1-4201CE53C38C}" type="slidenum">
              <a:rPr lang="sl-SI" smtClean="0"/>
              <a:pPr/>
              <a:t>‹#›</a:t>
            </a:fld>
            <a:endParaRPr lang="sl-SI"/>
          </a:p>
        </p:txBody>
      </p:sp>
    </p:spTree>
    <p:extLst>
      <p:ext uri="{BB962C8B-B14F-4D97-AF65-F5344CB8AC3E}">
        <p14:creationId xmlns:p14="http://schemas.microsoft.com/office/powerpoint/2010/main" val="2131999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5E514183-2F3D-41C1-A6C2-35F2E67BDBB0}" type="datetimeFigureOut">
              <a:rPr lang="sl-SI" smtClean="0"/>
              <a:pPr/>
              <a:t>30.6.2017</a:t>
            </a:fld>
            <a:endParaRPr lang="sl-SI"/>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6CDA13A7-DFB9-4E4A-B295-57CFC0762655}" type="slidenum">
              <a:rPr lang="sl-SI" smtClean="0"/>
              <a:pPr/>
              <a:t>‹#›</a:t>
            </a:fld>
            <a:endParaRPr lang="sl-SI"/>
          </a:p>
        </p:txBody>
      </p:sp>
    </p:spTree>
    <p:extLst>
      <p:ext uri="{BB962C8B-B14F-4D97-AF65-F5344CB8AC3E}">
        <p14:creationId xmlns:p14="http://schemas.microsoft.com/office/powerpoint/2010/main" val="1476432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sl.wikipedia.org/wiki/Sever" TargetMode="External"/><Relationship Id="rId13" Type="http://schemas.openxmlformats.org/officeDocument/2006/relationships/hyperlink" Target="https://sl.wikipedia.org/w/index.php?title=Izgorevanje&amp;action=edit&amp;redlink=1" TargetMode="External"/><Relationship Id="rId18" Type="http://schemas.openxmlformats.org/officeDocument/2006/relationships/hyperlink" Target="https://sl.wikipedia.org/wiki/Ppm" TargetMode="External"/><Relationship Id="rId26" Type="http://schemas.openxmlformats.org/officeDocument/2006/relationships/hyperlink" Target="https://sl.wikipedia.org/wiki/Motori%C4%8Dna_plo%C5%A1%C4%8Dica" TargetMode="External"/><Relationship Id="rId3" Type="http://schemas.openxmlformats.org/officeDocument/2006/relationships/hyperlink" Target="https://sl.wikipedia.org/wiki/Destilacija" TargetMode="External"/><Relationship Id="rId21" Type="http://schemas.openxmlformats.org/officeDocument/2006/relationships/hyperlink" Target="https://sl.wikipedia.org/wiki/Sinkopa" TargetMode="External"/><Relationship Id="rId7" Type="http://schemas.openxmlformats.org/officeDocument/2006/relationships/hyperlink" Target="https://sl.wikipedia.org/wiki/Gospodarstvo" TargetMode="External"/><Relationship Id="rId12" Type="http://schemas.openxmlformats.org/officeDocument/2006/relationships/hyperlink" Target="https://sl.wikipedia.org/wiki/Ladja" TargetMode="External"/><Relationship Id="rId17" Type="http://schemas.openxmlformats.org/officeDocument/2006/relationships/hyperlink" Target="https://sl.wikipedia.org/wiki/Tkivo" TargetMode="External"/><Relationship Id="rId25" Type="http://schemas.openxmlformats.org/officeDocument/2006/relationships/hyperlink" Target="https://sl.wikipedia.org/wiki/Ganglij" TargetMode="External"/><Relationship Id="rId2" Type="http://schemas.openxmlformats.org/officeDocument/2006/relationships/slide" Target="../slides/slide7.xml"/><Relationship Id="rId16" Type="http://schemas.openxmlformats.org/officeDocument/2006/relationships/hyperlink" Target="https://sl.wikipedia.org/wiki/Hemoglobin" TargetMode="External"/><Relationship Id="rId20" Type="http://schemas.openxmlformats.org/officeDocument/2006/relationships/hyperlink" Target="https://sl.wikipedia.org/w/index.php?title=Oku%C5%BEbe&amp;action=edit&amp;redlink=1" TargetMode="External"/><Relationship Id="rId1" Type="http://schemas.openxmlformats.org/officeDocument/2006/relationships/notesMaster" Target="../notesMasters/notesMaster1.xml"/><Relationship Id="rId6" Type="http://schemas.openxmlformats.org/officeDocument/2006/relationships/hyperlink" Target="https://sl.wikipedia.org/wiki/Trgovina" TargetMode="External"/><Relationship Id="rId11" Type="http://schemas.openxmlformats.org/officeDocument/2006/relationships/hyperlink" Target="https://sl.wikipedia.org/wiki/Les" TargetMode="External"/><Relationship Id="rId24" Type="http://schemas.openxmlformats.org/officeDocument/2006/relationships/hyperlink" Target="https://www.ncbi.nlm.nih.gov/pmc/articles/PMC3755365/" TargetMode="External"/><Relationship Id="rId5" Type="http://schemas.openxmlformats.org/officeDocument/2006/relationships/hyperlink" Target="https://sl.wikipedia.org/wiki/Proizvodnja" TargetMode="External"/><Relationship Id="rId15" Type="http://schemas.openxmlformats.org/officeDocument/2006/relationships/hyperlink" Target="https://sl.wikipedia.org/wiki/Ogljikov_monoksid" TargetMode="External"/><Relationship Id="rId23" Type="http://schemas.openxmlformats.org/officeDocument/2006/relationships/hyperlink" Target="https://sl.wikipedia.org/wiki/Osrednje_%C5%BEiv%C4%8Devje" TargetMode="External"/><Relationship Id="rId10" Type="http://schemas.openxmlformats.org/officeDocument/2006/relationships/hyperlink" Target="https://sl.wikipedia.org/wiki/Amerika" TargetMode="External"/><Relationship Id="rId19" Type="http://schemas.openxmlformats.org/officeDocument/2006/relationships/hyperlink" Target="https://sl.wikipedia.org/w/index.php?title=Zastrupitve&amp;action=edit&amp;redlink=1" TargetMode="External"/><Relationship Id="rId4" Type="http://schemas.openxmlformats.org/officeDocument/2006/relationships/hyperlink" Target="https://sl.wikipedia.org/wiki/Nafta" TargetMode="External"/><Relationship Id="rId9" Type="http://schemas.openxmlformats.org/officeDocument/2006/relationships/hyperlink" Target="https://sl.wikipedia.org/wiki/Evropa" TargetMode="External"/><Relationship Id="rId14" Type="http://schemas.openxmlformats.org/officeDocument/2006/relationships/hyperlink" Target="https://sl.wikipedia.org/wiki/Ogljik" TargetMode="External"/><Relationship Id="rId22" Type="http://schemas.openxmlformats.org/officeDocument/2006/relationships/hyperlink" Target="https://sl.wikipedia.org/wiki/Mioglobin"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sl.wikipedia.org/wiki/Sever" TargetMode="External"/><Relationship Id="rId13" Type="http://schemas.openxmlformats.org/officeDocument/2006/relationships/hyperlink" Target="https://sl.wikipedia.org/w/index.php?title=Izgorevanje&amp;action=edit&amp;redlink=1" TargetMode="External"/><Relationship Id="rId18" Type="http://schemas.openxmlformats.org/officeDocument/2006/relationships/hyperlink" Target="https://sl.wikipedia.org/wiki/Ppm" TargetMode="External"/><Relationship Id="rId26" Type="http://schemas.openxmlformats.org/officeDocument/2006/relationships/hyperlink" Target="https://sl.wikipedia.org/wiki/Motori%C4%8Dna_plo%C5%A1%C4%8Dica" TargetMode="External"/><Relationship Id="rId3" Type="http://schemas.openxmlformats.org/officeDocument/2006/relationships/hyperlink" Target="https://sl.wikipedia.org/wiki/Destilacija" TargetMode="External"/><Relationship Id="rId21" Type="http://schemas.openxmlformats.org/officeDocument/2006/relationships/hyperlink" Target="https://sl.wikipedia.org/wiki/Sinkopa" TargetMode="External"/><Relationship Id="rId7" Type="http://schemas.openxmlformats.org/officeDocument/2006/relationships/hyperlink" Target="https://sl.wikipedia.org/wiki/Gospodarstvo" TargetMode="External"/><Relationship Id="rId12" Type="http://schemas.openxmlformats.org/officeDocument/2006/relationships/hyperlink" Target="https://sl.wikipedia.org/wiki/Ladja" TargetMode="External"/><Relationship Id="rId17" Type="http://schemas.openxmlformats.org/officeDocument/2006/relationships/hyperlink" Target="https://sl.wikipedia.org/wiki/Tkivo" TargetMode="External"/><Relationship Id="rId25" Type="http://schemas.openxmlformats.org/officeDocument/2006/relationships/hyperlink" Target="https://sl.wikipedia.org/wiki/Ganglij" TargetMode="External"/><Relationship Id="rId2" Type="http://schemas.openxmlformats.org/officeDocument/2006/relationships/slide" Target="../slides/slide8.xml"/><Relationship Id="rId16" Type="http://schemas.openxmlformats.org/officeDocument/2006/relationships/hyperlink" Target="https://sl.wikipedia.org/wiki/Hemoglobin" TargetMode="External"/><Relationship Id="rId20" Type="http://schemas.openxmlformats.org/officeDocument/2006/relationships/hyperlink" Target="https://sl.wikipedia.org/w/index.php?title=Oku%C5%BEbe&amp;action=edit&amp;redlink=1" TargetMode="External"/><Relationship Id="rId1" Type="http://schemas.openxmlformats.org/officeDocument/2006/relationships/notesMaster" Target="../notesMasters/notesMaster1.xml"/><Relationship Id="rId6" Type="http://schemas.openxmlformats.org/officeDocument/2006/relationships/hyperlink" Target="https://sl.wikipedia.org/wiki/Trgovina" TargetMode="External"/><Relationship Id="rId11" Type="http://schemas.openxmlformats.org/officeDocument/2006/relationships/hyperlink" Target="https://sl.wikipedia.org/wiki/Les" TargetMode="External"/><Relationship Id="rId24" Type="http://schemas.openxmlformats.org/officeDocument/2006/relationships/hyperlink" Target="https://www.ncbi.nlm.nih.gov/pmc/articles/PMC3755365/" TargetMode="External"/><Relationship Id="rId5" Type="http://schemas.openxmlformats.org/officeDocument/2006/relationships/hyperlink" Target="https://sl.wikipedia.org/wiki/Proizvodnja" TargetMode="External"/><Relationship Id="rId15" Type="http://schemas.openxmlformats.org/officeDocument/2006/relationships/hyperlink" Target="https://sl.wikipedia.org/wiki/Ogljikov_monoksid" TargetMode="External"/><Relationship Id="rId23" Type="http://schemas.openxmlformats.org/officeDocument/2006/relationships/hyperlink" Target="https://sl.wikipedia.org/wiki/Osrednje_%C5%BEiv%C4%8Devje" TargetMode="External"/><Relationship Id="rId10" Type="http://schemas.openxmlformats.org/officeDocument/2006/relationships/hyperlink" Target="https://sl.wikipedia.org/wiki/Amerika" TargetMode="External"/><Relationship Id="rId19" Type="http://schemas.openxmlformats.org/officeDocument/2006/relationships/hyperlink" Target="https://sl.wikipedia.org/w/index.php?title=Zastrupitve&amp;action=edit&amp;redlink=1" TargetMode="External"/><Relationship Id="rId4" Type="http://schemas.openxmlformats.org/officeDocument/2006/relationships/hyperlink" Target="https://sl.wikipedia.org/wiki/Nafta" TargetMode="External"/><Relationship Id="rId9" Type="http://schemas.openxmlformats.org/officeDocument/2006/relationships/hyperlink" Target="https://sl.wikipedia.org/wiki/Evropa" TargetMode="External"/><Relationship Id="rId14" Type="http://schemas.openxmlformats.org/officeDocument/2006/relationships/hyperlink" Target="https://sl.wikipedia.org/wiki/Ogljik" TargetMode="External"/><Relationship Id="rId22" Type="http://schemas.openxmlformats.org/officeDocument/2006/relationships/hyperlink" Target="https://sl.wikipedia.org/wiki/Mioglobi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smtClean="0"/>
              <a:t>Sanja: pozdrav, predstavitev</a:t>
            </a:r>
            <a:r>
              <a:rPr lang="sl-SI" baseline="0" dirty="0" smtClean="0"/>
              <a:t> govorcev. Zvonka kaj pove?</a:t>
            </a:r>
            <a:endParaRPr lang="sl-SI"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1</a:t>
            </a:fld>
            <a:endParaRPr lang="sl-S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sz="1200" kern="1200" dirty="0" smtClean="0">
                <a:solidFill>
                  <a:schemeClr val="tx1"/>
                </a:solidFill>
                <a:latin typeface="+mn-lt"/>
                <a:ea typeface="+mn-ea"/>
                <a:cs typeface="+mn-cs"/>
              </a:rPr>
              <a:t>Zaradi širjenja informacij o nevarnosti kajenja je v 50. letih med kadilci zavladal preplah. Množično so pisali proizvajalcem cigaret in jih spraševali, kaj je res in kaj ni, ti pa so jim odgovarjali z "nič ni dokazano, potrebujemo več raziskav". Nekako pa so vendarle morali pomiriti svoje uporabnike. Iz rokava so potegnili filtre. Zanje so sicer že 20 let prej vedeli, da so popolnoma brez učinka, zato jih dotlej tudi niso uporabljali. Kakorkoli, izkazali so se za zelo poceni trik, kako pomiriti kadilce in patentirali so na stotine različnih filtrov iz papirja, volne, poliestra in celo azbesta (4 leta so mu bili izpostavljeni kadilci znamke </a:t>
            </a:r>
            <a:r>
              <a:rPr lang="sl-SI" sz="1200" i="1" kern="1200" dirty="0" smtClean="0">
                <a:solidFill>
                  <a:schemeClr val="tx1"/>
                </a:solidFill>
                <a:latin typeface="+mn-lt"/>
                <a:ea typeface="+mn-ea"/>
                <a:cs typeface="+mn-cs"/>
              </a:rPr>
              <a:t>Kent</a:t>
            </a:r>
            <a:r>
              <a:rPr lang="sl-SI" sz="1200" kern="1200" dirty="0" smtClean="0">
                <a:solidFill>
                  <a:schemeClr val="tx1"/>
                </a:solidFill>
                <a:latin typeface="+mn-lt"/>
                <a:ea typeface="+mn-ea"/>
                <a:cs typeface="+mn-cs"/>
              </a:rPr>
              <a:t>), filtre pa oglaševali kot "dualne", "prekatne", "granulirane", "z varnostno cono", "z dvojno zaščito za zdravje", itd. Uporabnik si predstavlja, da filter zadrži nevarne snovi iz dima ter tako zmanjša nevarnost bolezni. Žal temu ni tako. Pomagal bi edino tako gost filter, ki skozi ne bi prepustil nič dima. Cigaret z gostejšimi filtri kadilci niso radi kupovali, saj so se pri njih morali precej namučiti, da so dobili svoj odmerek nikotina. V filtru se v resnici kopičijo delci, a ko kadilec močneje potegne, se iz filtra delci pomaknejo v njegova usta.</a:t>
            </a:r>
            <a:r>
              <a:rPr lang="sl-SI" sz="1200" kern="1200" baseline="30000" dirty="0" smtClean="0">
                <a:solidFill>
                  <a:schemeClr val="tx1"/>
                </a:solidFill>
                <a:latin typeface="+mn-lt"/>
                <a:ea typeface="+mn-ea"/>
                <a:cs typeface="+mn-cs"/>
              </a:rPr>
              <a:t>15</a:t>
            </a:r>
            <a:r>
              <a:rPr lang="sl-SI" sz="1200" kern="1200" dirty="0" smtClean="0">
                <a:solidFill>
                  <a:schemeClr val="tx1"/>
                </a:solidFill>
                <a:latin typeface="+mn-lt"/>
                <a:ea typeface="+mn-ea"/>
                <a:cs typeface="+mn-cs"/>
              </a:rPr>
              <a:t> </a:t>
            </a:r>
          </a:p>
          <a:p>
            <a:r>
              <a:rPr lang="sl-SI" sz="1200" kern="1200" dirty="0" smtClean="0">
                <a:solidFill>
                  <a:schemeClr val="tx1"/>
                </a:solidFill>
                <a:latin typeface="+mn-lt"/>
                <a:ea typeface="+mn-ea"/>
                <a:cs typeface="+mn-cs"/>
              </a:rPr>
              <a:t>Obenem je bilo v 50. letih tobačni industriji jasno, da je strupen ves dim in da čistega dima ne more biti. Trudili so se, da bi izdelali selektivne filtre, ki bi iz dima odstranili najbolj problematične snovi, vendar jim to ni uspelo. Članek v The Journal of the American Medical Association iz leta 1962, ki je dokazoval, da tudi dim iz cigaret s filtrom pri miših povzroči raka, ni vzbudil mnogo pozornosti. Avtor knjige trdi, da so celo dodatno škodljivi, saj se večji delci ob prehodu skozi filter razbijejo na manjše, ti pa zaidejo globje v pljuča. Rak pljuč v zadnjih desetletjih zato nastaja v bolj perifernih delih dihalnih poti, kjer ga odkrijemo kasneje. </a:t>
            </a:r>
            <a:endParaRPr lang="sl-SI"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11</a:t>
            </a:fld>
            <a:endParaRPr lang="sl-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sz="1200" kern="1200" dirty="0" smtClean="0">
                <a:solidFill>
                  <a:schemeClr val="tx1"/>
                </a:solidFill>
                <a:latin typeface="+mn-lt"/>
                <a:ea typeface="+mn-ea"/>
                <a:cs typeface="+mn-cs"/>
              </a:rPr>
              <a:t>Drugi način, kako ustvariti vtis manjše škodljivosti, so meritve količine snovi v dimu, ponavadi katrana in nikotina. Za potrebe meritev so izdelali stroje, ki »kadijo« z enakomernim vlekom, kar že a priori prinese nižje vrednosti, kot pri kadilcih, ki dim vsrkavajo različno intenzivno. Poleg tega so se domislili še enega trika, s katerim so zmanjšali koncentracijo škodljivih snovi ob meritvah: ventilacijo. Gre za drobne luknjice na obodu ustnega dela cigarete, skozi katere prihaja svež zrak, ki se pomeša s cigaretnim dimom in ga razredči. Od leta 1970 dalje uporabljajo "ventilacijo" vse znamke cigaret. Z večjim številom luknjic so dosegli bistveno zmanjšanje količine katrana pri meritvah ter še danes te cigarete oglašujejo kot "light" ali "ultralight", a gre za zavajanje. Kadilec ni stroj, temveč kadi zato, da pride do nikotina. Večina kadilcev, pogosto nevede, z ustnicami ali prsti pokrije luknjice in s tem izniči učinek redčenja. Tudi če luknjic ne pokrijejo, pa prilagodijo hitrost in volumen vdihovanja, tako da na koncu vsrkajo toliko nikotina, kot ga potrebujejo, ob tem pa seveda tudi sorazmerno količino katrana in drugih nevarnih snovi.</a:t>
            </a:r>
            <a:r>
              <a:rPr lang="sl-SI" sz="1200" kern="1200" baseline="30000" dirty="0" smtClean="0">
                <a:solidFill>
                  <a:schemeClr val="tx1"/>
                </a:solidFill>
                <a:latin typeface="+mn-lt"/>
                <a:ea typeface="+mn-ea"/>
                <a:cs typeface="+mn-cs"/>
              </a:rPr>
              <a:t>15</a:t>
            </a:r>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L. T. Kozlowski je v reviji Science leta 1980 dokazal, da se vnos katrana in nikotina skozi čas skorajda ni spremenil. Nižje številke o vrednostih katrana in nikotina na škatlicah potrošnike napeljujejo k napačnemu sklepu, da je njihova vsebina manj škodljiva, vendar se ne zavedajo, da gre za strojne meritve in da bodo lahko vdahnili za cel velikostni red več nevarnih snovi, kot trdijo številke. Žal se tudi zdravstvene oblasti zelo dolgo niso zavedale, da so te številke brez pomena, medtem ko je tobačna industrija ves čas vedela, da z njimi zavaja potrošnike.</a:t>
            </a:r>
            <a:r>
              <a:rPr lang="sl-SI" sz="1200" kern="1200" baseline="30000" dirty="0" smtClean="0">
                <a:solidFill>
                  <a:schemeClr val="tx1"/>
                </a:solidFill>
                <a:latin typeface="+mn-lt"/>
                <a:ea typeface="+mn-ea"/>
                <a:cs typeface="+mn-cs"/>
              </a:rPr>
              <a:t>15</a:t>
            </a:r>
            <a:endParaRPr lang="sl-SI"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12</a:t>
            </a:fld>
            <a:endParaRPr lang="sl-S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smtClean="0">
                <a:solidFill>
                  <a:schemeClr val="tx1"/>
                </a:solidFill>
                <a:latin typeface="+mn-lt"/>
                <a:ea typeface="+mn-ea"/>
                <a:cs typeface="+mn-cs"/>
              </a:rPr>
              <a:t>Vzpon cigarete je bil tesno povezan z bogatenjem državnih proračunov preko tobačnih davkov. Ocene za leto 1935 pravijo, da so evropske države tedaj 15 % vseh proračunskih sredstev dobile od tobačnih davkov. V Jugoslaviji je bil odstotek še višji, 22 %. Z bogatenjem držav je ta odstotek upadal – sredi 60. let je Francija od tobačnih davkov pridobila 5 % nacionalnega proračuna, Italija 10 %.</a:t>
            </a:r>
            <a:r>
              <a:rPr lang="sl-SI" sz="1200" kern="1200" baseline="30000" dirty="0" smtClean="0">
                <a:solidFill>
                  <a:schemeClr val="tx1"/>
                </a:solidFill>
                <a:latin typeface="+mn-lt"/>
                <a:ea typeface="+mn-ea"/>
                <a:cs typeface="+mn-cs"/>
              </a:rPr>
              <a:t>1</a:t>
            </a:r>
            <a:r>
              <a:rPr lang="sl-SI" sz="1200" kern="1200" dirty="0" smtClean="0">
                <a:solidFill>
                  <a:schemeClr val="tx1"/>
                </a:solidFill>
                <a:latin typeface="+mn-lt"/>
                <a:ea typeface="+mn-ea"/>
                <a:cs typeface="+mn-cs"/>
              </a:rPr>
              <a:t> Dandanes tobačne trošarine pomenijo manjši delež prihodkov za državne proračune – v Avstriji 2 %, v Nemčiji 2.8 %, na Madžarskem 3.2 % in v Sloveniji, kjer je trenutno obdavčitev med najnižjimi na svetu, le 0.8 %.</a:t>
            </a:r>
            <a:r>
              <a:rPr lang="sl-SI" sz="1200" kern="1200" baseline="30000" dirty="0" smtClean="0">
                <a:solidFill>
                  <a:schemeClr val="tx1"/>
                </a:solidFill>
                <a:latin typeface="+mn-lt"/>
                <a:ea typeface="+mn-ea"/>
                <a:cs typeface="+mn-cs"/>
              </a:rPr>
              <a:t>4</a:t>
            </a:r>
            <a:r>
              <a:rPr lang="sl-SI" sz="1200" kern="1200" dirty="0" smtClean="0">
                <a:solidFill>
                  <a:schemeClr val="tx1"/>
                </a:solidFill>
                <a:latin typeface="+mn-lt"/>
                <a:ea typeface="+mn-ea"/>
                <a:cs typeface="+mn-cs"/>
              </a:rPr>
              <a:t> Tobačna industrija zagovarja nižje davke, češ da v nasprotnem primeru prodaja tako upade, da to pomeni izgubo za državni proračun. Ob današnjih konstrukcijah državnih proračunov to ne drži – ob 10 % povišanju cen cigaret, upade prodaja za 4 %, obenem pa upad kajenja dolgoročno pomeni manj bolezni, manj bolniških odsotnosti in manj stroškov zdravljenja. Drugi argument </a:t>
            </a:r>
            <a:r>
              <a:rPr lang="sl-SI" sz="1200" kern="1200" dirty="0" err="1" smtClean="0">
                <a:solidFill>
                  <a:schemeClr val="tx1"/>
                </a:solidFill>
                <a:latin typeface="+mn-lt"/>
                <a:ea typeface="+mn-ea"/>
                <a:cs typeface="+mn-cs"/>
              </a:rPr>
              <a:t>tobačnikov</a:t>
            </a:r>
            <a:r>
              <a:rPr lang="sl-SI" sz="1200" kern="1200" dirty="0" smtClean="0">
                <a:solidFill>
                  <a:schemeClr val="tx1"/>
                </a:solidFill>
                <a:latin typeface="+mn-lt"/>
                <a:ea typeface="+mn-ea"/>
                <a:cs typeface="+mn-cs"/>
              </a:rPr>
              <a:t> je razmah črnega trga v primeru visokih davkov, pri čemer so tajni dokumenti razkrili, da tobačna industrija pogosto sama spodbuja tihotapstvo. Poleg tega se je tihotapstvu možno izogniti s strogim kaznovanjem; tako na primer v skandinavskih državah črnega trga ni, čeprav so trošarine med najvišjimi na </a:t>
            </a:r>
            <a:r>
              <a:rPr lang="sl-SI" sz="1200" kern="1200" dirty="0" err="1" smtClean="0">
                <a:solidFill>
                  <a:schemeClr val="tx1"/>
                </a:solidFill>
                <a:latin typeface="+mn-lt"/>
                <a:ea typeface="+mn-ea"/>
                <a:cs typeface="+mn-cs"/>
              </a:rPr>
              <a:t>svetu.</a:t>
            </a:r>
            <a:r>
              <a:rPr lang="sl-SI" sz="1200" kern="1200" baseline="30000" dirty="0" err="1" smtClean="0">
                <a:solidFill>
                  <a:schemeClr val="tx1"/>
                </a:solidFill>
                <a:latin typeface="+mn-lt"/>
                <a:ea typeface="+mn-ea"/>
                <a:cs typeface="+mn-cs"/>
              </a:rPr>
              <a:t>1</a:t>
            </a:r>
            <a:endParaRPr lang="sl-SI" sz="1200" kern="1200" dirty="0" smtClean="0">
              <a:solidFill>
                <a:schemeClr val="tx1"/>
              </a:solidFill>
              <a:latin typeface="+mn-lt"/>
              <a:ea typeface="+mn-ea"/>
              <a:cs typeface="+mn-cs"/>
            </a:endParaRPr>
          </a:p>
          <a:p>
            <a:r>
              <a:rPr lang="sl-SI" sz="1200" b="1" kern="1200" dirty="0" smtClean="0">
                <a:solidFill>
                  <a:schemeClr val="tx1"/>
                </a:solidFill>
                <a:latin typeface="+mn-lt"/>
                <a:ea typeface="+mn-ea"/>
                <a:cs typeface="+mn-cs"/>
              </a:rPr>
              <a:t>Zloraba znanosti za preusmerjanje pozornosti</a:t>
            </a:r>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Leta 1953 so zaupne raziskave tobačne industrije dokazale, da tobačni dim brez dvoma povzroča raka. Zaradi medijskih pritiskov, ki so se pričeli istega leta, so v večini ameriških časopisov z ocenjeno skupno naklado preko 43 milijonov objavili sporočilo z naslovom »Iskrena izjava kadilcem cigaret«. V izjavi so zagotovili, da </a:t>
            </a:r>
            <a:r>
              <a:rPr lang="sl-SI" sz="1200" kern="1200" dirty="0" err="1" smtClean="0">
                <a:solidFill>
                  <a:schemeClr val="tx1"/>
                </a:solidFill>
                <a:latin typeface="+mn-lt"/>
                <a:ea typeface="+mn-ea"/>
                <a:cs typeface="+mn-cs"/>
              </a:rPr>
              <a:t>zaenkrat</a:t>
            </a:r>
            <a:r>
              <a:rPr lang="sl-SI" sz="1200" kern="1200" dirty="0" smtClean="0">
                <a:solidFill>
                  <a:schemeClr val="tx1"/>
                </a:solidFill>
                <a:latin typeface="+mn-lt"/>
                <a:ea typeface="+mn-ea"/>
                <a:cs typeface="+mn-cs"/>
              </a:rPr>
              <a:t> ni dokončnih dokazov o škodljivosti kajenja ter da je povezanost med kajenjem in pljučnim rakom samo teorija. Zavezali so se, da bodo ustanovili Raziskovalni odbor tobačne industrije, TIRC, ki bo »opravljal raziskave vseh faz uporabe tobaka in zdravja«. Podpredsednik </a:t>
            </a:r>
            <a:r>
              <a:rPr lang="sl-SI" sz="1200" i="1" kern="1200" dirty="0" err="1" smtClean="0">
                <a:solidFill>
                  <a:schemeClr val="tx1"/>
                </a:solidFill>
                <a:latin typeface="+mn-lt"/>
                <a:ea typeface="+mn-ea"/>
                <a:cs typeface="+mn-cs"/>
              </a:rPr>
              <a:t>Philip</a:t>
            </a:r>
            <a:r>
              <a:rPr lang="sl-SI" sz="1200" i="1" kern="1200" dirty="0" smtClean="0">
                <a:solidFill>
                  <a:schemeClr val="tx1"/>
                </a:solidFill>
                <a:latin typeface="+mn-lt"/>
                <a:ea typeface="+mn-ea"/>
                <a:cs typeface="+mn-cs"/>
              </a:rPr>
              <a:t> Morrisa</a:t>
            </a:r>
            <a:r>
              <a:rPr lang="sl-SI" sz="1200" kern="1200" dirty="0" smtClean="0">
                <a:solidFill>
                  <a:schemeClr val="tx1"/>
                </a:solidFill>
                <a:latin typeface="+mn-lt"/>
                <a:ea typeface="+mn-ea"/>
                <a:cs typeface="+mn-cs"/>
              </a:rPr>
              <a:t> je izjavil, da bi že jutri ugasnili stroje, če bi vedeli, da škodujejo </a:t>
            </a:r>
            <a:r>
              <a:rPr lang="sl-SI" sz="1200" kern="1200" dirty="0" err="1" smtClean="0">
                <a:solidFill>
                  <a:schemeClr val="tx1"/>
                </a:solidFill>
                <a:latin typeface="+mn-lt"/>
                <a:ea typeface="+mn-ea"/>
                <a:cs typeface="+mn-cs"/>
              </a:rPr>
              <a:t>kupcem.</a:t>
            </a:r>
            <a:r>
              <a:rPr lang="sl-SI" sz="1200" kern="1200" baseline="30000" dirty="0" err="1" smtClean="0">
                <a:solidFill>
                  <a:schemeClr val="tx1"/>
                </a:solidFill>
                <a:latin typeface="+mn-lt"/>
                <a:ea typeface="+mn-ea"/>
                <a:cs typeface="+mn-cs"/>
              </a:rPr>
              <a:t>1</a:t>
            </a:r>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Po letu 1954 se je tobačna industrija lotila obsežne </a:t>
            </a:r>
            <a:r>
              <a:rPr lang="sl-SI" sz="1200" kern="1200" dirty="0" err="1" smtClean="0">
                <a:solidFill>
                  <a:schemeClr val="tx1"/>
                </a:solidFill>
                <a:latin typeface="+mn-lt"/>
                <a:ea typeface="+mn-ea"/>
                <a:cs typeface="+mn-cs"/>
              </a:rPr>
              <a:t>kampanije</a:t>
            </a:r>
            <a:r>
              <a:rPr lang="sl-SI" sz="1200" kern="1200" dirty="0" smtClean="0">
                <a:solidFill>
                  <a:schemeClr val="tx1"/>
                </a:solidFill>
                <a:latin typeface="+mn-lt"/>
                <a:ea typeface="+mn-ea"/>
                <a:cs typeface="+mn-cs"/>
              </a:rPr>
              <a:t> zanikanja škodljivosti kajenja. Za raziskave so namenili stotine milijonov dolarjev. Znanost, ki je bila financirana iz njihove strani, je bila tipično visoke kakovosti, vendar ni imela nobene zveze s proučevanjem vpliva kajenja na zdravje. Če so že financirali projekt, ki je pokazal na nevarnosti kajenja, so projekt bodisi ustavili bodisi preprečili objavo rezultatov. Osnovna taktika je bila torej gledati stran, nato pa trditi, da kljub porabljenim milijonom niso bili odkriti dokazi o škodljivosti kajenja. Njihova mantra je bila »nič ni dokazano, potrebnih je več raziskav«. Obenem so se hvalili, da je njihov denar ustvaril 10 Nobelovih nagrajencev, vendar niso povedali, da se nobena od teh raziskav ni osredotočala na </a:t>
            </a:r>
            <a:r>
              <a:rPr lang="sl-SI" sz="1200" kern="1200" dirty="0" err="1" smtClean="0">
                <a:solidFill>
                  <a:schemeClr val="tx1"/>
                </a:solidFill>
                <a:latin typeface="+mn-lt"/>
                <a:ea typeface="+mn-ea"/>
                <a:cs typeface="+mn-cs"/>
              </a:rPr>
              <a:t>tobak.</a:t>
            </a:r>
            <a:r>
              <a:rPr lang="sl-SI" sz="1200" kern="1200" baseline="30000" dirty="0" err="1" smtClean="0">
                <a:solidFill>
                  <a:schemeClr val="tx1"/>
                </a:solidFill>
                <a:latin typeface="+mn-lt"/>
                <a:ea typeface="+mn-ea"/>
                <a:cs typeface="+mn-cs"/>
              </a:rPr>
              <a:t>1</a:t>
            </a:r>
            <a:r>
              <a:rPr lang="sl-SI" sz="1200" kern="1200" dirty="0" smtClean="0">
                <a:solidFill>
                  <a:schemeClr val="tx1"/>
                </a:solidFill>
                <a:latin typeface="+mn-lt"/>
                <a:ea typeface="+mn-ea"/>
                <a:cs typeface="+mn-cs"/>
              </a:rPr>
              <a:t> </a:t>
            </a:r>
          </a:p>
          <a:p>
            <a:r>
              <a:rPr lang="sl-SI" sz="1200" kern="1200" dirty="0" smtClean="0">
                <a:solidFill>
                  <a:schemeClr val="tx1"/>
                </a:solidFill>
                <a:latin typeface="+mn-lt"/>
                <a:ea typeface="+mn-ea"/>
                <a:cs typeface="+mn-cs"/>
              </a:rPr>
              <a:t>Poleg uradnih finančnih poti so imeli tudi »specialne projekte«, kjer so bili finančni tokovi bolj skrivnostni. Preko teh tokov so financirali znanstvenike različnih strok, da so pričali za tobačno industrijo na sodiščih, pred ameriškim kongresom, javno delovali v njihov prid, pri čemer praviloma niso razkrili, da so plačani s strani tobačne industrije. Tako so, denimo, plačali ameriškemu </a:t>
            </a:r>
            <a:r>
              <a:rPr lang="sl-SI" sz="1200" kern="1200" dirty="0" err="1" smtClean="0">
                <a:solidFill>
                  <a:schemeClr val="tx1"/>
                </a:solidFill>
                <a:latin typeface="+mn-lt"/>
                <a:ea typeface="+mn-ea"/>
                <a:cs typeface="+mn-cs"/>
              </a:rPr>
              <a:t>biostatistiku</a:t>
            </a:r>
            <a:r>
              <a:rPr lang="sl-SI" sz="1200" kern="1200" dirty="0" smtClean="0">
                <a:solidFill>
                  <a:schemeClr val="tx1"/>
                </a:solidFill>
                <a:latin typeface="+mn-lt"/>
                <a:ea typeface="+mn-ea"/>
                <a:cs typeface="+mn-cs"/>
              </a:rPr>
              <a:t> (v knjigi so objavljena imena in priimki, finančni tokovi pa so bili razkriti v sodnih procesih), ki je leta 1966 pred ameriškim kongresom pričal, da med kajenjem in pljučnim rakom ni statistične povezave. Nek drug profesor uporabne matematike, ki je od tobačne industrije prejel okoli 10 milijonov dolarjev, je še po letu 1990 omalovaževal ocene o številu smrti zaradi kajenja. Avtor obsežnega članka o zgodovini pljučnega raka iz leta 1964, ki je zagovarjal tezo, da pogostost pljučnega raka ne narašča, pač pa je le posledica boljše diagnostike, je v reviji »pozabil« navesti, da ga plačuje tobačna industrija. Plačani ekonomist iz </a:t>
            </a:r>
            <a:r>
              <a:rPr lang="sl-SI" sz="1200" kern="1200" dirty="0" err="1" smtClean="0">
                <a:solidFill>
                  <a:schemeClr val="tx1"/>
                </a:solidFill>
                <a:latin typeface="+mn-lt"/>
                <a:ea typeface="+mn-ea"/>
                <a:cs typeface="+mn-cs"/>
              </a:rPr>
              <a:t>Harvarda</a:t>
            </a:r>
            <a:r>
              <a:rPr lang="sl-SI" sz="1200" kern="1200" dirty="0" smtClean="0">
                <a:solidFill>
                  <a:schemeClr val="tx1"/>
                </a:solidFill>
                <a:latin typeface="+mn-lt"/>
                <a:ea typeface="+mn-ea"/>
                <a:cs typeface="+mn-cs"/>
              </a:rPr>
              <a:t> je v sodnih postopkih pričal, da kajenje družbi prihrani nekaj denarja, pri čemer je namigoval na neizplačane pokojnine in manjše stroške zdravljenja pri hitrih smrtih. Podkupljeni psihologi in psihiatri so pričali, da je kajenje navada, ne pa zasvojenost, zanikali učinke nikotina ter izpostavljali genetsko nagnjenost h kajenju. Še leta 1997 so plačane ekspertne priče na sodiščih trdile, da ne vedo zagotovo, ali kajenje povzroča bolezni, čeprav je istočasno obramba tobačne industrije temeljila na tem, da je škodljivost kajenja vendar že dolgo splošno znana. Ugledna kardiologinja, predsednica Ameriškega združenja za hipertenzijo ter Ameriškega združenja za srce, pa tudi prejemnica njihove nagrade za življenjsko delo leta 2002, svojim sodelavcem najverjetneje ni povedala, da se je v mnogih sodnih procesih pojavila kot priča tobačne industrije. Primer omenjene gospe je tipičen - večinoma so bili sodelavci tobačne industrije univerzitetni profesorji in ugledni znanstveniki, njihovi sodelavci in javnost pa niso vedeli za njihovo sodelovanje s tobačno </a:t>
            </a:r>
            <a:r>
              <a:rPr lang="sl-SI" sz="1200" kern="1200" dirty="0" err="1" smtClean="0">
                <a:solidFill>
                  <a:schemeClr val="tx1"/>
                </a:solidFill>
                <a:latin typeface="+mn-lt"/>
                <a:ea typeface="+mn-ea"/>
                <a:cs typeface="+mn-cs"/>
              </a:rPr>
              <a:t>industrijo.</a:t>
            </a:r>
            <a:r>
              <a:rPr lang="sl-SI" sz="1200" kern="1200" baseline="30000" dirty="0" err="1" smtClean="0">
                <a:solidFill>
                  <a:schemeClr val="tx1"/>
                </a:solidFill>
                <a:latin typeface="+mn-lt"/>
                <a:ea typeface="+mn-ea"/>
                <a:cs typeface="+mn-cs"/>
              </a:rPr>
              <a:t>1</a:t>
            </a:r>
            <a:r>
              <a:rPr lang="sl-SI" sz="1200" kern="1200" dirty="0" smtClean="0">
                <a:solidFill>
                  <a:schemeClr val="tx1"/>
                </a:solidFill>
                <a:latin typeface="+mn-lt"/>
                <a:ea typeface="+mn-ea"/>
                <a:cs typeface="+mn-cs"/>
              </a:rPr>
              <a:t> </a:t>
            </a:r>
          </a:p>
          <a:p>
            <a:r>
              <a:rPr lang="sl-SI" sz="1200" kern="1200" dirty="0" smtClean="0">
                <a:solidFill>
                  <a:schemeClr val="tx1"/>
                </a:solidFill>
                <a:latin typeface="+mn-lt"/>
                <a:ea typeface="+mn-ea"/>
                <a:cs typeface="+mn-cs"/>
              </a:rPr>
              <a:t>Vendar ni šlo samo za posameznike, ki bi sodelovali s tobačno industrijo. Sponzorstva, donacije ter direktna financiranja projektov je prejemala večina medicinskih in drugih naravoslovnih fakultet, med drugimi univerze </a:t>
            </a:r>
            <a:r>
              <a:rPr lang="sl-SI" sz="1200" kern="1200" dirty="0" err="1" smtClean="0">
                <a:solidFill>
                  <a:schemeClr val="tx1"/>
                </a:solidFill>
                <a:latin typeface="+mn-lt"/>
                <a:ea typeface="+mn-ea"/>
                <a:cs typeface="+mn-cs"/>
              </a:rPr>
              <a:t>Harvard</a:t>
            </a:r>
            <a:r>
              <a:rPr lang="sl-SI" sz="1200" kern="1200" dirty="0" smtClean="0">
                <a:solidFill>
                  <a:schemeClr val="tx1"/>
                </a:solidFill>
                <a:latin typeface="+mn-lt"/>
                <a:ea typeface="+mn-ea"/>
                <a:cs typeface="+mn-cs"/>
              </a:rPr>
              <a:t>, </a:t>
            </a:r>
            <a:r>
              <a:rPr lang="sl-SI" sz="1200" kern="1200" dirty="0" err="1" smtClean="0">
                <a:solidFill>
                  <a:schemeClr val="tx1"/>
                </a:solidFill>
                <a:latin typeface="+mn-lt"/>
                <a:ea typeface="+mn-ea"/>
                <a:cs typeface="+mn-cs"/>
              </a:rPr>
              <a:t>Yale</a:t>
            </a:r>
            <a:r>
              <a:rPr lang="sl-SI" sz="1200" kern="1200" dirty="0" smtClean="0">
                <a:solidFill>
                  <a:schemeClr val="tx1"/>
                </a:solidFill>
                <a:latin typeface="+mn-lt"/>
                <a:ea typeface="+mn-ea"/>
                <a:cs typeface="+mn-cs"/>
              </a:rPr>
              <a:t>, </a:t>
            </a:r>
            <a:r>
              <a:rPr lang="sl-SI" sz="1200" kern="1200" dirty="0" err="1" smtClean="0">
                <a:solidFill>
                  <a:schemeClr val="tx1"/>
                </a:solidFill>
                <a:latin typeface="+mn-lt"/>
                <a:ea typeface="+mn-ea"/>
                <a:cs typeface="+mn-cs"/>
              </a:rPr>
              <a:t>Stanford</a:t>
            </a:r>
            <a:r>
              <a:rPr lang="sl-SI" sz="1200" kern="1200" dirty="0" smtClean="0">
                <a:solidFill>
                  <a:schemeClr val="tx1"/>
                </a:solidFill>
                <a:latin typeface="+mn-lt"/>
                <a:ea typeface="+mn-ea"/>
                <a:cs typeface="+mn-cs"/>
              </a:rPr>
              <a:t> in Oxford. Kalifornijska univerza je, denimo, prejela 37 milijonov dolarjev, večinoma za poljedelske projekte. Znanstveniki so trdili, da je sodelovanje z industrijo temeljna pravica akademske svobode, vendar so »zdrsi« posameznikov, ki se jim je v raziskovalnih člankih zapisalo kaj o nevarnosti kajenja, pokazali, da so v tej svobodi zelo omejeni. Financiranje projektov takih »izdajalcev« se je namreč praviloma zelo kmalu končalo. Mnogi znanstveniki se niso zavedali, da jih tobačna industrija zavaja in ko so to spoznali, so nekateri pričali proti tobačni industriji. Večina univerz se je okoli leta 2000 javno odpovedala financiranju s strani tobačne </a:t>
            </a:r>
            <a:r>
              <a:rPr lang="sl-SI" sz="1200" kern="1200" dirty="0" err="1" smtClean="0">
                <a:solidFill>
                  <a:schemeClr val="tx1"/>
                </a:solidFill>
                <a:latin typeface="+mn-lt"/>
                <a:ea typeface="+mn-ea"/>
                <a:cs typeface="+mn-cs"/>
              </a:rPr>
              <a:t>industrije.</a:t>
            </a:r>
            <a:r>
              <a:rPr lang="sl-SI" sz="1200" kern="1200" baseline="30000" dirty="0" err="1" smtClean="0">
                <a:solidFill>
                  <a:schemeClr val="tx1"/>
                </a:solidFill>
                <a:latin typeface="+mn-lt"/>
                <a:ea typeface="+mn-ea"/>
                <a:cs typeface="+mn-cs"/>
              </a:rPr>
              <a:t>1</a:t>
            </a:r>
            <a:r>
              <a:rPr lang="sl-SI" sz="1200" kern="1200" dirty="0" smtClean="0">
                <a:solidFill>
                  <a:schemeClr val="tx1"/>
                </a:solidFill>
                <a:latin typeface="+mn-lt"/>
                <a:ea typeface="+mn-ea"/>
                <a:cs typeface="+mn-cs"/>
              </a:rPr>
              <a:t> </a:t>
            </a:r>
          </a:p>
          <a:p>
            <a:endParaRPr lang="sl-SI" dirty="0" smtClean="0"/>
          </a:p>
          <a:p>
            <a:endParaRPr lang="sl-SI" dirty="0"/>
          </a:p>
        </p:txBody>
      </p:sp>
      <p:sp>
        <p:nvSpPr>
          <p:cNvPr id="4" name="Ograda številke diapozitiva 3"/>
          <p:cNvSpPr>
            <a:spLocks noGrp="1"/>
          </p:cNvSpPr>
          <p:nvPr>
            <p:ph type="sldNum" sz="quarter" idx="10"/>
          </p:nvPr>
        </p:nvSpPr>
        <p:spPr/>
        <p:txBody>
          <a:bodyPr/>
          <a:lstStyle/>
          <a:p>
            <a:fld id="{6CDA13A7-DFB9-4E4A-B295-57CFC0762655}" type="slidenum">
              <a:rPr lang="sl-SI" smtClean="0"/>
              <a:pPr/>
              <a:t>14</a:t>
            </a:fld>
            <a:endParaRPr lang="sl-S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grada stranske slik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Ograda opomb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l-SI" altLang="sl-SI" smtClean="0"/>
          </a:p>
        </p:txBody>
      </p:sp>
      <p:sp>
        <p:nvSpPr>
          <p:cNvPr id="31748" name="Ograd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DDC0BAF-8158-4443-8C66-732DBF7FA175}" type="slidenum">
              <a:rPr lang="sl-SI" altLang="sl-SI" smtClean="0">
                <a:latin typeface="Arial" charset="0"/>
              </a:rPr>
              <a:pPr eaLnBrk="1" hangingPunct="1">
                <a:spcBef>
                  <a:spcPct val="0"/>
                </a:spcBef>
              </a:pPr>
              <a:t>20</a:t>
            </a:fld>
            <a:endParaRPr lang="sl-SI" altLang="sl-SI"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smtClean="0"/>
              <a:t>ČE bi eno za drugo postavili vse cigarete, proizvedene</a:t>
            </a:r>
            <a:r>
              <a:rPr lang="sl-SI" baseline="0" dirty="0" smtClean="0"/>
              <a:t> v enem letu, bi to pomenilo 4x razdaljo od Zemlje do Sonca oz. 15.000 x okoli Zemlje...</a:t>
            </a:r>
          </a:p>
          <a:p>
            <a:pPr algn="ctr"/>
            <a:r>
              <a:rPr lang="sl-SI" sz="1200" b="1" dirty="0" smtClean="0">
                <a:latin typeface="Arial Black" pitchFamily="34" charset="0"/>
              </a:rPr>
              <a:t>Ključna vprašanja: Kaj vemo o škodljivih posledicah cigaret? Kaj in kdaj je vedela o njih tobačna industrija? Kako se odzvala v javnosti? </a:t>
            </a:r>
          </a:p>
          <a:p>
            <a:pPr algn="ctr"/>
            <a:r>
              <a:rPr lang="sl-SI" sz="1200" b="1" dirty="0" smtClean="0">
                <a:latin typeface="Arial Black" pitchFamily="34" charset="0"/>
              </a:rPr>
              <a:t>Na kakšne načine je TI dosegla razmah kajenja? Kako TI manipulira s svojim izdelkom? Kakšna je povezava TI s politiko? </a:t>
            </a:r>
          </a:p>
          <a:p>
            <a:pPr algn="ctr"/>
            <a:r>
              <a:rPr lang="sl-SI" sz="1200" b="1" baseline="0" dirty="0" smtClean="0">
                <a:latin typeface="Arial Black" pitchFamily="34" charset="0"/>
              </a:rPr>
              <a:t>Predam besedo Luki, ki bo povedal nekaj o knjigi, iz katere črpamo največ snovi za današnje predavanje.</a:t>
            </a:r>
            <a:endParaRPr lang="sl-SI" baseline="0" dirty="0" smtClean="0"/>
          </a:p>
        </p:txBody>
      </p:sp>
      <p:sp>
        <p:nvSpPr>
          <p:cNvPr id="4" name="Slide Number Placeholder 3"/>
          <p:cNvSpPr>
            <a:spLocks noGrp="1"/>
          </p:cNvSpPr>
          <p:nvPr>
            <p:ph type="sldNum" sz="quarter" idx="10"/>
          </p:nvPr>
        </p:nvSpPr>
        <p:spPr/>
        <p:txBody>
          <a:bodyPr/>
          <a:lstStyle/>
          <a:p>
            <a:fld id="{6CDA13A7-DFB9-4E4A-B295-57CFC0762655}" type="slidenum">
              <a:rPr lang="sl-SI" smtClean="0"/>
              <a:pPr/>
              <a:t>2</a:t>
            </a:fld>
            <a:endParaRPr 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l-SI" sz="1200" kern="1200" baseline="0" dirty="0" smtClean="0">
                <a:solidFill>
                  <a:schemeClr val="tx1"/>
                </a:solidFill>
                <a:latin typeface="+mn-lt"/>
                <a:ea typeface="+mn-ea"/>
                <a:cs typeface="+mn-cs"/>
              </a:rPr>
              <a:t>Slika: A. Winter – 19th century</a:t>
            </a:r>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Ob koncu 19. stoletja ni cigaret kadil praktično nihče. Bolj priljubljeni obliki uživanja tobaka sta bili cigara in pipa, ponekod tudi žvečenje. Skupna lastnost vseh dotedanjih tobačnih izdelkov je bila, da večina </a:t>
            </a:r>
            <a:r>
              <a:rPr lang="sl-SI" sz="1200" b="1" kern="1200" dirty="0" smtClean="0">
                <a:solidFill>
                  <a:schemeClr val="tx1"/>
                </a:solidFill>
                <a:latin typeface="+mn-lt"/>
                <a:ea typeface="+mn-ea"/>
                <a:cs typeface="+mn-cs"/>
              </a:rPr>
              <a:t>uporabnikov dima ni mogla inhalirati.</a:t>
            </a:r>
            <a:r>
              <a:rPr lang="sl-SI" sz="1200" kern="1200" dirty="0" smtClean="0">
                <a:solidFill>
                  <a:schemeClr val="tx1"/>
                </a:solidFill>
                <a:latin typeface="+mn-lt"/>
                <a:ea typeface="+mn-ea"/>
                <a:cs typeface="+mn-cs"/>
              </a:rPr>
              <a:t> Ob naravnem sušenju rastline </a:t>
            </a:r>
            <a:r>
              <a:rPr lang="sl-SI" sz="1200" i="1" kern="1200" dirty="0" smtClean="0">
                <a:solidFill>
                  <a:schemeClr val="tx1"/>
                </a:solidFill>
                <a:latin typeface="+mn-lt"/>
                <a:ea typeface="+mn-ea"/>
                <a:cs typeface="+mn-cs"/>
              </a:rPr>
              <a:t>Nicotiana tabacum</a:t>
            </a:r>
            <a:r>
              <a:rPr lang="sl-SI" sz="1200" kern="1200" dirty="0" smtClean="0">
                <a:solidFill>
                  <a:schemeClr val="tx1"/>
                </a:solidFill>
                <a:latin typeface="+mn-lt"/>
                <a:ea typeface="+mn-ea"/>
                <a:cs typeface="+mn-cs"/>
              </a:rPr>
              <a:t> namreč nastane tobak, ki pri gorenju sprošča dim z bazičnim pH-jem. Bazični dim ob inhalaciji draži spodnja dihala ter povzroča kašelj.</a:t>
            </a:r>
            <a:r>
              <a:rPr lang="sl-SI" sz="1200" kern="1200" baseline="30000" dirty="0" smtClean="0">
                <a:solidFill>
                  <a:schemeClr val="tx1"/>
                </a:solidFill>
                <a:latin typeface="+mn-lt"/>
                <a:ea typeface="+mn-ea"/>
                <a:cs typeface="+mn-cs"/>
              </a:rPr>
              <a:t>4</a:t>
            </a:r>
            <a:r>
              <a:rPr lang="sl-SI" sz="1200" kern="1200" dirty="0" smtClean="0">
                <a:solidFill>
                  <a:schemeClr val="tx1"/>
                </a:solidFill>
                <a:latin typeface="+mn-lt"/>
                <a:ea typeface="+mn-ea"/>
                <a:cs typeface="+mn-cs"/>
              </a:rPr>
              <a:t> Uporabniki pip, cigar in prvih cigaret so dim običajno zadrževali v ustno-žrelni votlini ter grlu; posledično so zbolevali za rakom na ustnicah, v ustni votlini in grlu. Prvi medicinski članki o teh rakih so bili objavljeni v Nemčiji že v 18. stoletju, v 19. stoletju pa so francoski zdravniki o njih govorili kot o </a:t>
            </a:r>
            <a:r>
              <a:rPr lang="sl-SI" sz="1200" b="1" i="1" kern="1200" dirty="0" smtClean="0">
                <a:solidFill>
                  <a:schemeClr val="tx1"/>
                </a:solidFill>
                <a:latin typeface="+mn-lt"/>
                <a:ea typeface="+mn-ea"/>
                <a:cs typeface="+mn-cs"/>
              </a:rPr>
              <a:t>cancers des fumeurs</a:t>
            </a:r>
            <a:r>
              <a:rPr lang="sl-SI" sz="1200" kern="1200" dirty="0" smtClean="0">
                <a:solidFill>
                  <a:schemeClr val="tx1"/>
                </a:solidFill>
                <a:latin typeface="+mn-lt"/>
                <a:ea typeface="+mn-ea"/>
                <a:cs typeface="+mn-cs"/>
              </a:rPr>
              <a:t>, kadilskih rakih.</a:t>
            </a:r>
            <a:r>
              <a:rPr lang="sl-SI" sz="1200" kern="1200" baseline="30000" dirty="0" smtClean="0">
                <a:solidFill>
                  <a:schemeClr val="tx1"/>
                </a:solidFill>
                <a:latin typeface="+mn-lt"/>
                <a:ea typeface="+mn-ea"/>
                <a:cs typeface="+mn-cs"/>
              </a:rPr>
              <a:t>5</a:t>
            </a:r>
            <a:r>
              <a:rPr lang="sl-SI" sz="1200" kern="1200" dirty="0" smtClean="0">
                <a:solidFill>
                  <a:schemeClr val="tx1"/>
                </a:solidFill>
                <a:latin typeface="+mn-lt"/>
                <a:ea typeface="+mn-ea"/>
                <a:cs typeface="+mn-cs"/>
              </a:rPr>
              <a:t> Nikotin je s takim načinom uživanja v krvni obtok prehajal zgolj preko relativno majhne površine sluznice zgornjih dihal. Posledično je to pomenilo precej </a:t>
            </a:r>
            <a:r>
              <a:rPr lang="sl-SI" sz="1200" b="1" kern="1200" dirty="0" smtClean="0">
                <a:solidFill>
                  <a:schemeClr val="tx1"/>
                </a:solidFill>
                <a:latin typeface="+mn-lt"/>
                <a:ea typeface="+mn-ea"/>
                <a:cs typeface="+mn-cs"/>
              </a:rPr>
              <a:t>počasen vnos nikotina v telo</a:t>
            </a:r>
            <a:r>
              <a:rPr lang="sl-SI" sz="1200" kern="1200" dirty="0" smtClean="0">
                <a:solidFill>
                  <a:schemeClr val="tx1"/>
                </a:solidFill>
                <a:latin typeface="+mn-lt"/>
                <a:ea typeface="+mn-ea"/>
                <a:cs typeface="+mn-cs"/>
              </a:rPr>
              <a:t>.</a:t>
            </a:r>
            <a:r>
              <a:rPr lang="sl-SI" sz="1200" kern="1200" baseline="30000" dirty="0" smtClean="0">
                <a:solidFill>
                  <a:schemeClr val="tx1"/>
                </a:solidFill>
                <a:latin typeface="+mn-lt"/>
                <a:ea typeface="+mn-ea"/>
                <a:cs typeface="+mn-cs"/>
              </a:rPr>
              <a:t>4</a:t>
            </a:r>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Ob prelomu v 20. stoletje so tobačna podjetja začela izdelovati cigarete, ki so vsebovale tobak, </a:t>
            </a:r>
            <a:r>
              <a:rPr lang="sl-SI" sz="1200" b="1" kern="1200" dirty="0" smtClean="0">
                <a:solidFill>
                  <a:schemeClr val="tx1"/>
                </a:solidFill>
                <a:latin typeface="+mn-lt"/>
                <a:ea typeface="+mn-ea"/>
                <a:cs typeface="+mn-cs"/>
              </a:rPr>
              <a:t>sušen na vročem zraku</a:t>
            </a:r>
            <a:r>
              <a:rPr lang="sl-SI" sz="1200" kern="1200" dirty="0" smtClean="0">
                <a:solidFill>
                  <a:schemeClr val="tx1"/>
                </a:solidFill>
                <a:latin typeface="+mn-lt"/>
                <a:ea typeface="+mn-ea"/>
                <a:cs typeface="+mn-cs"/>
              </a:rPr>
              <a:t>. Ob običajnem sušenju encimi v tobačnem listju degradirajo sladkorje, vroč zrak pa te encime uniči, zato v tobaku ostane približno 20 % več sladkorjev. Ob gorenju sladkorjev se sproščajo karboksilne kisline, ki nevtralizirajo sicer bazičen tobačni dim ter znižajo pH dima na 7 ali 6. Takšen dim kadilec občuti kot blažji in manj dražeč, torej ga lažje vdahne v pljuča, kar omogoča bistveno povečanje površine za absorpcijo nikotina. Sušenje z vročim zrakom povzroči tudi druge kemične spremembe. Med drugim tobak ne potemni, pač pa je suh tobak svetle, »zlate« barve.</a:t>
            </a:r>
            <a:r>
              <a:rPr lang="sl-SI" sz="1200" kern="1200" baseline="30000" dirty="0" smtClean="0">
                <a:solidFill>
                  <a:schemeClr val="tx1"/>
                </a:solidFill>
                <a:latin typeface="+mn-lt"/>
                <a:ea typeface="+mn-ea"/>
                <a:cs typeface="+mn-cs"/>
              </a:rPr>
              <a:t>4</a:t>
            </a:r>
            <a:r>
              <a:rPr lang="sl-SI" sz="1200" kern="1200" dirty="0" smtClean="0">
                <a:solidFill>
                  <a:schemeClr val="tx1"/>
                </a:solidFill>
                <a:latin typeface="+mn-lt"/>
                <a:ea typeface="+mn-ea"/>
                <a:cs typeface="+mn-cs"/>
              </a:rPr>
              <a:t> </a:t>
            </a:r>
          </a:p>
          <a:p>
            <a:r>
              <a:rPr lang="sl-SI" sz="1200" kern="1200" dirty="0" smtClean="0">
                <a:solidFill>
                  <a:schemeClr val="tx1"/>
                </a:solidFill>
                <a:latin typeface="+mn-lt"/>
                <a:ea typeface="+mn-ea"/>
                <a:cs typeface="+mn-cs"/>
              </a:rPr>
              <a:t>Tobačna podjetja so oglaševala tudi samo inhaliranje, saj so bili kadilci vajeni dim zadrževati v zgornjih dihalih. Oglasi so namigovali, da so občutki ob inhaliranju podobni seksualnim užitkom.</a:t>
            </a:r>
            <a:r>
              <a:rPr lang="sl-SI" sz="1200" kern="1200" baseline="30000" dirty="0" smtClean="0">
                <a:solidFill>
                  <a:schemeClr val="tx1"/>
                </a:solidFill>
                <a:latin typeface="+mn-lt"/>
                <a:ea typeface="+mn-ea"/>
                <a:cs typeface="+mn-cs"/>
              </a:rPr>
              <a:t>6</a:t>
            </a:r>
            <a:r>
              <a:rPr lang="sl-SI" sz="1200" kern="1200" dirty="0" smtClean="0">
                <a:solidFill>
                  <a:schemeClr val="tx1"/>
                </a:solidFill>
                <a:latin typeface="+mn-lt"/>
                <a:ea typeface="+mn-ea"/>
                <a:cs typeface="+mn-cs"/>
              </a:rPr>
              <a:t> </a:t>
            </a:r>
            <a:endParaRPr lang="sl-SI"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4</a:t>
            </a:fld>
            <a:endParaRPr 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l-SI"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5</a:t>
            </a:fld>
            <a:endParaRPr lang="sl-S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sz="1200" kern="1200" dirty="0" smtClean="0">
                <a:solidFill>
                  <a:schemeClr val="tx1"/>
                </a:solidFill>
                <a:latin typeface="+mn-lt"/>
                <a:ea typeface="+mn-ea"/>
                <a:cs typeface="+mn-cs"/>
              </a:rPr>
              <a:t>V začetku 30. let 20. stoletja je direktor argentinskega centra za raziskave o raku, A. H. Roffo, separiral tobačni dim v tri destilate ter jih vtiral v uhlje zajcev. Ugotovil je, da </a:t>
            </a:r>
            <a:r>
              <a:rPr lang="sl-SI" sz="1200" b="1" kern="1200" dirty="0" smtClean="0">
                <a:solidFill>
                  <a:schemeClr val="tx1"/>
                </a:solidFill>
                <a:latin typeface="+mn-lt"/>
                <a:ea typeface="+mn-ea"/>
                <a:cs typeface="+mn-cs"/>
              </a:rPr>
              <a:t>katranska frakcija tobačnega dima brez dvoma povzroča raka</a:t>
            </a:r>
            <a:r>
              <a:rPr lang="sl-SI" sz="1200" kern="1200" dirty="0" smtClean="0">
                <a:solidFill>
                  <a:schemeClr val="tx1"/>
                </a:solidFill>
                <a:latin typeface="+mn-lt"/>
                <a:ea typeface="+mn-ea"/>
                <a:cs typeface="+mn-cs"/>
              </a:rPr>
              <a:t>, nikotin in anorganske snovi pa ne. </a:t>
            </a:r>
          </a:p>
          <a:p>
            <a:r>
              <a:rPr lang="sl-SI" sz="1200" kern="1200" dirty="0" smtClean="0">
                <a:solidFill>
                  <a:schemeClr val="tx1"/>
                </a:solidFill>
                <a:latin typeface="+mn-lt"/>
                <a:ea typeface="+mn-ea"/>
                <a:cs typeface="+mn-cs"/>
              </a:rPr>
              <a:t>KATRAN JE črna,</a:t>
            </a:r>
            <a:r>
              <a:rPr lang="sl-SI" sz="1200" kern="1200" baseline="0" dirty="0" smtClean="0">
                <a:solidFill>
                  <a:schemeClr val="tx1"/>
                </a:solidFill>
                <a:latin typeface="+mn-lt"/>
                <a:ea typeface="+mn-ea"/>
                <a:cs typeface="+mn-cs"/>
              </a:rPr>
              <a:t> viskozna tekočina, ki nastane pri visokih temperaturah iz organskih snovi. Uporablja se recimo kot premaz za lesene ladje, sicer pa vsebuje množico za okolje zelo strupenih snovi.</a:t>
            </a:r>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Fotografije zajčjih uhljev s tumorji so pri zagovornikih tobačne industrije vzbudile posmeh. Odziv </a:t>
            </a:r>
            <a:r>
              <a:rPr lang="sl-SI" sz="1200" i="1" kern="1200" dirty="0" smtClean="0">
                <a:solidFill>
                  <a:schemeClr val="tx1"/>
                </a:solidFill>
                <a:latin typeface="+mn-lt"/>
                <a:ea typeface="+mn-ea"/>
                <a:cs typeface="+mn-cs"/>
              </a:rPr>
              <a:t>American Tobacca</a:t>
            </a:r>
            <a:r>
              <a:rPr lang="sl-SI" sz="1200" kern="1200" dirty="0" smtClean="0">
                <a:solidFill>
                  <a:schemeClr val="tx1"/>
                </a:solidFill>
                <a:latin typeface="+mn-lt"/>
                <a:ea typeface="+mn-ea"/>
                <a:cs typeface="+mn-cs"/>
              </a:rPr>
              <a:t> je bil, da »že dlje časa spremljajo Roffovo delo in menijo, da je škoda, da dobiva takšno publiciteto«, češ da obstaja »obilje dokazov, ki dokazujejo, da uporaba tobaka ni povezana z nastankom raka«.</a:t>
            </a:r>
            <a:r>
              <a:rPr lang="sl-SI" sz="1200" kern="1200" baseline="30000" dirty="0" smtClean="0">
                <a:solidFill>
                  <a:schemeClr val="tx1"/>
                </a:solidFill>
                <a:latin typeface="+mn-lt"/>
                <a:ea typeface="+mn-ea"/>
                <a:cs typeface="+mn-cs"/>
              </a:rPr>
              <a:t>14</a:t>
            </a:r>
            <a:r>
              <a:rPr lang="sl-SI" sz="1200" kern="1200" dirty="0" smtClean="0">
                <a:solidFill>
                  <a:schemeClr val="tx1"/>
                </a:solidFill>
                <a:latin typeface="+mn-lt"/>
                <a:ea typeface="+mn-ea"/>
                <a:cs typeface="+mn-cs"/>
              </a:rPr>
              <a:t> </a:t>
            </a:r>
            <a:r>
              <a:rPr lang="sl-SI" sz="1200" b="1" kern="1200" dirty="0" smtClean="0">
                <a:solidFill>
                  <a:schemeClr val="tx1"/>
                </a:solidFill>
                <a:latin typeface="+mn-lt"/>
                <a:ea typeface="+mn-ea"/>
                <a:cs typeface="+mn-cs"/>
              </a:rPr>
              <a:t>Opirali so se na eksperimente svojih sodelavcev, med drugim biofizika E. Lorenza, ki je miši izpostavljal cigaretnemu dimu ter ugotavljal, da niso dobile pljučnih tumorjev. Vendar pri interpretaciji rezultatov ni upošteval, da tudi pri človeku kancerogeneza v pljučih poteka 20 in več let, kar je bistveno več od življenjske dobe miši, obenem pa imajo glodalci zaradi življenja pri tleh evolucijsko razvit odličen obrambni mehanizem, ki jih varuje pred nabiranjem prahu in saj v pljučih.</a:t>
            </a:r>
            <a:r>
              <a:rPr lang="sl-SI" sz="1200" b="1" kern="1200" baseline="30000" dirty="0" smtClean="0">
                <a:solidFill>
                  <a:schemeClr val="tx1"/>
                </a:solidFill>
                <a:latin typeface="+mn-lt"/>
                <a:ea typeface="+mn-ea"/>
                <a:cs typeface="+mn-cs"/>
              </a:rPr>
              <a:t>12</a:t>
            </a:r>
            <a:endParaRPr lang="sl-SI" sz="1200" b="1" kern="1200" dirty="0" smtClean="0">
              <a:solidFill>
                <a:schemeClr val="tx1"/>
              </a:solidFill>
              <a:latin typeface="+mn-lt"/>
              <a:ea typeface="+mn-ea"/>
              <a:cs typeface="+mn-cs"/>
            </a:endParaRPr>
          </a:p>
          <a:p>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TAKTIKA: smešili »protitobačne fanatike«, relativizirali njihove izsledke ter uporabili taktiko, ki so jo desetletja kasneje prevzela tudi ameriška tobačna podjetja: sum o nevarnosti raka priznati, napasti ugotovljene statistične podatke in zahtevati »več raziskav«, za piko na i pa ponuditi uganke, ki imajo funkcijo zanikanja in zamegljevanja (npr. »zakaj kljub tobaku povprečna življenjska doba narašča«?).</a:t>
            </a:r>
            <a:r>
              <a:rPr lang="sl-SI" sz="1200" kern="1200" baseline="30000" dirty="0" smtClean="0">
                <a:solidFill>
                  <a:schemeClr val="tx1"/>
                </a:solidFill>
                <a:latin typeface="+mn-lt"/>
                <a:ea typeface="+mn-ea"/>
                <a:cs typeface="+mn-cs"/>
              </a:rPr>
              <a:t>14</a:t>
            </a:r>
          </a:p>
          <a:p>
            <a:r>
              <a:rPr lang="sl-SI" sz="1200" b="1" kern="1200" baseline="30000" dirty="0" smtClean="0">
                <a:solidFill>
                  <a:schemeClr val="tx1"/>
                </a:solidFill>
                <a:latin typeface="+mn-lt"/>
                <a:ea typeface="+mn-ea"/>
                <a:cs typeface="+mn-cs"/>
              </a:rPr>
              <a:t>Koliko nepotrebnih raziskav na živalih s strani TI, ko je bilo že vse jasno!!!</a:t>
            </a:r>
            <a:endParaRPr lang="sl-SI" b="1"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6</a:t>
            </a:fld>
            <a:endParaRPr 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sl-SI" b="1" dirty="0" smtClean="0"/>
              <a:t>benzopiren</a:t>
            </a:r>
          </a:p>
          <a:p>
            <a:pPr eaLnBrk="1" fontAlgn="auto" hangingPunct="1">
              <a:spcBef>
                <a:spcPts val="0"/>
              </a:spcBef>
              <a:spcAft>
                <a:spcPts val="0"/>
              </a:spcAft>
              <a:defRPr/>
            </a:pPr>
            <a:r>
              <a:rPr lang="sl-SI" b="1" dirty="0" smtClean="0"/>
              <a:t>Katran</a:t>
            </a:r>
            <a:r>
              <a:rPr lang="sl-SI" dirty="0" smtClean="0"/>
              <a:t> ali </a:t>
            </a:r>
            <a:r>
              <a:rPr lang="sl-SI" b="1" dirty="0" smtClean="0"/>
              <a:t>gudron</a:t>
            </a:r>
            <a:r>
              <a:rPr lang="sl-SI" dirty="0" smtClean="0"/>
              <a:t> je temna, večkrat črna, viskozna, oljnata tekočina, ki vsebuje ostanke </a:t>
            </a:r>
            <a:r>
              <a:rPr lang="sl-SI" dirty="0" smtClean="0">
                <a:hlinkClick r:id="rId3" tooltip="Destilacija"/>
              </a:rPr>
              <a:t>destilacije</a:t>
            </a:r>
            <a:r>
              <a:rPr lang="sl-SI" dirty="0" smtClean="0"/>
              <a:t> fosilnih organskih materialov, ogljikovih hidratov in </a:t>
            </a:r>
            <a:r>
              <a:rPr lang="sl-SI" dirty="0" smtClean="0">
                <a:hlinkClick r:id="rId4" tooltip="Nafta"/>
              </a:rPr>
              <a:t>nafte</a:t>
            </a:r>
            <a:r>
              <a:rPr lang="sl-SI" dirty="0" smtClean="0"/>
              <a:t>. </a:t>
            </a:r>
            <a:r>
              <a:rPr lang="sl-SI" dirty="0" smtClean="0">
                <a:hlinkClick r:id="rId5" tooltip="Proizvodnja"/>
              </a:rPr>
              <a:t>Proizvodnja</a:t>
            </a:r>
            <a:r>
              <a:rPr lang="sl-SI" dirty="0" smtClean="0"/>
              <a:t> in </a:t>
            </a:r>
            <a:r>
              <a:rPr lang="sl-SI" dirty="0" smtClean="0">
                <a:hlinkClick r:id="rId6" tooltip="Trgovina"/>
              </a:rPr>
              <a:t>trgovina</a:t>
            </a:r>
            <a:r>
              <a:rPr lang="sl-SI" dirty="0" smtClean="0"/>
              <a:t> katrana je bila pomemben dejavnik v </a:t>
            </a:r>
            <a:r>
              <a:rPr lang="sl-SI" dirty="0" smtClean="0">
                <a:hlinkClick r:id="rId7" tooltip="Gospodarstvo"/>
              </a:rPr>
              <a:t>gospodarstvih</a:t>
            </a:r>
            <a:r>
              <a:rPr lang="sl-SI" dirty="0" smtClean="0"/>
              <a:t> </a:t>
            </a:r>
            <a:r>
              <a:rPr lang="sl-SI" dirty="0" smtClean="0">
                <a:hlinkClick r:id="rId8" tooltip="Sever"/>
              </a:rPr>
              <a:t>severne</a:t>
            </a:r>
            <a:r>
              <a:rPr lang="sl-SI" dirty="0" smtClean="0"/>
              <a:t> </a:t>
            </a:r>
            <a:r>
              <a:rPr lang="sl-SI" dirty="0" smtClean="0">
                <a:hlinkClick r:id="rId9" tooltip="Evropa"/>
              </a:rPr>
              <a:t>Evrope</a:t>
            </a:r>
            <a:r>
              <a:rPr lang="sl-SI" dirty="0" smtClean="0"/>
              <a:t> in </a:t>
            </a:r>
            <a:r>
              <a:rPr lang="sl-SI" dirty="0" smtClean="0">
                <a:hlinkClick r:id="rId10" tooltip="Amerika"/>
              </a:rPr>
              <a:t>Amerike</a:t>
            </a:r>
            <a:r>
              <a:rPr lang="sl-SI" dirty="0" smtClean="0"/>
              <a:t>. Največ so ga uporabljali za zaščito</a:t>
            </a:r>
            <a:r>
              <a:rPr lang="sl-SI" dirty="0" smtClean="0">
                <a:hlinkClick r:id="rId11" tooltip="Les"/>
              </a:rPr>
              <a:t>lesenih</a:t>
            </a:r>
            <a:r>
              <a:rPr lang="sl-SI" dirty="0" smtClean="0"/>
              <a:t> </a:t>
            </a:r>
            <a:r>
              <a:rPr lang="sl-SI" dirty="0" smtClean="0">
                <a:hlinkClick r:id="rId12" tooltip="Ladja"/>
              </a:rPr>
              <a:t>ladij</a:t>
            </a:r>
            <a:r>
              <a:rPr lang="sl-SI" dirty="0" smtClean="0"/>
              <a:t> proti gnilobi.</a:t>
            </a:r>
          </a:p>
          <a:p>
            <a:pPr eaLnBrk="1" fontAlgn="auto" hangingPunct="1">
              <a:spcBef>
                <a:spcPts val="0"/>
              </a:spcBef>
              <a:spcAft>
                <a:spcPts val="0"/>
              </a:spcAft>
              <a:defRPr/>
            </a:pPr>
            <a:r>
              <a:rPr lang="sl-SI" b="1" dirty="0" smtClean="0"/>
              <a:t>Ogljikov monoksid</a:t>
            </a:r>
            <a:r>
              <a:rPr lang="sl-SI" dirty="0" smtClean="0"/>
              <a:t>, pravilneje </a:t>
            </a:r>
            <a:r>
              <a:rPr lang="sl-SI" b="1" dirty="0" smtClean="0"/>
              <a:t>ogljikov oksid</a:t>
            </a:r>
            <a:r>
              <a:rPr lang="sl-SI" dirty="0" smtClean="0"/>
              <a:t>, je brezbarven, gorljiv in zelo toksičen plin brez vonja s kemijsko formulo CO. Je glavni produkt nepopolnega </a:t>
            </a:r>
            <a:r>
              <a:rPr lang="sl-SI" dirty="0" smtClean="0">
                <a:hlinkClick r:id="rId13" tooltip="Izgorevanje (stran ne obstaja)"/>
              </a:rPr>
              <a:t>zgorevanja</a:t>
            </a:r>
            <a:r>
              <a:rPr lang="sl-SI" dirty="0" smtClean="0"/>
              <a:t> </a:t>
            </a:r>
            <a:r>
              <a:rPr lang="sl-SI" dirty="0" smtClean="0">
                <a:hlinkClick r:id="rId14" tooltip="Ogljik"/>
              </a:rPr>
              <a:t>ogljika</a:t>
            </a:r>
            <a:r>
              <a:rPr lang="sl-SI" dirty="0" smtClean="0"/>
              <a:t> in spojin, ki vsebujejo ogljik.</a:t>
            </a:r>
          </a:p>
          <a:p>
            <a:pPr eaLnBrk="1" fontAlgn="auto" hangingPunct="1">
              <a:spcBef>
                <a:spcPts val="0"/>
              </a:spcBef>
              <a:spcAft>
                <a:spcPts val="0"/>
              </a:spcAft>
              <a:defRPr/>
            </a:pPr>
            <a:r>
              <a:rPr lang="sl-SI" dirty="0" smtClean="0"/>
              <a:t>Zastrupitev z ogljikovim monoksidom, je v mnogih državah najpogostejši vzrok smrti zaradi onesnaženega ozračja.</a:t>
            </a:r>
            <a:r>
              <a:rPr lang="sl-SI" baseline="30000" dirty="0" smtClean="0">
                <a:hlinkClick r:id="rId15"/>
              </a:rPr>
              <a:t>[9]</a:t>
            </a:r>
            <a:r>
              <a:rPr lang="sl-SI" dirty="0" smtClean="0"/>
              <a:t> Ogljikov monoksid je brez barve, vonja in okusa in zelo strupen. Združuje se s </a:t>
            </a:r>
            <a:r>
              <a:rPr lang="sl-SI" dirty="0" smtClean="0">
                <a:hlinkClick r:id="rId16" tooltip="Hemoglobin"/>
              </a:rPr>
              <a:t>hemoglobinom</a:t>
            </a:r>
            <a:r>
              <a:rPr lang="sl-SI" dirty="0" smtClean="0"/>
              <a:t>, kar povzroča ogljikohemoglobin, to pa zavira transport kisika do </a:t>
            </a:r>
            <a:r>
              <a:rPr lang="sl-SI" dirty="0" smtClean="0">
                <a:hlinkClick r:id="rId17" tooltip="Tkivo"/>
              </a:rPr>
              <a:t>tkiv</a:t>
            </a:r>
            <a:r>
              <a:rPr lang="sl-SI" dirty="0" smtClean="0"/>
              <a:t>. Že koncentracija 667 </a:t>
            </a:r>
            <a:r>
              <a:rPr lang="sl-SI" dirty="0" smtClean="0">
                <a:hlinkClick r:id="rId18" tooltip="Ppm"/>
              </a:rPr>
              <a:t>ppm</a:t>
            </a:r>
            <a:r>
              <a:rPr lang="sl-SI" dirty="0" smtClean="0"/>
              <a:t> lahko povzroči pretvorbo hemoglobina v ogljikohemoglobin, 50 % raven ogljikohemoglobina lahko v telesu povzroči krče, komo in smrt.</a:t>
            </a:r>
            <a:r>
              <a:rPr lang="sl-SI" baseline="30000" dirty="0" smtClean="0">
                <a:hlinkClick r:id="rId15"/>
              </a:rPr>
              <a:t>[10]</a:t>
            </a:r>
            <a:r>
              <a:rPr lang="sl-SI" dirty="0" smtClean="0"/>
              <a:t> V Združenih državah Amerike so meje izpostavljenosti ogljikovemu monoksidu nad 50 ppm kratkotrajne. Absorpcija ogljikovega monoksida je pri takšni meji (50 ppm) kumulativna, saj je razpolovna doba približno 5 ur dihanja svežega zraka. Najpogostejši simptomi zastrupitve z ogljikovim monoksidom lahko spominjajo na druge vrste </a:t>
            </a:r>
            <a:r>
              <a:rPr lang="sl-SI" dirty="0" smtClean="0">
                <a:hlinkClick r:id="rId19" tooltip="Zastrupitve (stran ne obstaja)"/>
              </a:rPr>
              <a:t>zastrupitev</a:t>
            </a:r>
            <a:r>
              <a:rPr lang="sl-SI" dirty="0" smtClean="0"/>
              <a:t> in </a:t>
            </a:r>
            <a:r>
              <a:rPr lang="sl-SI" dirty="0" smtClean="0">
                <a:hlinkClick r:id="rId20" tooltip="Okužbe (stran ne obstaja)"/>
              </a:rPr>
              <a:t>okužb</a:t>
            </a:r>
            <a:r>
              <a:rPr lang="sl-SI" dirty="0" smtClean="0"/>
              <a:t>, vključno s simptomi, kot so glavobol, slabost, bruhanje, omotica, utrujenost in slabost. Dojenčki so razdražljivi in nimajo apetita. Nevrološki znaki so zmedenost, dezorientiranost, motnje vida in </a:t>
            </a:r>
            <a:r>
              <a:rPr lang="sl-SI" dirty="0" smtClean="0">
                <a:hlinkClick r:id="rId21" tooltip="Sinkopa"/>
              </a:rPr>
              <a:t>sinkopa</a:t>
            </a:r>
            <a:r>
              <a:rPr lang="sl-SI" dirty="0" smtClean="0"/>
              <a:t>. Nekateri simptome zastrupitve z ogljikovim monoksidom opisujejo kot krvavitve v očesni mreni in nenormalno češnjevo barvo krvnega odtenka.</a:t>
            </a:r>
            <a:r>
              <a:rPr lang="sl-SI" baseline="30000" dirty="0" smtClean="0">
                <a:hlinkClick r:id="rId15"/>
              </a:rPr>
              <a:t>[11]</a:t>
            </a:r>
            <a:r>
              <a:rPr lang="sl-SI" dirty="0" smtClean="0"/>
              <a:t> V večini kliničnih diagnoz so ti znaki le redko navedeni oziroma videni. Ogljikov monoksid se na druge molekule veže kot </a:t>
            </a:r>
            <a:r>
              <a:rPr lang="sl-SI" dirty="0" smtClean="0">
                <a:hlinkClick r:id="rId22" tooltip="Mioglobin"/>
              </a:rPr>
              <a:t>mioglobin</a:t>
            </a:r>
            <a:r>
              <a:rPr lang="sl-SI" dirty="0" smtClean="0"/>
              <a:t> in mitohondrijski citokrom. Dolgotrajnejša izpostavljenost ogljikovemu monoksidu lahko povzroči veliko škodo na srcu in </a:t>
            </a:r>
            <a:r>
              <a:rPr lang="sl-SI" dirty="0" smtClean="0">
                <a:hlinkClick r:id="rId23" tooltip="Osrednje živčevje"/>
              </a:rPr>
              <a:t>osrednjem živčevju</a:t>
            </a:r>
            <a:r>
              <a:rPr lang="sl-SI" dirty="0" smtClean="0"/>
              <a:t>.</a:t>
            </a:r>
            <a:r>
              <a:rPr lang="sl-SI" baseline="30000" dirty="0" smtClean="0">
                <a:hlinkClick r:id="rId15"/>
              </a:rPr>
              <a:t>[12]</a:t>
            </a:r>
            <a:r>
              <a:rPr lang="sl-SI" dirty="0" smtClean="0"/>
              <a:t> Pri nosečnicah ogljikov oksid na plodu pusti resne in trajne posledice.</a:t>
            </a:r>
            <a:r>
              <a:rPr lang="sl-SI" baseline="30000" dirty="0" smtClean="0">
                <a:hlinkClick r:id="rId15"/>
              </a:rPr>
              <a:t>[</a:t>
            </a:r>
            <a:endParaRPr lang="sl-SI" baseline="30000" dirty="0" smtClean="0"/>
          </a:p>
          <a:p>
            <a:pPr eaLnBrk="1" fontAlgn="auto" hangingPunct="1">
              <a:spcBef>
                <a:spcPts val="0"/>
              </a:spcBef>
              <a:spcAft>
                <a:spcPts val="0"/>
              </a:spcAft>
              <a:defRPr/>
            </a:pPr>
            <a:r>
              <a:rPr lang="sl-SI" baseline="30000" dirty="0" smtClean="0"/>
              <a:t>Polonij – sevanje alfa. O “vročih točkah”. </a:t>
            </a:r>
            <a:endParaRPr lang="sl-SI" b="1" dirty="0" smtClean="0"/>
          </a:p>
          <a:p>
            <a:r>
              <a:rPr lang="sl-SI" b="1" dirty="0" smtClean="0"/>
              <a:t>https://www.ncbi.nlm.nih.gov/pmc/articles/PMC3755365/</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b="1" i="0" kern="1200" dirty="0" smtClean="0">
                <a:solidFill>
                  <a:schemeClr val="tx1"/>
                </a:solidFill>
                <a:latin typeface="+mn-lt"/>
                <a:ea typeface="+mn-ea"/>
                <a:cs typeface="+mn-cs"/>
              </a:rPr>
              <a:t>The role of nicotine in the pathogenesis of atherosclerosis, 2011</a:t>
            </a:r>
          </a:p>
          <a:p>
            <a:r>
              <a:rPr lang="sl-SI" sz="1200" b="0" i="0" kern="1200" dirty="0" smtClean="0">
                <a:solidFill>
                  <a:schemeClr val="tx1"/>
                </a:solidFill>
                <a:latin typeface="+mn-lt"/>
                <a:ea typeface="+mn-ea"/>
                <a:cs typeface="+mn-cs"/>
              </a:rPr>
              <a:t>By inducing the release of catecholamines, nicotine increases heart rate and blood pressure. These adverse hemodynamic effects are associated with progression of atherosclerosis. Furthermore, nicotine-induced catecholamine release increases platelet aggregability </a:t>
            </a:r>
            <a:r>
              <a:rPr lang="sl-SI" sz="1200" b="0" i="0" kern="1200" baseline="30000" dirty="0" smtClean="0">
                <a:solidFill>
                  <a:schemeClr val="tx1"/>
                </a:solidFill>
                <a:latin typeface="+mn-lt"/>
                <a:ea typeface="+mn-ea"/>
                <a:cs typeface="+mn-cs"/>
                <a:hlinkClick r:id="rId24"/>
              </a:rPr>
              <a:t>3</a:t>
            </a:r>
            <a:r>
              <a:rPr lang="sl-SI" sz="1200" b="0" i="0" kern="1200" dirty="0" smtClean="0">
                <a:solidFill>
                  <a:schemeClr val="tx1"/>
                </a:solidFill>
                <a:latin typeface="+mn-lt"/>
                <a:ea typeface="+mn-ea"/>
                <a:cs typeface="+mn-cs"/>
              </a:rPr>
              <a:t>. Platelets contribute to the growth of plaque through the accretion of thrombus, as well as through the release of growth factors (such as platelet derived relaxing factor) that induce vascular smooth muscle cell proliferation. In addition to these actions mediated by activation of the sympathetic nervous system, nicotine has direct actions on the cellular elements participating in plaque formation.</a:t>
            </a:r>
          </a:p>
          <a:p>
            <a:r>
              <a:rPr lang="sl-SI" sz="1200" b="0" i="0" kern="1200" dirty="0" smtClean="0">
                <a:solidFill>
                  <a:schemeClr val="tx1"/>
                </a:solidFill>
                <a:latin typeface="+mn-lt"/>
                <a:ea typeface="+mn-ea"/>
                <a:cs typeface="+mn-cs"/>
              </a:rPr>
              <a:t>NIKOTIN</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i="1" dirty="0" smtClean="0">
                <a:latin typeface="Calibri" pitchFamily="34" charset="0"/>
              </a:rPr>
              <a:t>Izoliran 1820. 1906 izpuščen iz zakona o hrani in zdravilih. </a:t>
            </a:r>
            <a:endParaRPr lang="sl-SI" sz="1400" b="1" dirty="0" smtClean="0">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200" i="1" dirty="0" smtClean="0">
                <a:latin typeface="Calibri" pitchFamily="34" charset="0"/>
                <a:sym typeface="Wingdings" pitchFamily="2" charset="2"/>
              </a:rPr>
              <a:t>“Primarni motiv za kajenje”, “ključ do preživetja cigaretne industrije”, “močna droga z raznovrstnimi fiziološkimi učinki”</a:t>
            </a:r>
          </a:p>
          <a:p>
            <a:r>
              <a:rPr lang="sl-SI" b="1" dirty="0" smtClean="0"/>
              <a:t>Holinergični živčni sistem</a:t>
            </a:r>
            <a:r>
              <a:rPr lang="sl-SI" b="1" baseline="0" dirty="0" smtClean="0"/>
              <a:t> = acetilholinski receptorji: muskarinski, nikotinski (</a:t>
            </a:r>
            <a:r>
              <a:rPr lang="sl-SI" sz="1200" b="0" i="0" kern="1200" dirty="0" smtClean="0">
                <a:solidFill>
                  <a:schemeClr val="tx1"/>
                </a:solidFill>
                <a:latin typeface="+mn-lt"/>
                <a:ea typeface="+mn-ea"/>
                <a:cs typeface="+mn-cs"/>
              </a:rPr>
              <a:t>Nahajajo se v avtonomnih </a:t>
            </a:r>
            <a:r>
              <a:rPr lang="sl-SI" sz="1200" b="0" i="0" u="none" strike="noStrike" kern="1200" dirty="0" smtClean="0">
                <a:solidFill>
                  <a:schemeClr val="tx1"/>
                </a:solidFill>
                <a:latin typeface="+mn-lt"/>
                <a:ea typeface="+mn-ea"/>
                <a:cs typeface="+mn-cs"/>
                <a:hlinkClick r:id="rId25" tooltip="Ganglij"/>
              </a:rPr>
              <a:t>ganglijih</a:t>
            </a:r>
            <a:r>
              <a:rPr lang="sl-SI" sz="1200" b="0" i="0" kern="1200" dirty="0" smtClean="0">
                <a:solidFill>
                  <a:schemeClr val="tx1"/>
                </a:solidFill>
                <a:latin typeface="+mn-lt"/>
                <a:ea typeface="+mn-ea"/>
                <a:cs typeface="+mn-cs"/>
              </a:rPr>
              <a:t>, </a:t>
            </a:r>
            <a:r>
              <a:rPr lang="sl-SI" sz="1200" b="0" i="0" u="none" strike="noStrike" kern="1200" dirty="0" smtClean="0">
                <a:solidFill>
                  <a:schemeClr val="tx1"/>
                </a:solidFill>
                <a:latin typeface="+mn-lt"/>
                <a:ea typeface="+mn-ea"/>
                <a:cs typeface="+mn-cs"/>
                <a:hlinkClick r:id="rId26" tooltip="Motorična ploščica"/>
              </a:rPr>
              <a:t>motoričnih ploščicah</a:t>
            </a:r>
            <a:r>
              <a:rPr lang="sl-SI" sz="1200" b="0" i="0" kern="1200" dirty="0" smtClean="0">
                <a:solidFill>
                  <a:schemeClr val="tx1"/>
                </a:solidFill>
                <a:latin typeface="+mn-lt"/>
                <a:ea typeface="+mn-ea"/>
                <a:cs typeface="+mn-cs"/>
              </a:rPr>
              <a:t> ter </a:t>
            </a:r>
            <a:r>
              <a:rPr lang="sl-SI" sz="1200" b="0" i="0" u="sng" kern="1200" dirty="0" smtClean="0">
                <a:solidFill>
                  <a:schemeClr val="tx1"/>
                </a:solidFill>
                <a:latin typeface="+mn-lt"/>
                <a:ea typeface="+mn-ea"/>
                <a:cs typeface="+mn-cs"/>
                <a:hlinkClick r:id="rId23" tooltip="Osrednje živčevje"/>
              </a:rPr>
              <a:t>osrednjem živčevju</a:t>
            </a:r>
            <a:r>
              <a:rPr lang="sl-SI" b="1" baseline="0" dirty="0" smtClean="0"/>
              <a:t>)</a:t>
            </a:r>
          </a:p>
          <a:p>
            <a:r>
              <a:rPr lang="sl-SI" sz="1200" b="1" dirty="0" smtClean="0">
                <a:latin typeface="Arial" pitchFamily="34" charset="0"/>
                <a:cs typeface="Arial" pitchFamily="34" charset="0"/>
                <a:sym typeface="Wingdings" pitchFamily="2" charset="2"/>
              </a:rPr>
              <a:t>Močna želja, razvoj tolerance, “craving”, težave pri poskusu samoomejevanja, nadaljevanje kljub škodljivim posledicam</a:t>
            </a:r>
            <a:endParaRPr lang="sl-SI" b="1"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7</a:t>
            </a:fld>
            <a:endParaRPr 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sl-SI" b="1" dirty="0" smtClean="0"/>
              <a:t>benzopiren</a:t>
            </a:r>
          </a:p>
          <a:p>
            <a:pPr eaLnBrk="1" fontAlgn="auto" hangingPunct="1">
              <a:spcBef>
                <a:spcPts val="0"/>
              </a:spcBef>
              <a:spcAft>
                <a:spcPts val="0"/>
              </a:spcAft>
              <a:defRPr/>
            </a:pPr>
            <a:r>
              <a:rPr lang="sl-SI" b="1" dirty="0" smtClean="0"/>
              <a:t>Katran</a:t>
            </a:r>
            <a:r>
              <a:rPr lang="sl-SI" dirty="0" smtClean="0"/>
              <a:t> ali </a:t>
            </a:r>
            <a:r>
              <a:rPr lang="sl-SI" b="1" dirty="0" smtClean="0"/>
              <a:t>gudron</a:t>
            </a:r>
            <a:r>
              <a:rPr lang="sl-SI" dirty="0" smtClean="0"/>
              <a:t> je temna, večkrat črna, viskozna, oljnata tekočina, ki vsebuje ostanke </a:t>
            </a:r>
            <a:r>
              <a:rPr lang="sl-SI" dirty="0" smtClean="0">
                <a:hlinkClick r:id="rId3" tooltip="Destilacija"/>
              </a:rPr>
              <a:t>destilacije</a:t>
            </a:r>
            <a:r>
              <a:rPr lang="sl-SI" dirty="0" smtClean="0"/>
              <a:t> fosilnih organskih materialov, ogljikovih hidratov in </a:t>
            </a:r>
            <a:r>
              <a:rPr lang="sl-SI" dirty="0" smtClean="0">
                <a:hlinkClick r:id="rId4" tooltip="Nafta"/>
              </a:rPr>
              <a:t>nafte</a:t>
            </a:r>
            <a:r>
              <a:rPr lang="sl-SI" dirty="0" smtClean="0"/>
              <a:t>. </a:t>
            </a:r>
            <a:r>
              <a:rPr lang="sl-SI" dirty="0" smtClean="0">
                <a:hlinkClick r:id="rId5" tooltip="Proizvodnja"/>
              </a:rPr>
              <a:t>Proizvodnja</a:t>
            </a:r>
            <a:r>
              <a:rPr lang="sl-SI" dirty="0" smtClean="0"/>
              <a:t> in </a:t>
            </a:r>
            <a:r>
              <a:rPr lang="sl-SI" dirty="0" smtClean="0">
                <a:hlinkClick r:id="rId6" tooltip="Trgovina"/>
              </a:rPr>
              <a:t>trgovina</a:t>
            </a:r>
            <a:r>
              <a:rPr lang="sl-SI" dirty="0" smtClean="0"/>
              <a:t> katrana je bila pomemben dejavnik v </a:t>
            </a:r>
            <a:r>
              <a:rPr lang="sl-SI" dirty="0" smtClean="0">
                <a:hlinkClick r:id="rId7" tooltip="Gospodarstvo"/>
              </a:rPr>
              <a:t>gospodarstvih</a:t>
            </a:r>
            <a:r>
              <a:rPr lang="sl-SI" dirty="0" smtClean="0"/>
              <a:t> </a:t>
            </a:r>
            <a:r>
              <a:rPr lang="sl-SI" dirty="0" smtClean="0">
                <a:hlinkClick r:id="rId8" tooltip="Sever"/>
              </a:rPr>
              <a:t>severne</a:t>
            </a:r>
            <a:r>
              <a:rPr lang="sl-SI" dirty="0" smtClean="0"/>
              <a:t> </a:t>
            </a:r>
            <a:r>
              <a:rPr lang="sl-SI" dirty="0" smtClean="0">
                <a:hlinkClick r:id="rId9" tooltip="Evropa"/>
              </a:rPr>
              <a:t>Evrope</a:t>
            </a:r>
            <a:r>
              <a:rPr lang="sl-SI" dirty="0" smtClean="0"/>
              <a:t> in </a:t>
            </a:r>
            <a:r>
              <a:rPr lang="sl-SI" dirty="0" smtClean="0">
                <a:hlinkClick r:id="rId10" tooltip="Amerika"/>
              </a:rPr>
              <a:t>Amerike</a:t>
            </a:r>
            <a:r>
              <a:rPr lang="sl-SI" dirty="0" smtClean="0"/>
              <a:t>. Največ so ga uporabljali za zaščito</a:t>
            </a:r>
            <a:r>
              <a:rPr lang="sl-SI" dirty="0" smtClean="0">
                <a:hlinkClick r:id="rId11" tooltip="Les"/>
              </a:rPr>
              <a:t>lesenih</a:t>
            </a:r>
            <a:r>
              <a:rPr lang="sl-SI" dirty="0" smtClean="0"/>
              <a:t> </a:t>
            </a:r>
            <a:r>
              <a:rPr lang="sl-SI" dirty="0" smtClean="0">
                <a:hlinkClick r:id="rId12" tooltip="Ladja"/>
              </a:rPr>
              <a:t>ladij</a:t>
            </a:r>
            <a:r>
              <a:rPr lang="sl-SI" dirty="0" smtClean="0"/>
              <a:t> proti gnilobi.</a:t>
            </a:r>
          </a:p>
          <a:p>
            <a:pPr eaLnBrk="1" fontAlgn="auto" hangingPunct="1">
              <a:spcBef>
                <a:spcPts val="0"/>
              </a:spcBef>
              <a:spcAft>
                <a:spcPts val="0"/>
              </a:spcAft>
              <a:defRPr/>
            </a:pPr>
            <a:r>
              <a:rPr lang="sl-SI" b="1" dirty="0" smtClean="0"/>
              <a:t>Ogljikov monoksid</a:t>
            </a:r>
            <a:r>
              <a:rPr lang="sl-SI" dirty="0" smtClean="0"/>
              <a:t>, pravilneje </a:t>
            </a:r>
            <a:r>
              <a:rPr lang="sl-SI" b="1" dirty="0" smtClean="0"/>
              <a:t>ogljikov oksid</a:t>
            </a:r>
            <a:r>
              <a:rPr lang="sl-SI" dirty="0" smtClean="0"/>
              <a:t>, je brezbarven, gorljiv in zelo toksičen plin brez vonja s kemijsko formulo CO. Je glavni produkt nepopolnega </a:t>
            </a:r>
            <a:r>
              <a:rPr lang="sl-SI" dirty="0" smtClean="0">
                <a:hlinkClick r:id="rId13" tooltip="Izgorevanje (stran ne obstaja)"/>
              </a:rPr>
              <a:t>zgorevanja</a:t>
            </a:r>
            <a:r>
              <a:rPr lang="sl-SI" dirty="0" smtClean="0"/>
              <a:t> </a:t>
            </a:r>
            <a:r>
              <a:rPr lang="sl-SI" dirty="0" smtClean="0">
                <a:hlinkClick r:id="rId14" tooltip="Ogljik"/>
              </a:rPr>
              <a:t>ogljika</a:t>
            </a:r>
            <a:r>
              <a:rPr lang="sl-SI" dirty="0" smtClean="0"/>
              <a:t> in spojin, ki vsebujejo ogljik.</a:t>
            </a:r>
          </a:p>
          <a:p>
            <a:pPr eaLnBrk="1" fontAlgn="auto" hangingPunct="1">
              <a:spcBef>
                <a:spcPts val="0"/>
              </a:spcBef>
              <a:spcAft>
                <a:spcPts val="0"/>
              </a:spcAft>
              <a:defRPr/>
            </a:pPr>
            <a:r>
              <a:rPr lang="sl-SI" dirty="0" smtClean="0"/>
              <a:t>Zastrupitev z ogljikovim monoksidom, je v mnogih državah najpogostejši vzrok smrti zaradi onesnaženega ozračja.</a:t>
            </a:r>
            <a:r>
              <a:rPr lang="sl-SI" baseline="30000" dirty="0" smtClean="0">
                <a:hlinkClick r:id="rId15"/>
              </a:rPr>
              <a:t>[9]</a:t>
            </a:r>
            <a:r>
              <a:rPr lang="sl-SI" dirty="0" smtClean="0"/>
              <a:t> Ogljikov monoksid je brez barve, vonja in okusa in zelo strupen. Združuje se s </a:t>
            </a:r>
            <a:r>
              <a:rPr lang="sl-SI" dirty="0" smtClean="0">
                <a:hlinkClick r:id="rId16" tooltip="Hemoglobin"/>
              </a:rPr>
              <a:t>hemoglobinom</a:t>
            </a:r>
            <a:r>
              <a:rPr lang="sl-SI" dirty="0" smtClean="0"/>
              <a:t>, kar povzroča ogljikohemoglobin, to pa zavira transport kisika do </a:t>
            </a:r>
            <a:r>
              <a:rPr lang="sl-SI" dirty="0" smtClean="0">
                <a:hlinkClick r:id="rId17" tooltip="Tkivo"/>
              </a:rPr>
              <a:t>tkiv</a:t>
            </a:r>
            <a:r>
              <a:rPr lang="sl-SI" dirty="0" smtClean="0"/>
              <a:t>. Že koncentracija 667 </a:t>
            </a:r>
            <a:r>
              <a:rPr lang="sl-SI" dirty="0" smtClean="0">
                <a:hlinkClick r:id="rId18" tooltip="Ppm"/>
              </a:rPr>
              <a:t>ppm</a:t>
            </a:r>
            <a:r>
              <a:rPr lang="sl-SI" dirty="0" smtClean="0"/>
              <a:t> lahko povzroči pretvorbo hemoglobina v ogljikohemoglobin, 50 % raven ogljikohemoglobina lahko v telesu povzroči krče, komo in smrt.</a:t>
            </a:r>
            <a:r>
              <a:rPr lang="sl-SI" baseline="30000" dirty="0" smtClean="0">
                <a:hlinkClick r:id="rId15"/>
              </a:rPr>
              <a:t>[10]</a:t>
            </a:r>
            <a:r>
              <a:rPr lang="sl-SI" dirty="0" smtClean="0"/>
              <a:t> V Združenih državah Amerike so meje izpostavljenosti ogljikovemu monoksidu nad 50 ppm kratkotrajne. Absorpcija ogljikovega monoksida je pri takšni meji (50 ppm) kumulativna, saj je razpolovna doba približno 5 ur dihanja svežega zraka. Najpogostejši simptomi zastrupitve z ogljikovim monoksidom lahko spominjajo na druge vrste </a:t>
            </a:r>
            <a:r>
              <a:rPr lang="sl-SI" dirty="0" smtClean="0">
                <a:hlinkClick r:id="rId19" tooltip="Zastrupitve (stran ne obstaja)"/>
              </a:rPr>
              <a:t>zastrupitev</a:t>
            </a:r>
            <a:r>
              <a:rPr lang="sl-SI" dirty="0" smtClean="0"/>
              <a:t> in </a:t>
            </a:r>
            <a:r>
              <a:rPr lang="sl-SI" dirty="0" smtClean="0">
                <a:hlinkClick r:id="rId20" tooltip="Okužbe (stran ne obstaja)"/>
              </a:rPr>
              <a:t>okužb</a:t>
            </a:r>
            <a:r>
              <a:rPr lang="sl-SI" dirty="0" smtClean="0"/>
              <a:t>, vključno s simptomi, kot so glavobol, slabost, bruhanje, omotica, utrujenost in slabost. Dojenčki so razdražljivi in nimajo apetita. Nevrološki znaki so zmedenost, dezorientiranost, motnje vida in </a:t>
            </a:r>
            <a:r>
              <a:rPr lang="sl-SI" dirty="0" smtClean="0">
                <a:hlinkClick r:id="rId21" tooltip="Sinkopa"/>
              </a:rPr>
              <a:t>sinkopa</a:t>
            </a:r>
            <a:r>
              <a:rPr lang="sl-SI" dirty="0" smtClean="0"/>
              <a:t>. Nekateri simptome zastrupitve z ogljikovim monoksidom opisujejo kot krvavitve v očesni mreni in nenormalno češnjevo barvo krvnega odtenka.</a:t>
            </a:r>
            <a:r>
              <a:rPr lang="sl-SI" baseline="30000" dirty="0" smtClean="0">
                <a:hlinkClick r:id="rId15"/>
              </a:rPr>
              <a:t>[11]</a:t>
            </a:r>
            <a:r>
              <a:rPr lang="sl-SI" dirty="0" smtClean="0"/>
              <a:t> V večini kliničnih diagnoz so ti znaki le redko navedeni oziroma videni. Ogljikov monoksid se na druge molekule veže kot </a:t>
            </a:r>
            <a:r>
              <a:rPr lang="sl-SI" dirty="0" smtClean="0">
                <a:hlinkClick r:id="rId22" tooltip="Mioglobin"/>
              </a:rPr>
              <a:t>mioglobin</a:t>
            </a:r>
            <a:r>
              <a:rPr lang="sl-SI" dirty="0" smtClean="0"/>
              <a:t> in mitohondrijski citokrom. Dolgotrajnejša izpostavljenost ogljikovemu monoksidu lahko povzroči veliko škodo na srcu in </a:t>
            </a:r>
            <a:r>
              <a:rPr lang="sl-SI" dirty="0" smtClean="0">
                <a:hlinkClick r:id="rId23" tooltip="Osrednje živčevje"/>
              </a:rPr>
              <a:t>osrednjem živčevju</a:t>
            </a:r>
            <a:r>
              <a:rPr lang="sl-SI" dirty="0" smtClean="0"/>
              <a:t>.</a:t>
            </a:r>
            <a:r>
              <a:rPr lang="sl-SI" baseline="30000" dirty="0" smtClean="0">
                <a:hlinkClick r:id="rId15"/>
              </a:rPr>
              <a:t>[12]</a:t>
            </a:r>
            <a:r>
              <a:rPr lang="sl-SI" dirty="0" smtClean="0"/>
              <a:t> Pri nosečnicah ogljikov oksid na plodu pusti resne in trajne posledice.</a:t>
            </a:r>
            <a:r>
              <a:rPr lang="sl-SI" baseline="30000" dirty="0" smtClean="0">
                <a:hlinkClick r:id="rId15"/>
              </a:rPr>
              <a:t>[</a:t>
            </a:r>
            <a:endParaRPr lang="sl-SI" baseline="30000" dirty="0" smtClean="0"/>
          </a:p>
          <a:p>
            <a:pPr eaLnBrk="1" fontAlgn="auto" hangingPunct="1">
              <a:spcBef>
                <a:spcPts val="0"/>
              </a:spcBef>
              <a:spcAft>
                <a:spcPts val="0"/>
              </a:spcAft>
              <a:defRPr/>
            </a:pPr>
            <a:r>
              <a:rPr lang="sl-SI" baseline="30000" dirty="0" smtClean="0"/>
              <a:t>Polonij – sevanje alfa. O “vročih točkah”. </a:t>
            </a:r>
            <a:endParaRPr lang="sl-SI" b="1" dirty="0" smtClean="0"/>
          </a:p>
          <a:p>
            <a:r>
              <a:rPr lang="sl-SI" b="1" dirty="0" smtClean="0"/>
              <a:t>https://www.ncbi.nlm.nih.gov/pmc/articles/PMC3755365/</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b="1" i="0" kern="1200" dirty="0" smtClean="0">
                <a:solidFill>
                  <a:schemeClr val="tx1"/>
                </a:solidFill>
                <a:latin typeface="+mn-lt"/>
                <a:ea typeface="+mn-ea"/>
                <a:cs typeface="+mn-cs"/>
              </a:rPr>
              <a:t>The role of nicotine in the pathogenesis of atherosclerosis, 2011</a:t>
            </a:r>
          </a:p>
          <a:p>
            <a:r>
              <a:rPr lang="sl-SI" sz="1200" b="0" i="0" kern="1200" dirty="0" smtClean="0">
                <a:solidFill>
                  <a:schemeClr val="tx1"/>
                </a:solidFill>
                <a:latin typeface="+mn-lt"/>
                <a:ea typeface="+mn-ea"/>
                <a:cs typeface="+mn-cs"/>
              </a:rPr>
              <a:t>By inducing the release of catecholamines, nicotine increases heart rate and blood pressure. These adverse hemodynamic effects are associated with progression of atherosclerosis. Furthermore, nicotine-induced catecholamine release increases platelet aggregability </a:t>
            </a:r>
            <a:r>
              <a:rPr lang="sl-SI" sz="1200" b="0" i="0" kern="1200" baseline="30000" dirty="0" smtClean="0">
                <a:solidFill>
                  <a:schemeClr val="tx1"/>
                </a:solidFill>
                <a:latin typeface="+mn-lt"/>
                <a:ea typeface="+mn-ea"/>
                <a:cs typeface="+mn-cs"/>
                <a:hlinkClick r:id="rId24"/>
              </a:rPr>
              <a:t>3</a:t>
            </a:r>
            <a:r>
              <a:rPr lang="sl-SI" sz="1200" b="0" i="0" kern="1200" dirty="0" smtClean="0">
                <a:solidFill>
                  <a:schemeClr val="tx1"/>
                </a:solidFill>
                <a:latin typeface="+mn-lt"/>
                <a:ea typeface="+mn-ea"/>
                <a:cs typeface="+mn-cs"/>
              </a:rPr>
              <a:t>. Platelets contribute to the growth of plaque through the accretion of thrombus, as well as through the release of growth factors (such as platelet derived relaxing factor) that induce vascular smooth muscle cell proliferation. In addition to these actions mediated by activation of the sympathetic nervous system, nicotine has direct actions on the cellular elements participating in plaque formation.</a:t>
            </a:r>
          </a:p>
          <a:p>
            <a:r>
              <a:rPr lang="sl-SI" sz="1200" b="0" i="0" kern="1200" dirty="0" smtClean="0">
                <a:solidFill>
                  <a:schemeClr val="tx1"/>
                </a:solidFill>
                <a:latin typeface="+mn-lt"/>
                <a:ea typeface="+mn-ea"/>
                <a:cs typeface="+mn-cs"/>
              </a:rPr>
              <a:t>NIKOTIN</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i="1" dirty="0" smtClean="0">
                <a:latin typeface="Calibri" pitchFamily="34" charset="0"/>
              </a:rPr>
              <a:t>Izoliran 1820. 1906 izpuščen iz zakona o hrani in zdravilih. </a:t>
            </a:r>
            <a:endParaRPr lang="sl-SI" sz="1400" b="1" dirty="0" smtClean="0">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200" i="1" dirty="0" smtClean="0">
                <a:latin typeface="Calibri" pitchFamily="34" charset="0"/>
                <a:sym typeface="Wingdings" pitchFamily="2" charset="2"/>
              </a:rPr>
              <a:t>“Primarni motiv za kajenje”, “ključ do preživetja cigaretne industrije”, “močna droga z raznovrstnimi fiziološkimi učinki”</a:t>
            </a:r>
          </a:p>
          <a:p>
            <a:r>
              <a:rPr lang="sl-SI" b="1" dirty="0" smtClean="0"/>
              <a:t>Holinergični živčni sistem</a:t>
            </a:r>
            <a:r>
              <a:rPr lang="sl-SI" b="1" baseline="0" dirty="0" smtClean="0"/>
              <a:t> = acetilholinski receptorji: muskarinski, nikotinski (</a:t>
            </a:r>
            <a:r>
              <a:rPr lang="sl-SI" sz="1200" b="0" i="0" kern="1200" dirty="0" smtClean="0">
                <a:solidFill>
                  <a:schemeClr val="tx1"/>
                </a:solidFill>
                <a:latin typeface="+mn-lt"/>
                <a:ea typeface="+mn-ea"/>
                <a:cs typeface="+mn-cs"/>
              </a:rPr>
              <a:t>Nahajajo se v avtonomnih </a:t>
            </a:r>
            <a:r>
              <a:rPr lang="sl-SI" sz="1200" b="0" i="0" u="none" strike="noStrike" kern="1200" dirty="0" smtClean="0">
                <a:solidFill>
                  <a:schemeClr val="tx1"/>
                </a:solidFill>
                <a:latin typeface="+mn-lt"/>
                <a:ea typeface="+mn-ea"/>
                <a:cs typeface="+mn-cs"/>
                <a:hlinkClick r:id="rId25" tooltip="Ganglij"/>
              </a:rPr>
              <a:t>ganglijih</a:t>
            </a:r>
            <a:r>
              <a:rPr lang="sl-SI" sz="1200" b="0" i="0" kern="1200" dirty="0" smtClean="0">
                <a:solidFill>
                  <a:schemeClr val="tx1"/>
                </a:solidFill>
                <a:latin typeface="+mn-lt"/>
                <a:ea typeface="+mn-ea"/>
                <a:cs typeface="+mn-cs"/>
              </a:rPr>
              <a:t>, </a:t>
            </a:r>
            <a:r>
              <a:rPr lang="sl-SI" sz="1200" b="0" i="0" u="none" strike="noStrike" kern="1200" dirty="0" smtClean="0">
                <a:solidFill>
                  <a:schemeClr val="tx1"/>
                </a:solidFill>
                <a:latin typeface="+mn-lt"/>
                <a:ea typeface="+mn-ea"/>
                <a:cs typeface="+mn-cs"/>
                <a:hlinkClick r:id="rId26" tooltip="Motorična ploščica"/>
              </a:rPr>
              <a:t>motoričnih ploščicah</a:t>
            </a:r>
            <a:r>
              <a:rPr lang="sl-SI" sz="1200" b="0" i="0" kern="1200" dirty="0" smtClean="0">
                <a:solidFill>
                  <a:schemeClr val="tx1"/>
                </a:solidFill>
                <a:latin typeface="+mn-lt"/>
                <a:ea typeface="+mn-ea"/>
                <a:cs typeface="+mn-cs"/>
              </a:rPr>
              <a:t> ter </a:t>
            </a:r>
            <a:r>
              <a:rPr lang="sl-SI" sz="1200" b="0" i="0" u="sng" kern="1200" dirty="0" smtClean="0">
                <a:solidFill>
                  <a:schemeClr val="tx1"/>
                </a:solidFill>
                <a:latin typeface="+mn-lt"/>
                <a:ea typeface="+mn-ea"/>
                <a:cs typeface="+mn-cs"/>
                <a:hlinkClick r:id="rId23" tooltip="Osrednje živčevje"/>
              </a:rPr>
              <a:t>osrednjem živčevju</a:t>
            </a:r>
            <a:r>
              <a:rPr lang="sl-SI" b="1" baseline="0" dirty="0" smtClean="0"/>
              <a:t>)</a:t>
            </a:r>
          </a:p>
          <a:p>
            <a:r>
              <a:rPr lang="sl-SI" sz="1200" b="1" dirty="0" smtClean="0">
                <a:latin typeface="Arial" pitchFamily="34" charset="0"/>
                <a:cs typeface="Arial" pitchFamily="34" charset="0"/>
                <a:sym typeface="Wingdings" pitchFamily="2" charset="2"/>
              </a:rPr>
              <a:t>Močna želja, razvoj tolerance, “craving”, težave pri poskusu samoomejevanja, nadaljevanje kljub škodljivim posledicam</a:t>
            </a:r>
            <a:endParaRPr lang="sl-SI" b="1"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8</a:t>
            </a:fld>
            <a:endParaRPr 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sz="1200" b="1" kern="1200" dirty="0" smtClean="0">
                <a:solidFill>
                  <a:schemeClr val="tx1"/>
                </a:solidFill>
                <a:latin typeface="+mn-lt"/>
                <a:ea typeface="+mn-ea"/>
                <a:cs typeface="+mn-cs"/>
              </a:rPr>
              <a:t>Epidemiološke študije</a:t>
            </a:r>
            <a:endParaRPr lang="sl-SI" sz="1200" kern="1200" dirty="0" smtClean="0">
              <a:solidFill>
                <a:schemeClr val="tx1"/>
              </a:solidFill>
              <a:latin typeface="+mn-lt"/>
              <a:ea typeface="+mn-ea"/>
              <a:cs typeface="+mn-cs"/>
            </a:endParaRPr>
          </a:p>
          <a:p>
            <a:r>
              <a:rPr lang="sl-SI" sz="1200" kern="1200" dirty="0" smtClean="0">
                <a:solidFill>
                  <a:schemeClr val="tx1"/>
                </a:solidFill>
                <a:latin typeface="+mn-lt"/>
                <a:ea typeface="+mn-ea"/>
                <a:cs typeface="+mn-cs"/>
              </a:rPr>
              <a:t>Do leta 1900 je bil tobak znan kot povzročitelj raka na ustnicah, jeziku, v ustih in grlu, o nevarnosti za pljuča pa ni bilo govora. Po letu 1920 je prišlo do take epidemije pljučnega raka, da je medicina ni mogla spregledati. Epidemiološke študije kadilskih navad pri rakavih bolnikih ter kontrolni skupini zdravih oseb so že leta </a:t>
            </a:r>
            <a:r>
              <a:rPr lang="sl-SI" sz="1200" b="1" kern="1200" dirty="0" smtClean="0">
                <a:solidFill>
                  <a:schemeClr val="tx1"/>
                </a:solidFill>
                <a:latin typeface="+mn-lt"/>
                <a:ea typeface="+mn-ea"/>
                <a:cs typeface="+mn-cs"/>
              </a:rPr>
              <a:t>1939</a:t>
            </a:r>
            <a:r>
              <a:rPr lang="sl-SI" sz="1200" kern="1200" dirty="0" smtClean="0">
                <a:solidFill>
                  <a:schemeClr val="tx1"/>
                </a:solidFill>
                <a:latin typeface="+mn-lt"/>
                <a:ea typeface="+mn-ea"/>
                <a:cs typeface="+mn-cs"/>
              </a:rPr>
              <a:t> pokazale nedvomno korelacijo med kajenjem in pljučnim rakom, študija je bila opravljena v </a:t>
            </a:r>
            <a:r>
              <a:rPr lang="sl-SI" sz="1200" b="1" kern="1200" dirty="0" smtClean="0">
                <a:solidFill>
                  <a:schemeClr val="tx1"/>
                </a:solidFill>
                <a:latin typeface="+mn-lt"/>
                <a:ea typeface="+mn-ea"/>
                <a:cs typeface="+mn-cs"/>
              </a:rPr>
              <a:t>Kölnu</a:t>
            </a:r>
            <a:r>
              <a:rPr lang="sl-SI" sz="1200" kern="1200" dirty="0" smtClean="0">
                <a:solidFill>
                  <a:schemeClr val="tx1"/>
                </a:solidFill>
                <a:latin typeface="+mn-lt"/>
                <a:ea typeface="+mn-ea"/>
                <a:cs typeface="+mn-cs"/>
              </a:rPr>
              <a:t>. </a:t>
            </a:r>
            <a:r>
              <a:rPr lang="sl-SI" sz="1200" b="1" kern="1200" dirty="0" smtClean="0">
                <a:solidFill>
                  <a:schemeClr val="tx1"/>
                </a:solidFill>
                <a:latin typeface="+mn-lt"/>
                <a:ea typeface="+mn-ea"/>
                <a:cs typeface="+mn-cs"/>
              </a:rPr>
              <a:t>Ameriški biostatistik </a:t>
            </a:r>
            <a:r>
              <a:rPr lang="sl-SI" sz="1200" kern="1200" dirty="0" smtClean="0">
                <a:solidFill>
                  <a:schemeClr val="tx1"/>
                </a:solidFill>
                <a:latin typeface="+mn-lt"/>
                <a:ea typeface="+mn-ea"/>
                <a:cs typeface="+mn-cs"/>
              </a:rPr>
              <a:t>R. Pearl je leta </a:t>
            </a:r>
            <a:r>
              <a:rPr lang="sl-SI" sz="1200" b="1" kern="1200" dirty="0" smtClean="0">
                <a:solidFill>
                  <a:schemeClr val="tx1"/>
                </a:solidFill>
                <a:latin typeface="+mn-lt"/>
                <a:ea typeface="+mn-ea"/>
                <a:cs typeface="+mn-cs"/>
              </a:rPr>
              <a:t>1938</a:t>
            </a:r>
            <a:r>
              <a:rPr lang="sl-SI" sz="1200" kern="1200" dirty="0" smtClean="0">
                <a:solidFill>
                  <a:schemeClr val="tx1"/>
                </a:solidFill>
                <a:latin typeface="+mn-lt"/>
                <a:ea typeface="+mn-ea"/>
                <a:cs typeface="+mn-cs"/>
              </a:rPr>
              <a:t> dokazal, da </a:t>
            </a:r>
            <a:r>
              <a:rPr lang="sl-SI" sz="1200" b="1" kern="1200" dirty="0" smtClean="0">
                <a:solidFill>
                  <a:schemeClr val="tx1"/>
                </a:solidFill>
                <a:latin typeface="+mn-lt"/>
                <a:ea typeface="+mn-ea"/>
                <a:cs typeface="+mn-cs"/>
              </a:rPr>
              <a:t>je smrtnost kadilcev</a:t>
            </a:r>
            <a:r>
              <a:rPr lang="sl-SI" sz="1200" kern="1200" dirty="0" smtClean="0">
                <a:solidFill>
                  <a:schemeClr val="tx1"/>
                </a:solidFill>
                <a:latin typeface="+mn-lt"/>
                <a:ea typeface="+mn-ea"/>
                <a:cs typeface="+mn-cs"/>
              </a:rPr>
              <a:t>, starih med 30 in 50 let, dvakrat višja kot pri nekadilcih. Leta 1950 je bilo v ZDA in Veliki Britaniji objavljenih 5 velikih neodvisnih študij, ki so vse pokazale na veliko povezanost med kajenjem in pljučnimi tumorji.</a:t>
            </a:r>
            <a:r>
              <a:rPr lang="sl-SI" sz="1200" kern="1200" baseline="30000" dirty="0" smtClean="0">
                <a:solidFill>
                  <a:schemeClr val="tx1"/>
                </a:solidFill>
                <a:latin typeface="+mn-lt"/>
                <a:ea typeface="+mn-ea"/>
                <a:cs typeface="+mn-cs"/>
              </a:rPr>
              <a:t>12</a:t>
            </a:r>
            <a:r>
              <a:rPr lang="sl-SI" sz="1200" kern="1200" dirty="0" smtClean="0">
                <a:solidFill>
                  <a:schemeClr val="tx1"/>
                </a:solidFill>
                <a:latin typeface="+mn-lt"/>
                <a:ea typeface="+mn-ea"/>
                <a:cs typeface="+mn-cs"/>
              </a:rPr>
              <a:t> Najbolj znana izmed teh je skrbno utemeljena študija </a:t>
            </a:r>
            <a:r>
              <a:rPr lang="sl-SI" sz="1200" b="1" kern="1200" dirty="0" smtClean="0">
                <a:solidFill>
                  <a:schemeClr val="tx1"/>
                </a:solidFill>
                <a:latin typeface="+mn-lt"/>
                <a:ea typeface="+mn-ea"/>
                <a:cs typeface="+mn-cs"/>
              </a:rPr>
              <a:t>R. Dolla in A. B. Hilla na 40.000  britanskih zdravnikih</a:t>
            </a:r>
            <a:r>
              <a:rPr lang="sl-SI" sz="1200" kern="1200" dirty="0" smtClean="0">
                <a:solidFill>
                  <a:schemeClr val="tx1"/>
                </a:solidFill>
                <a:latin typeface="+mn-lt"/>
                <a:ea typeface="+mn-ea"/>
                <a:cs typeface="+mn-cs"/>
              </a:rPr>
              <a:t>, ki je poleg pljučnih rakov pokazala tudi zanesljivo povezanost srčno-žilnih obolenj s kajenjem.</a:t>
            </a:r>
            <a:r>
              <a:rPr lang="sl-SI" sz="1200" kern="1200" baseline="30000" dirty="0" smtClean="0">
                <a:solidFill>
                  <a:schemeClr val="tx1"/>
                </a:solidFill>
                <a:latin typeface="+mn-lt"/>
                <a:ea typeface="+mn-ea"/>
                <a:cs typeface="+mn-cs"/>
              </a:rPr>
              <a:t>12,13</a:t>
            </a:r>
            <a:r>
              <a:rPr lang="sl-SI" sz="1200" kern="1200" dirty="0" smtClean="0">
                <a:solidFill>
                  <a:schemeClr val="tx1"/>
                </a:solidFill>
                <a:latin typeface="+mn-lt"/>
                <a:ea typeface="+mn-ea"/>
                <a:cs typeface="+mn-cs"/>
              </a:rPr>
              <a:t> R. Doll je leta 1954 izrisal grafikon, na katerem je prikazal korelacijo med potrošnjo cigaret leta 1930 in številom umrlih za pljučnim rakom leta 1950 v različnih državah.</a:t>
            </a:r>
            <a:r>
              <a:rPr lang="sl-SI" sz="1200" kern="1200" baseline="30000" dirty="0" smtClean="0">
                <a:solidFill>
                  <a:schemeClr val="tx1"/>
                </a:solidFill>
                <a:latin typeface="+mn-lt"/>
                <a:ea typeface="+mn-ea"/>
                <a:cs typeface="+mn-cs"/>
              </a:rPr>
              <a:t>6</a:t>
            </a:r>
            <a:r>
              <a:rPr lang="sl-SI" sz="1200" kern="1200" dirty="0" smtClean="0">
                <a:solidFill>
                  <a:schemeClr val="tx1"/>
                </a:solidFill>
                <a:latin typeface="+mn-lt"/>
                <a:ea typeface="+mn-ea"/>
                <a:cs typeface="+mn-cs"/>
              </a:rPr>
              <a:t> Njegov graf je dokazal linearno povezavo med obema spremenljivkama - na 3 milijone prodanih cigaret utrpi družba čez 20 let eno smrt zaradi pljučnega raka.</a:t>
            </a:r>
            <a:r>
              <a:rPr lang="sl-SI" sz="1200" kern="1200" baseline="30000" dirty="0" smtClean="0">
                <a:solidFill>
                  <a:schemeClr val="tx1"/>
                </a:solidFill>
                <a:latin typeface="+mn-lt"/>
                <a:ea typeface="+mn-ea"/>
                <a:cs typeface="+mn-cs"/>
              </a:rPr>
              <a:t>6</a:t>
            </a:r>
            <a:r>
              <a:rPr lang="sl-SI" sz="1200" kern="1200" dirty="0" smtClean="0">
                <a:solidFill>
                  <a:schemeClr val="tx1"/>
                </a:solidFill>
                <a:latin typeface="+mn-lt"/>
                <a:ea typeface="+mn-ea"/>
                <a:cs typeface="+mn-cs"/>
              </a:rPr>
              <a:t> To razmerje velja še danes, kar je eden izmed dokazov, da cigarete niso nič bolj varne kot pred 70 leti. Druga preprosta korelacija pa je število vseh smrti zaradi kajenja: približno ena smrt na milijon pokajenih cigaret.</a:t>
            </a:r>
            <a:r>
              <a:rPr lang="sl-SI" sz="1200" kern="1200" baseline="30000" dirty="0" smtClean="0">
                <a:solidFill>
                  <a:schemeClr val="tx1"/>
                </a:solidFill>
                <a:latin typeface="+mn-lt"/>
                <a:ea typeface="+mn-ea"/>
                <a:cs typeface="+mn-cs"/>
              </a:rPr>
              <a:t>5</a:t>
            </a:r>
            <a:r>
              <a:rPr lang="sl-SI" sz="1200" kern="1200" dirty="0" smtClean="0">
                <a:solidFill>
                  <a:schemeClr val="tx1"/>
                </a:solidFill>
                <a:latin typeface="+mn-lt"/>
                <a:ea typeface="+mn-ea"/>
                <a:cs typeface="+mn-cs"/>
              </a:rPr>
              <a:t> Vidimo torej, da ljudje bolj pogosto umirajo zaradi drugih bolezni, ki so posledica kajenja, kot zaradi </a:t>
            </a:r>
            <a:r>
              <a:rPr lang="sl-SI" sz="1200" kern="1200" dirty="0" err="1" smtClean="0">
                <a:solidFill>
                  <a:schemeClr val="tx1"/>
                </a:solidFill>
                <a:latin typeface="+mn-lt"/>
                <a:ea typeface="+mn-ea"/>
                <a:cs typeface="+mn-cs"/>
              </a:rPr>
              <a:t>pljučne.ga</a:t>
            </a:r>
            <a:r>
              <a:rPr lang="sl-SI" sz="1200" kern="1200" dirty="0" smtClean="0">
                <a:solidFill>
                  <a:schemeClr val="tx1"/>
                </a:solidFill>
                <a:latin typeface="+mn-lt"/>
                <a:ea typeface="+mn-ea"/>
                <a:cs typeface="+mn-cs"/>
              </a:rPr>
              <a:t> raka. Ta je najpogosteje predmet polemik, saj je bilo v sodnih procesih lažje dokazati povezavo med kajenjem in pljučnim rakom pri posamezniku, kot na primer med kajenjem in miokardnim infarktom. Več kot 90 % pljučnih rakov nastane namreč zaradi kajenja, medtem ko na srčno-žilne bolezni vpliva mnogo dejavnikov tveganja.</a:t>
            </a:r>
            <a:r>
              <a:rPr lang="sl-SI" sz="1200" kern="1200" baseline="30000" dirty="0" smtClean="0">
                <a:solidFill>
                  <a:schemeClr val="tx1"/>
                </a:solidFill>
                <a:latin typeface="+mn-lt"/>
                <a:ea typeface="+mn-ea"/>
                <a:cs typeface="+mn-cs"/>
              </a:rPr>
              <a:t>5</a:t>
            </a:r>
            <a:endParaRPr lang="sl-SI" dirty="0"/>
          </a:p>
        </p:txBody>
      </p:sp>
      <p:sp>
        <p:nvSpPr>
          <p:cNvPr id="4" name="Slide Number Placeholder 3"/>
          <p:cNvSpPr>
            <a:spLocks noGrp="1"/>
          </p:cNvSpPr>
          <p:nvPr>
            <p:ph type="sldNum" sz="quarter" idx="10"/>
          </p:nvPr>
        </p:nvSpPr>
        <p:spPr/>
        <p:txBody>
          <a:bodyPr/>
          <a:lstStyle/>
          <a:p>
            <a:fld id="{6CDA13A7-DFB9-4E4A-B295-57CFC0762655}" type="slidenum">
              <a:rPr lang="sl-SI" smtClean="0"/>
              <a:pPr/>
              <a:t>9</a:t>
            </a:fld>
            <a:endParaRPr 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r>
              <a:rPr lang="sl-SI" sz="1200" kern="1200" dirty="0" smtClean="0">
                <a:solidFill>
                  <a:schemeClr val="tx1"/>
                </a:solidFill>
                <a:latin typeface="+mn-lt"/>
                <a:ea typeface="+mn-ea"/>
                <a:cs typeface="+mn-cs"/>
              </a:rPr>
              <a:t>Leta 1963 je na tržišče prišel prenovljeni </a:t>
            </a:r>
            <a:r>
              <a:rPr lang="sl-SI" sz="1200" i="1" kern="1200" dirty="0" smtClean="0">
                <a:solidFill>
                  <a:schemeClr val="tx1"/>
                </a:solidFill>
                <a:latin typeface="+mn-lt"/>
                <a:ea typeface="+mn-ea"/>
                <a:cs typeface="+mn-cs"/>
              </a:rPr>
              <a:t>Marlboro</a:t>
            </a:r>
            <a:r>
              <a:rPr lang="sl-SI" sz="1200" kern="1200" dirty="0" smtClean="0">
                <a:solidFill>
                  <a:schemeClr val="tx1"/>
                </a:solidFill>
                <a:latin typeface="+mn-lt"/>
                <a:ea typeface="+mn-ea"/>
                <a:cs typeface="+mn-cs"/>
              </a:rPr>
              <a:t>, ki je iz nepomembne znamke v 15 letih zavzel prvo mesto in je imel leta 2005 kar 40 % tržni delež. Kaj, poleg uspešnega oglaševanja "dežele </a:t>
            </a:r>
            <a:r>
              <a:rPr lang="sl-SI" sz="1200" i="1" kern="1200" dirty="0" smtClean="0">
                <a:solidFill>
                  <a:schemeClr val="tx1"/>
                </a:solidFill>
                <a:latin typeface="+mn-lt"/>
                <a:ea typeface="+mn-ea"/>
                <a:cs typeface="+mn-cs"/>
              </a:rPr>
              <a:t>Marlboro</a:t>
            </a:r>
            <a:r>
              <a:rPr lang="sl-SI" sz="1200" kern="1200" dirty="0" smtClean="0">
                <a:solidFill>
                  <a:schemeClr val="tx1"/>
                </a:solidFill>
                <a:latin typeface="+mn-lt"/>
                <a:ea typeface="+mn-ea"/>
                <a:cs typeface="+mn-cs"/>
              </a:rPr>
              <a:t>", je znamki prineslo tak uspeh? Pri </a:t>
            </a:r>
            <a:r>
              <a:rPr lang="sl-SI" sz="1200" i="1" kern="1200" dirty="0" smtClean="0">
                <a:solidFill>
                  <a:schemeClr val="tx1"/>
                </a:solidFill>
                <a:latin typeface="+mn-lt"/>
                <a:ea typeface="+mn-ea"/>
                <a:cs typeface="+mn-cs"/>
              </a:rPr>
              <a:t>Philip Morrisu</a:t>
            </a:r>
            <a:r>
              <a:rPr lang="sl-SI" sz="1200" kern="1200" dirty="0" smtClean="0">
                <a:solidFill>
                  <a:schemeClr val="tx1"/>
                </a:solidFill>
                <a:latin typeface="+mn-lt"/>
                <a:ea typeface="+mn-ea"/>
                <a:cs typeface="+mn-cs"/>
              </a:rPr>
              <a:t> so spoznali, da obdelava nikotina z amonijakom poveča delež nikotina v prosti obliki ter zmanjša delež nikotina, vezanega v soli. Prosti nikotin lažje prehaja v telo, kar bistveno ojača psihofarmakološke učinke pokajene cigarete. Večji užitek ob kajenju in pojav močnejše zasvojenosti pojasnita uspešnost znamke </a:t>
            </a:r>
            <a:r>
              <a:rPr lang="sl-SI" sz="1200" i="1" kern="1200" dirty="0" smtClean="0">
                <a:solidFill>
                  <a:schemeClr val="tx1"/>
                </a:solidFill>
                <a:latin typeface="+mn-lt"/>
                <a:ea typeface="+mn-ea"/>
                <a:cs typeface="+mn-cs"/>
              </a:rPr>
              <a:t>Marlboro</a:t>
            </a:r>
            <a:r>
              <a:rPr lang="sl-SI" sz="1200" kern="1200" dirty="0" smtClean="0">
                <a:solidFill>
                  <a:schemeClr val="tx1"/>
                </a:solidFill>
                <a:latin typeface="+mn-lt"/>
                <a:ea typeface="+mn-ea"/>
                <a:cs typeface="+mn-cs"/>
              </a:rPr>
              <a:t>. V naslednjih 20 letih so se uporabe amonijaka naučila tudi druga podjetja. Enako in podobne kemične reakcije uporabljajo izdelovalci drog pri pretvorbi kokaina v njegovo najmočnejšo obliko - crack kokain.</a:t>
            </a:r>
            <a:r>
              <a:rPr lang="sl-SI" sz="1200" kern="1200" baseline="30000" dirty="0" smtClean="0">
                <a:solidFill>
                  <a:schemeClr val="tx1"/>
                </a:solidFill>
                <a:latin typeface="+mn-lt"/>
                <a:ea typeface="+mn-ea"/>
                <a:cs typeface="+mn-cs"/>
              </a:rPr>
              <a:t>27</a:t>
            </a:r>
            <a:r>
              <a:rPr lang="sl-SI" sz="1200" kern="1200" dirty="0" smtClean="0">
                <a:solidFill>
                  <a:schemeClr val="tx1"/>
                </a:solidFill>
                <a:latin typeface="+mn-lt"/>
                <a:ea typeface="+mn-ea"/>
                <a:cs typeface="+mn-cs"/>
              </a:rPr>
              <a:t> Obdelava tobaka z amonijakom je prepovedana v nekaterih državah, kot so Nemčija, Španija in Avstrija, vendar tobačna podjetja zelo verjetno za ta tržišča uporabljajo druge reakcije za enak učinek.</a:t>
            </a:r>
            <a:r>
              <a:rPr lang="sl-SI" sz="1200" kern="1200" baseline="30000" dirty="0" smtClean="0">
                <a:solidFill>
                  <a:schemeClr val="tx1"/>
                </a:solidFill>
                <a:latin typeface="+mn-lt"/>
                <a:ea typeface="+mn-ea"/>
                <a:cs typeface="+mn-cs"/>
              </a:rPr>
              <a:t>28</a:t>
            </a:r>
            <a:r>
              <a:rPr lang="sl-SI" sz="1200" kern="1200" dirty="0" smtClean="0">
                <a:solidFill>
                  <a:schemeClr val="tx1"/>
                </a:solidFill>
                <a:latin typeface="+mn-lt"/>
                <a:ea typeface="+mn-ea"/>
                <a:cs typeface="+mn-cs"/>
              </a:rPr>
              <a:t>  </a:t>
            </a:r>
          </a:p>
          <a:p>
            <a:r>
              <a:rPr lang="sl-SI" sz="1200" kern="1200" dirty="0" smtClean="0">
                <a:solidFill>
                  <a:schemeClr val="tx1"/>
                </a:solidFill>
                <a:latin typeface="+mn-lt"/>
                <a:ea typeface="+mn-ea"/>
                <a:cs typeface="+mn-cs"/>
              </a:rPr>
              <a:t>Cigarete 21. stoletja so sestavljena iz dveh tretjin tobačnega listja (to je obdelano s pesticidi, herbicidi in drugimi kemikalijami), ostalo tretjino predstavljajo arome (4 %), bronhodilatatorji, anestetiki, ojačevalci okusa, vlažilci cigaretne mase, pospeševalci gorenja, omejevalci plamena, belila, barvila, papir, lepila, črnilo, itd.</a:t>
            </a:r>
            <a:r>
              <a:rPr lang="sl-SI" sz="1200" kern="1200" baseline="30000" dirty="0" smtClean="0">
                <a:solidFill>
                  <a:schemeClr val="tx1"/>
                </a:solidFill>
                <a:latin typeface="+mn-lt"/>
                <a:ea typeface="+mn-ea"/>
                <a:cs typeface="+mn-cs"/>
              </a:rPr>
              <a:t>15, 20</a:t>
            </a:r>
            <a:r>
              <a:rPr lang="sl-SI" sz="1200" kern="1200" dirty="0" smtClean="0">
                <a:solidFill>
                  <a:schemeClr val="tx1"/>
                </a:solidFill>
                <a:latin typeface="+mn-lt"/>
                <a:ea typeface="+mn-ea"/>
                <a:cs typeface="+mn-cs"/>
              </a:rPr>
              <a:t> Natančna sestava je poslovna skrivnost vsakega tobačnega podjetja. En najbolj razširjenih dodatkov je mentol, v vsaj majhnih količinah ga vsebuje večina cigaret na tržišču. Ne daje le dobre arome, pač pa deluje kot anestetik, zato ima kadilec občutek bolj prijetnega in hladnega dima.</a:t>
            </a:r>
            <a:r>
              <a:rPr lang="sl-SI" sz="1200" kern="1200" baseline="30000" dirty="0" smtClean="0">
                <a:solidFill>
                  <a:schemeClr val="tx1"/>
                </a:solidFill>
                <a:latin typeface="+mn-lt"/>
                <a:ea typeface="+mn-ea"/>
                <a:cs typeface="+mn-cs"/>
              </a:rPr>
              <a:t>20</a:t>
            </a:r>
            <a:r>
              <a:rPr lang="sl-SI" sz="1200" kern="1200" dirty="0" smtClean="0">
                <a:solidFill>
                  <a:schemeClr val="tx1"/>
                </a:solidFill>
                <a:latin typeface="+mn-lt"/>
                <a:ea typeface="+mn-ea"/>
                <a:cs typeface="+mn-cs"/>
              </a:rPr>
              <a:t> Bronhodilatatorno deluje teobromin, ki se nahaja v kakavu, ter neka druga podobna molekula v lakrici.</a:t>
            </a:r>
            <a:r>
              <a:rPr lang="sl-SI" sz="1200" kern="1200" baseline="30000" dirty="0" smtClean="0">
                <a:solidFill>
                  <a:schemeClr val="tx1"/>
                </a:solidFill>
                <a:latin typeface="+mn-lt"/>
                <a:ea typeface="+mn-ea"/>
                <a:cs typeface="+mn-cs"/>
              </a:rPr>
              <a:t>20</a:t>
            </a:r>
            <a:r>
              <a:rPr lang="sl-SI" sz="1200" kern="1200" dirty="0" smtClean="0">
                <a:solidFill>
                  <a:schemeClr val="tx1"/>
                </a:solidFill>
                <a:latin typeface="+mn-lt"/>
                <a:ea typeface="+mn-ea"/>
                <a:cs typeface="+mn-cs"/>
              </a:rPr>
              <a:t> </a:t>
            </a:r>
          </a:p>
          <a:p>
            <a:r>
              <a:rPr lang="sl-SI" sz="1200" kern="1200" dirty="0" smtClean="0">
                <a:solidFill>
                  <a:schemeClr val="tx1"/>
                </a:solidFill>
                <a:latin typeface="+mn-lt"/>
                <a:ea typeface="+mn-ea"/>
                <a:cs typeface="+mn-cs"/>
              </a:rPr>
              <a:t>Kljub preprostim tehnološkim možnostim, kako zmanjšati radioaktivnost cigaret na minimum, tobačna industrija tega ne bo storila, dokler ne bo pritisk javnosti dovolj močan.</a:t>
            </a:r>
            <a:r>
              <a:rPr lang="sl-SI" sz="1200" kern="1200" baseline="30000" dirty="0" smtClean="0">
                <a:solidFill>
                  <a:schemeClr val="tx1"/>
                </a:solidFill>
                <a:latin typeface="+mn-lt"/>
                <a:ea typeface="+mn-ea"/>
                <a:cs typeface="+mn-cs"/>
              </a:rPr>
              <a:t>21</a:t>
            </a:r>
            <a:r>
              <a:rPr lang="sl-SI" sz="1200" kern="1200" dirty="0" smtClean="0">
                <a:solidFill>
                  <a:schemeClr val="tx1"/>
                </a:solidFill>
                <a:latin typeface="+mn-lt"/>
                <a:ea typeface="+mn-ea"/>
                <a:cs typeface="+mn-cs"/>
              </a:rPr>
              <a:t> Zaenkrat javnosti zadošča zavajanje z izračuni doze sevanja na celotno maso pljuč, pri čemer dobimo relativno majhne vrednosti. Neodvisni raziskovalci so ugotovili, da v pljučih obstajajo mesta ob razvejiščih dihalnih poti, kjer se kopičijo večje doze sevanja in na teh "vročih točkah" bolj pogosto vznikne rak.</a:t>
            </a:r>
            <a:r>
              <a:rPr lang="sl-SI" sz="1200" kern="1200" baseline="30000" dirty="0" smtClean="0">
                <a:solidFill>
                  <a:schemeClr val="tx1"/>
                </a:solidFill>
                <a:latin typeface="+mn-lt"/>
                <a:ea typeface="+mn-ea"/>
                <a:cs typeface="+mn-cs"/>
              </a:rPr>
              <a:t>21</a:t>
            </a:r>
            <a:endParaRPr lang="sl-SI" sz="1200" kern="1200" dirty="0" smtClean="0">
              <a:solidFill>
                <a:schemeClr val="tx1"/>
              </a:solidFill>
              <a:latin typeface="+mn-lt"/>
              <a:ea typeface="+mn-ea"/>
              <a:cs typeface="+mn-cs"/>
            </a:endParaRPr>
          </a:p>
          <a:p>
            <a:pPr eaLnBrk="1" fontAlgn="auto" hangingPunct="1">
              <a:spcBef>
                <a:spcPts val="0"/>
              </a:spcBef>
              <a:spcAft>
                <a:spcPts val="0"/>
              </a:spcAft>
              <a:defRPr/>
            </a:pPr>
            <a:endParaRPr lang="sl-SI" dirty="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F89BA4-324A-4730-AAFD-834B29F88C8B}" type="slidenum">
              <a:rPr lang="sl-SI" smtClean="0"/>
              <a:pPr fontAlgn="base">
                <a:spcBef>
                  <a:spcPct val="0"/>
                </a:spcBef>
                <a:spcAft>
                  <a:spcPct val="0"/>
                </a:spcAft>
                <a:defRPr/>
              </a:pPr>
              <a:t>10</a:t>
            </a:fld>
            <a:endParaRPr lang="sl-SI"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EA411DBF-F851-4790-A37E-B5090FAAAD2C}" type="datetimeFigureOut">
              <a:rPr lang="sl-SI" smtClean="0"/>
              <a:pPr/>
              <a:t>30.6.2017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EA411DBF-F851-4790-A37E-B5090FAAAD2C}" type="datetimeFigureOut">
              <a:rPr lang="sl-SI" smtClean="0"/>
              <a:pPr/>
              <a:t>30.6.2017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EA411DBF-F851-4790-A37E-B5090FAAAD2C}" type="datetimeFigureOut">
              <a:rPr lang="sl-SI" smtClean="0"/>
              <a:pPr/>
              <a:t>30.6.2017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EA411DBF-F851-4790-A37E-B5090FAAAD2C}" type="datetimeFigureOut">
              <a:rPr lang="sl-SI" smtClean="0"/>
              <a:pPr/>
              <a:t>30.6.2017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411DBF-F851-4790-A37E-B5090FAAAD2C}" type="datetimeFigureOut">
              <a:rPr lang="sl-SI" smtClean="0"/>
              <a:pPr/>
              <a:t>30.6.2017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EA411DBF-F851-4790-A37E-B5090FAAAD2C}" type="datetimeFigureOut">
              <a:rPr lang="sl-SI" smtClean="0"/>
              <a:pPr/>
              <a:t>30.6.2017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EA411DBF-F851-4790-A37E-B5090FAAAD2C}" type="datetimeFigureOut">
              <a:rPr lang="sl-SI" smtClean="0"/>
              <a:pPr/>
              <a:t>30.6.2017</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EA411DBF-F851-4790-A37E-B5090FAAAD2C}" type="datetimeFigureOut">
              <a:rPr lang="sl-SI" smtClean="0"/>
              <a:pPr/>
              <a:t>30.6.2017</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11DBF-F851-4790-A37E-B5090FAAAD2C}" type="datetimeFigureOut">
              <a:rPr lang="sl-SI" smtClean="0"/>
              <a:pPr/>
              <a:t>30.6.2017</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411DBF-F851-4790-A37E-B5090FAAAD2C}" type="datetimeFigureOut">
              <a:rPr lang="sl-SI" smtClean="0"/>
              <a:pPr/>
              <a:t>30.6.2017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411DBF-F851-4790-A37E-B5090FAAAD2C}" type="datetimeFigureOut">
              <a:rPr lang="sl-SI" smtClean="0"/>
              <a:pPr/>
              <a:t>30.6.2017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3306B1B-61CB-4BCE-922D-10D5B77CF175}"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11DBF-F851-4790-A37E-B5090FAAAD2C}" type="datetimeFigureOut">
              <a:rPr lang="sl-SI" smtClean="0"/>
              <a:pPr/>
              <a:t>30.6.2017</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06B1B-61CB-4BCE-922D-10D5B77CF175}" type="slidenum">
              <a:rPr lang="sl-SI" smtClean="0"/>
              <a:pPr/>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21.jpeg"/><Relationship Id="rId4" Type="http://schemas.openxmlformats.org/officeDocument/2006/relationships/image" Target="../media/image42.jpe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tobaccoatlas.org/topic/cigarette-use-globall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yMUwlvnYO5c" TargetMode="Externa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4d.rtvslo.si/arhiv/od-blizu/17445396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1080.plus/mobile/?zuvr3pcgkRc.video"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1080.plus/mobile/?zuvr3pcgkRc.video" TargetMode="Externa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5zWB4dLYChM&amp;index=5&amp;list=PLa-ChcgsKv2lnk4Ujtn1pzoT4XILq9Akc"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hyperlink" Target="http://1080.plus/mobile/?zuvr3pcgkRc.video" TargetMode="Externa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88.png"/><Relationship Id="rId7" Type="http://schemas.openxmlformats.org/officeDocument/2006/relationships/image" Target="../media/image95.jpeg"/><Relationship Id="rId12" Type="http://schemas.openxmlformats.org/officeDocument/2006/relationships/image" Target="../media/image101.jpeg"/><Relationship Id="rId2" Type="http://schemas.openxmlformats.org/officeDocument/2006/relationships/hyperlink" Target="http://1080.plus/mobile/?zuvr3pcgkRc.video" TargetMode="Externa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89.png"/><Relationship Id="rId9" Type="http://schemas.openxmlformats.org/officeDocument/2006/relationships/image" Target="../media/image98.png"/></Relationships>
</file>

<file path=ppt/slides/_rels/slide3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descr="Rezultat iskanja slik za native american smoking"/>
          <p:cNvPicPr>
            <a:picLocks noChangeAspect="1" noChangeArrowheads="1" noCrop="1"/>
          </p:cNvPicPr>
          <p:nvPr/>
        </p:nvPicPr>
        <p:blipFill>
          <a:blip r:embed="rId3" cstate="print"/>
          <a:srcRect/>
          <a:stretch>
            <a:fillRect/>
          </a:stretch>
        </p:blipFill>
        <p:spPr bwMode="auto">
          <a:xfrm>
            <a:off x="2411760" y="1988839"/>
            <a:ext cx="4392488" cy="3576741"/>
          </a:xfrm>
          <a:prstGeom prst="rect">
            <a:avLst/>
          </a:prstGeom>
          <a:noFill/>
        </p:spPr>
      </p:pic>
      <p:pic>
        <p:nvPicPr>
          <p:cNvPr id="2" name="Picture 1" descr="kolaž.jpg"/>
          <p:cNvPicPr>
            <a:picLocks noChangeAspect="1"/>
          </p:cNvPicPr>
          <p:nvPr/>
        </p:nvPicPr>
        <p:blipFill>
          <a:blip r:embed="rId4" cstate="print"/>
          <a:srcRect l="24730" t="2401" r="57996"/>
          <a:stretch>
            <a:fillRect/>
          </a:stretch>
        </p:blipFill>
        <p:spPr>
          <a:xfrm>
            <a:off x="35496" y="104570"/>
            <a:ext cx="2088232" cy="6636798"/>
          </a:xfrm>
          <a:prstGeom prst="rect">
            <a:avLst/>
          </a:prstGeom>
        </p:spPr>
      </p:pic>
      <p:sp>
        <p:nvSpPr>
          <p:cNvPr id="3" name="TextBox 2"/>
          <p:cNvSpPr txBox="1"/>
          <p:nvPr/>
        </p:nvSpPr>
        <p:spPr>
          <a:xfrm>
            <a:off x="1907704" y="0"/>
            <a:ext cx="5220072" cy="7555915"/>
          </a:xfrm>
          <a:prstGeom prst="rect">
            <a:avLst/>
          </a:prstGeom>
          <a:noFill/>
        </p:spPr>
        <p:txBody>
          <a:bodyPr wrap="square" rtlCol="0">
            <a:spAutoFit/>
          </a:bodyPr>
          <a:lstStyle/>
          <a:p>
            <a:pPr algn="ctr"/>
            <a:endParaRPr lang="sl-SI" sz="1400" b="1" dirty="0" smtClean="0">
              <a:solidFill>
                <a:schemeClr val="bg1"/>
              </a:solidFill>
              <a:latin typeface="Arial" pitchFamily="34" charset="0"/>
              <a:cs typeface="Arial" pitchFamily="34" charset="0"/>
            </a:endParaRPr>
          </a:p>
          <a:p>
            <a:pPr algn="ctr"/>
            <a:endParaRPr lang="sl-SI" sz="1400" b="1" dirty="0">
              <a:solidFill>
                <a:schemeClr val="bg1"/>
              </a:solidFill>
              <a:latin typeface="Arial" pitchFamily="34" charset="0"/>
              <a:cs typeface="Arial" pitchFamily="34" charset="0"/>
            </a:endParaRPr>
          </a:p>
          <a:p>
            <a:pPr algn="ctr"/>
            <a:endParaRPr lang="sl-SI" sz="1400" b="1" dirty="0" smtClean="0">
              <a:solidFill>
                <a:schemeClr val="bg1"/>
              </a:solidFill>
              <a:latin typeface="Arial" pitchFamily="34" charset="0"/>
              <a:cs typeface="Arial" pitchFamily="34" charset="0"/>
            </a:endParaRPr>
          </a:p>
          <a:p>
            <a:pPr algn="ctr"/>
            <a:r>
              <a:rPr lang="sl-SI" sz="1600" b="1" dirty="0" smtClean="0">
                <a:solidFill>
                  <a:schemeClr val="bg1"/>
                </a:solidFill>
                <a:latin typeface="Arial" pitchFamily="34" charset="0"/>
                <a:cs typeface="Arial" pitchFamily="34" charset="0"/>
              </a:rPr>
              <a:t>INŠTITUT </a:t>
            </a:r>
            <a:r>
              <a:rPr lang="sl-SI" sz="1600" b="1" dirty="0">
                <a:solidFill>
                  <a:schemeClr val="bg1"/>
                </a:solidFill>
                <a:latin typeface="Arial" pitchFamily="34" charset="0"/>
                <a:cs typeface="Arial" pitchFamily="34" charset="0"/>
              </a:rPr>
              <a:t>ZA ZGODOVINO </a:t>
            </a:r>
            <a:endParaRPr lang="sl-SI" sz="1600" b="1" dirty="0" smtClean="0">
              <a:solidFill>
                <a:schemeClr val="bg1"/>
              </a:solidFill>
              <a:latin typeface="Arial" pitchFamily="34" charset="0"/>
              <a:cs typeface="Arial" pitchFamily="34" charset="0"/>
            </a:endParaRPr>
          </a:p>
          <a:p>
            <a:pPr algn="ctr"/>
            <a:r>
              <a:rPr lang="sl-SI" sz="1600" b="1" dirty="0" smtClean="0">
                <a:solidFill>
                  <a:schemeClr val="bg1"/>
                </a:solidFill>
                <a:latin typeface="Arial" pitchFamily="34" charset="0"/>
                <a:cs typeface="Arial" pitchFamily="34" charset="0"/>
              </a:rPr>
              <a:t>MEDICINE MF UL</a:t>
            </a:r>
            <a:endParaRPr lang="sl-SI" sz="1600" dirty="0">
              <a:solidFill>
                <a:schemeClr val="bg1"/>
              </a:solidFill>
              <a:latin typeface="Arial" pitchFamily="34" charset="0"/>
              <a:cs typeface="Arial" pitchFamily="34" charset="0"/>
            </a:endParaRPr>
          </a:p>
          <a:p>
            <a:pPr algn="ctr"/>
            <a:endParaRPr lang="sl-SI" sz="1600" b="1" dirty="0" smtClean="0">
              <a:solidFill>
                <a:schemeClr val="bg1"/>
              </a:solidFill>
              <a:latin typeface="Arial" pitchFamily="34" charset="0"/>
              <a:cs typeface="Arial" pitchFamily="34" charset="0"/>
            </a:endParaRPr>
          </a:p>
          <a:p>
            <a:pPr algn="ctr"/>
            <a:r>
              <a:rPr lang="sl-SI" sz="1600" b="1" dirty="0">
                <a:solidFill>
                  <a:schemeClr val="bg1"/>
                </a:solidFill>
                <a:latin typeface="Arial" pitchFamily="34" charset="0"/>
                <a:cs typeface="Arial" pitchFamily="34" charset="0"/>
              </a:rPr>
              <a:t>ZNANSTVENO DRUŠTVO ZA ZGODOVINO ZDRAVSTVENE KULTURE SLOVENIJE</a:t>
            </a:r>
          </a:p>
          <a:p>
            <a:pPr algn="ctr"/>
            <a:endParaRPr lang="sl-SI" sz="2800" b="1" dirty="0" smtClean="0">
              <a:solidFill>
                <a:schemeClr val="bg1"/>
              </a:solidFill>
              <a:latin typeface="Arial Black" pitchFamily="34" charset="0"/>
            </a:endParaRPr>
          </a:p>
          <a:p>
            <a:pPr algn="ctr"/>
            <a:endParaRPr lang="sl-SI" sz="1100" b="1" dirty="0" smtClean="0">
              <a:solidFill>
                <a:schemeClr val="bg1"/>
              </a:solidFill>
              <a:latin typeface="Arial Black" pitchFamily="34" charset="0"/>
            </a:endParaRPr>
          </a:p>
          <a:p>
            <a:pPr algn="ctr"/>
            <a:endParaRPr lang="sl-SI" sz="2800" b="1" dirty="0" smtClean="0">
              <a:solidFill>
                <a:schemeClr val="bg1"/>
              </a:solidFill>
              <a:latin typeface="Arial Black" pitchFamily="34" charset="0"/>
            </a:endParaRPr>
          </a:p>
          <a:p>
            <a:pPr algn="ctr"/>
            <a:endParaRPr lang="sl-SI" sz="3200" b="1" dirty="0" smtClean="0">
              <a:solidFill>
                <a:schemeClr val="bg1"/>
              </a:solidFill>
              <a:latin typeface="Arial Black" pitchFamily="34" charset="0"/>
            </a:endParaRPr>
          </a:p>
          <a:p>
            <a:pPr algn="ctr"/>
            <a:endParaRPr lang="sl-SI" sz="3200" b="1" dirty="0" smtClean="0">
              <a:solidFill>
                <a:schemeClr val="bg1"/>
              </a:solidFill>
              <a:latin typeface="Arial Black" pitchFamily="34" charset="0"/>
            </a:endParaRPr>
          </a:p>
          <a:p>
            <a:pPr algn="ctr"/>
            <a:endParaRPr lang="sl-SI" sz="3200" b="1" dirty="0" smtClean="0">
              <a:solidFill>
                <a:schemeClr val="bg1"/>
              </a:solidFill>
              <a:latin typeface="Arial Black" pitchFamily="34" charset="0"/>
            </a:endParaRPr>
          </a:p>
          <a:p>
            <a:pPr algn="ctr"/>
            <a:endParaRPr lang="sl-SI" sz="3200" b="1" dirty="0" smtClean="0">
              <a:solidFill>
                <a:schemeClr val="bg1"/>
              </a:solidFill>
              <a:latin typeface="Arial Black" pitchFamily="34" charset="0"/>
            </a:endParaRPr>
          </a:p>
          <a:p>
            <a:pPr algn="ctr"/>
            <a:endParaRPr lang="sl-SI" sz="2000" b="1" dirty="0" smtClean="0">
              <a:solidFill>
                <a:schemeClr val="bg1"/>
              </a:solidFill>
              <a:latin typeface="Arial Black" pitchFamily="34" charset="0"/>
            </a:endParaRPr>
          </a:p>
          <a:p>
            <a:pPr algn="ctr"/>
            <a:r>
              <a:rPr lang="sl-SI" sz="2000" b="1" dirty="0" smtClean="0">
                <a:solidFill>
                  <a:schemeClr val="bg1"/>
                </a:solidFill>
                <a:latin typeface="Arial Black" pitchFamily="34" charset="0"/>
              </a:rPr>
              <a:t>Zvonka Zupanič Slavec, dr. med.</a:t>
            </a:r>
            <a:endParaRPr lang="sl-SI" sz="2000" b="1" dirty="0">
              <a:solidFill>
                <a:schemeClr val="bg1"/>
              </a:solidFill>
              <a:latin typeface="Arial Black" pitchFamily="34" charset="0"/>
            </a:endParaRPr>
          </a:p>
          <a:p>
            <a:pPr algn="ctr"/>
            <a:r>
              <a:rPr lang="sl-SI" sz="1600" b="1" dirty="0" smtClean="0">
                <a:solidFill>
                  <a:schemeClr val="bg1"/>
                </a:solidFill>
                <a:latin typeface="Arial" pitchFamily="34" charset="0"/>
                <a:cs typeface="Arial" pitchFamily="34" charset="0"/>
              </a:rPr>
              <a:t>Sanja Zupanič, dr. </a:t>
            </a:r>
            <a:r>
              <a:rPr lang="sl-SI" sz="1600" b="1" dirty="0">
                <a:solidFill>
                  <a:schemeClr val="bg1"/>
                </a:solidFill>
                <a:latin typeface="Arial" pitchFamily="34" charset="0"/>
                <a:cs typeface="Arial" pitchFamily="34" charset="0"/>
              </a:rPr>
              <a:t>m</a:t>
            </a:r>
            <a:r>
              <a:rPr lang="sl-SI" sz="1600" b="1" dirty="0" smtClean="0">
                <a:solidFill>
                  <a:schemeClr val="bg1"/>
                </a:solidFill>
                <a:latin typeface="Arial" pitchFamily="34" charset="0"/>
                <a:cs typeface="Arial" pitchFamily="34" charset="0"/>
              </a:rPr>
              <a:t>ed.</a:t>
            </a:r>
          </a:p>
          <a:p>
            <a:pPr algn="ctr"/>
            <a:r>
              <a:rPr lang="sl-SI" sz="1600" b="1" dirty="0" smtClean="0">
                <a:solidFill>
                  <a:schemeClr val="bg1"/>
                </a:solidFill>
                <a:latin typeface="Arial" pitchFamily="34" charset="0"/>
                <a:cs typeface="Arial" pitchFamily="34" charset="0"/>
              </a:rPr>
              <a:t>Robert Volčanšek, strokovnjak za marketing</a:t>
            </a:r>
          </a:p>
          <a:p>
            <a:pPr algn="ctr"/>
            <a:endParaRPr lang="sl-SI" sz="1600" b="1" dirty="0" smtClean="0">
              <a:solidFill>
                <a:schemeClr val="bg1"/>
              </a:solidFill>
              <a:latin typeface="Arial" pitchFamily="34" charset="0"/>
              <a:cs typeface="Arial" pitchFamily="34" charset="0"/>
            </a:endParaRPr>
          </a:p>
          <a:p>
            <a:pPr algn="ctr"/>
            <a:r>
              <a:rPr lang="sl-SI" sz="1600" b="1" dirty="0" smtClean="0">
                <a:solidFill>
                  <a:schemeClr val="bg1"/>
                </a:solidFill>
                <a:latin typeface="Arial" pitchFamily="34" charset="0"/>
                <a:cs typeface="Arial" pitchFamily="34" charset="0"/>
              </a:rPr>
              <a:t>Medicinska fakulteta LJ, 2017</a:t>
            </a:r>
          </a:p>
          <a:p>
            <a:pPr algn="ctr"/>
            <a:endParaRPr lang="sl-SI" sz="3200" b="1" dirty="0">
              <a:solidFill>
                <a:schemeClr val="bg1"/>
              </a:solidFill>
              <a:latin typeface="Arial Black" pitchFamily="34" charset="0"/>
            </a:endParaRPr>
          </a:p>
          <a:p>
            <a:pPr algn="ctr"/>
            <a:endParaRPr lang="sl-SI" sz="3200" b="1" dirty="0">
              <a:solidFill>
                <a:schemeClr val="bg1"/>
              </a:solidFill>
              <a:latin typeface="Arial Black" pitchFamily="34" charset="0"/>
            </a:endParaRPr>
          </a:p>
        </p:txBody>
      </p:sp>
      <p:pic>
        <p:nvPicPr>
          <p:cNvPr id="5" name="Picture 4" descr="kolaž.jpg"/>
          <p:cNvPicPr>
            <a:picLocks noChangeAspect="1"/>
          </p:cNvPicPr>
          <p:nvPr/>
        </p:nvPicPr>
        <p:blipFill>
          <a:blip r:embed="rId4" cstate="print"/>
          <a:srcRect l="24730" t="2401" r="57996"/>
          <a:stretch>
            <a:fillRect/>
          </a:stretch>
        </p:blipFill>
        <p:spPr>
          <a:xfrm>
            <a:off x="7020272" y="116632"/>
            <a:ext cx="2088232" cy="6636798"/>
          </a:xfrm>
          <a:prstGeom prst="rect">
            <a:avLst/>
          </a:prstGeom>
        </p:spPr>
      </p:pic>
      <p:sp>
        <p:nvSpPr>
          <p:cNvPr id="6" name="Rectangle 5"/>
          <p:cNvSpPr/>
          <p:nvPr/>
        </p:nvSpPr>
        <p:spPr>
          <a:xfrm>
            <a:off x="0" y="3356992"/>
            <a:ext cx="219573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Rectangle 6"/>
          <p:cNvSpPr/>
          <p:nvPr/>
        </p:nvSpPr>
        <p:spPr>
          <a:xfrm>
            <a:off x="6948264" y="3356992"/>
            <a:ext cx="219573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Rectangle 9"/>
          <p:cNvSpPr/>
          <p:nvPr/>
        </p:nvSpPr>
        <p:spPr>
          <a:xfrm>
            <a:off x="2123728" y="2708920"/>
            <a:ext cx="4896544" cy="1569660"/>
          </a:xfrm>
          <a:prstGeom prst="rect">
            <a:avLst/>
          </a:prstGeom>
          <a:noFill/>
        </p:spPr>
        <p:txBody>
          <a:bodyPr wrap="square" lIns="91440" tIns="45720" rIns="91440" bIns="45720">
            <a:spAutoFit/>
          </a:bodyPr>
          <a:lstStyle/>
          <a:p>
            <a:pPr algn="ctr"/>
            <a:r>
              <a:rPr lang="sl-SI" sz="4800" b="1" dirty="0" smtClean="0">
                <a:ln>
                  <a:solidFill>
                    <a:schemeClr val="tx1"/>
                  </a:solidFill>
                </a:ln>
                <a:solidFill>
                  <a:schemeClr val="bg1"/>
                </a:solidFill>
                <a:effectLst>
                  <a:innerShdw blurRad="63500" dist="50800">
                    <a:prstClr val="black">
                      <a:alpha val="50000"/>
                    </a:prstClr>
                  </a:innerShdw>
                </a:effectLst>
                <a:latin typeface="Arial Black" pitchFamily="34" charset="0"/>
              </a:rPr>
              <a:t>TOBAČNI </a:t>
            </a:r>
          </a:p>
          <a:p>
            <a:pPr algn="ctr"/>
            <a:r>
              <a:rPr lang="sl-SI" sz="4800" b="1" dirty="0" smtClean="0">
                <a:ln>
                  <a:solidFill>
                    <a:schemeClr val="tx1"/>
                  </a:solidFill>
                </a:ln>
                <a:solidFill>
                  <a:schemeClr val="bg1"/>
                </a:solidFill>
                <a:effectLst>
                  <a:innerShdw blurRad="63500" dist="50800">
                    <a:prstClr val="black">
                      <a:alpha val="50000"/>
                    </a:prstClr>
                  </a:innerShdw>
                </a:effectLst>
                <a:latin typeface="Arial Black" pitchFamily="34" charset="0"/>
              </a:rPr>
              <a:t>HOLOKAVST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1" name="Picture 19" descr="Rezultat iskanja slik za pesticides tobacco"/>
          <p:cNvPicPr>
            <a:picLocks noChangeAspect="1" noChangeArrowheads="1"/>
          </p:cNvPicPr>
          <p:nvPr/>
        </p:nvPicPr>
        <p:blipFill>
          <a:blip r:embed="rId3" cstate="print"/>
          <a:srcRect t="15324"/>
          <a:stretch>
            <a:fillRect/>
          </a:stretch>
        </p:blipFill>
        <p:spPr bwMode="auto">
          <a:xfrm>
            <a:off x="4478338" y="-27384"/>
            <a:ext cx="4665662" cy="2633365"/>
          </a:xfrm>
          <a:prstGeom prst="rect">
            <a:avLst/>
          </a:prstGeom>
          <a:noFill/>
          <a:ln w="9525">
            <a:noFill/>
            <a:miter lim="800000"/>
            <a:headEnd/>
            <a:tailEnd/>
          </a:ln>
        </p:spPr>
      </p:pic>
      <p:pic>
        <p:nvPicPr>
          <p:cNvPr id="18453" name="Picture 21" descr="Rezultat iskanja slik za ash cigarette"/>
          <p:cNvPicPr>
            <a:picLocks noChangeAspect="1" noChangeArrowheads="1"/>
          </p:cNvPicPr>
          <p:nvPr/>
        </p:nvPicPr>
        <p:blipFill>
          <a:blip r:embed="rId4" cstate="print"/>
          <a:srcRect l="13034" t="22737" b="19011"/>
          <a:stretch>
            <a:fillRect/>
          </a:stretch>
        </p:blipFill>
        <p:spPr bwMode="auto">
          <a:xfrm>
            <a:off x="6443663" y="5013325"/>
            <a:ext cx="2700337" cy="1844675"/>
          </a:xfrm>
          <a:prstGeom prst="rect">
            <a:avLst/>
          </a:prstGeom>
          <a:noFill/>
          <a:ln w="9525">
            <a:noFill/>
            <a:miter lim="800000"/>
            <a:headEnd/>
            <a:tailEnd/>
          </a:ln>
        </p:spPr>
      </p:pic>
      <p:sp>
        <p:nvSpPr>
          <p:cNvPr id="4099" name="TextBox 3"/>
          <p:cNvSpPr txBox="1">
            <a:spLocks noChangeArrowheads="1"/>
          </p:cNvSpPr>
          <p:nvPr/>
        </p:nvSpPr>
        <p:spPr bwMode="auto">
          <a:xfrm>
            <a:off x="35372" y="107921"/>
            <a:ext cx="5040684" cy="584775"/>
          </a:xfrm>
          <a:prstGeom prst="rect">
            <a:avLst/>
          </a:prstGeom>
          <a:noFill/>
          <a:ln w="9525">
            <a:noFill/>
            <a:miter lim="800000"/>
            <a:headEnd/>
            <a:tailEnd/>
          </a:ln>
        </p:spPr>
        <p:txBody>
          <a:bodyPr wrap="square">
            <a:spAutoFit/>
          </a:bodyPr>
          <a:lstStyle/>
          <a:p>
            <a:r>
              <a:rPr lang="sl-SI" sz="3200" b="1" dirty="0">
                <a:latin typeface="Arial Black" pitchFamily="34" charset="0"/>
                <a:cs typeface="Arial" pitchFamily="34" charset="0"/>
              </a:rPr>
              <a:t> SESTAVA CIGARETE</a:t>
            </a:r>
          </a:p>
        </p:txBody>
      </p:sp>
      <p:sp>
        <p:nvSpPr>
          <p:cNvPr id="5" name="TextBox 4"/>
          <p:cNvSpPr txBox="1">
            <a:spLocks noChangeArrowheads="1"/>
          </p:cNvSpPr>
          <p:nvPr/>
        </p:nvSpPr>
        <p:spPr bwMode="auto">
          <a:xfrm>
            <a:off x="0" y="765175"/>
            <a:ext cx="4427538" cy="1077218"/>
          </a:xfrm>
          <a:prstGeom prst="rect">
            <a:avLst/>
          </a:prstGeom>
          <a:noFill/>
          <a:ln w="9525">
            <a:noFill/>
            <a:miter lim="800000"/>
            <a:headEnd/>
            <a:tailEnd/>
          </a:ln>
        </p:spPr>
        <p:txBody>
          <a:bodyPr>
            <a:spAutoFit/>
          </a:bodyPr>
          <a:lstStyle/>
          <a:p>
            <a:pPr>
              <a:buFontTx/>
              <a:buChar char="-"/>
            </a:pPr>
            <a:r>
              <a:rPr lang="sl-SI" sz="2400" b="1" dirty="0">
                <a:latin typeface="Arial" pitchFamily="34" charset="0"/>
                <a:cs typeface="Arial" pitchFamily="34" charset="0"/>
              </a:rPr>
              <a:t> 2/3: tobačno listje</a:t>
            </a:r>
          </a:p>
          <a:p>
            <a:pPr>
              <a:buFont typeface="Wingdings" pitchFamily="2" charset="2"/>
              <a:buChar char=""/>
            </a:pPr>
            <a:r>
              <a:rPr lang="sl-SI" sz="2000" b="1" dirty="0">
                <a:latin typeface="Arial" pitchFamily="34" charset="0"/>
                <a:cs typeface="Arial" pitchFamily="34" charset="0"/>
                <a:sym typeface="Wingdings" pitchFamily="2" charset="2"/>
              </a:rPr>
              <a:t> pesticidi, herbicidi</a:t>
            </a:r>
          </a:p>
          <a:p>
            <a:pPr>
              <a:buFont typeface="Wingdings" pitchFamily="2" charset="2"/>
              <a:buChar char=""/>
            </a:pPr>
            <a:r>
              <a:rPr lang="sl-SI" sz="2000" b="1" dirty="0">
                <a:latin typeface="Arial" pitchFamily="34" charset="0"/>
                <a:cs typeface="Arial" pitchFamily="34" charset="0"/>
                <a:sym typeface="Wingdings" pitchFamily="2" charset="2"/>
              </a:rPr>
              <a:t> sušenje z vročim zrakom</a:t>
            </a:r>
            <a:endParaRPr lang="sl-SI" sz="2000" b="1" dirty="0">
              <a:latin typeface="Arial" pitchFamily="34" charset="0"/>
              <a:cs typeface="Arial" pitchFamily="34" charset="0"/>
            </a:endParaRPr>
          </a:p>
        </p:txBody>
      </p:sp>
      <p:sp>
        <p:nvSpPr>
          <p:cNvPr id="8" name="TextBox 7"/>
          <p:cNvSpPr txBox="1">
            <a:spLocks noChangeArrowheads="1"/>
          </p:cNvSpPr>
          <p:nvPr/>
        </p:nvSpPr>
        <p:spPr bwMode="auto">
          <a:xfrm>
            <a:off x="0" y="2325067"/>
            <a:ext cx="6948488" cy="2616101"/>
          </a:xfrm>
          <a:prstGeom prst="rect">
            <a:avLst/>
          </a:prstGeom>
          <a:noFill/>
          <a:ln w="9525">
            <a:noFill/>
            <a:miter lim="800000"/>
            <a:headEnd/>
            <a:tailEnd/>
          </a:ln>
        </p:spPr>
        <p:txBody>
          <a:bodyPr>
            <a:spAutoFit/>
          </a:bodyPr>
          <a:lstStyle/>
          <a:p>
            <a:pPr>
              <a:buFontTx/>
              <a:buChar char="-"/>
            </a:pPr>
            <a:r>
              <a:rPr lang="sl-SI" sz="2400" b="1" dirty="0">
                <a:latin typeface="Arial" pitchFamily="34" charset="0"/>
                <a:cs typeface="Arial" pitchFamily="34" charset="0"/>
              </a:rPr>
              <a:t> 1/3: dodatki </a:t>
            </a:r>
          </a:p>
          <a:p>
            <a:pPr>
              <a:buFont typeface="Wingdings" pitchFamily="2" charset="2"/>
              <a:buChar char=""/>
            </a:pPr>
            <a:r>
              <a:rPr lang="sl-SI" sz="2000" b="1" dirty="0">
                <a:latin typeface="Arial" pitchFamily="34" charset="0"/>
                <a:cs typeface="Arial" pitchFamily="34" charset="0"/>
              </a:rPr>
              <a:t> arome (4 % mase)</a:t>
            </a:r>
          </a:p>
          <a:p>
            <a:pPr>
              <a:buFont typeface="Wingdings" pitchFamily="2" charset="2"/>
              <a:buChar char=""/>
            </a:pPr>
            <a:r>
              <a:rPr lang="sl-SI" sz="2000" b="1" dirty="0">
                <a:latin typeface="Arial" pitchFamily="34" charset="0"/>
                <a:cs typeface="Arial" pitchFamily="34" charset="0"/>
              </a:rPr>
              <a:t> anestetiki (mentol)</a:t>
            </a:r>
          </a:p>
          <a:p>
            <a:pPr>
              <a:buFont typeface="Wingdings" pitchFamily="2" charset="2"/>
              <a:buChar char=""/>
            </a:pPr>
            <a:r>
              <a:rPr lang="sl-SI" sz="2000" b="1" dirty="0">
                <a:latin typeface="Arial" pitchFamily="34" charset="0"/>
                <a:cs typeface="Arial" pitchFamily="34" charset="0"/>
              </a:rPr>
              <a:t> </a:t>
            </a:r>
            <a:r>
              <a:rPr lang="sl-SI" sz="2000" b="1" dirty="0" smtClean="0">
                <a:latin typeface="Arial" pitchFamily="34" charset="0"/>
                <a:cs typeface="Arial" pitchFamily="34" charset="0"/>
              </a:rPr>
              <a:t>bronhodilatatorji</a:t>
            </a:r>
            <a:endParaRPr lang="sl-SI" sz="2000" b="1" dirty="0">
              <a:latin typeface="Arial" pitchFamily="34" charset="0"/>
              <a:cs typeface="Arial" pitchFamily="34" charset="0"/>
            </a:endParaRPr>
          </a:p>
          <a:p>
            <a:pPr>
              <a:buFont typeface="Wingdings" pitchFamily="2" charset="2"/>
              <a:buChar char=""/>
            </a:pPr>
            <a:r>
              <a:rPr lang="sl-SI" sz="2000" b="1" dirty="0">
                <a:latin typeface="Arial" pitchFamily="34" charset="0"/>
                <a:cs typeface="Arial" pitchFamily="34" charset="0"/>
              </a:rPr>
              <a:t> ojačevalci okusa</a:t>
            </a:r>
          </a:p>
          <a:p>
            <a:pPr>
              <a:buFont typeface="Wingdings" pitchFamily="2" charset="2"/>
              <a:buChar char=""/>
            </a:pPr>
            <a:r>
              <a:rPr lang="sl-SI" sz="2000" b="1" dirty="0">
                <a:latin typeface="Arial" pitchFamily="34" charset="0"/>
                <a:cs typeface="Arial" pitchFamily="34" charset="0"/>
              </a:rPr>
              <a:t> vlažilci cigaretne mase</a:t>
            </a:r>
          </a:p>
          <a:p>
            <a:pPr>
              <a:buFont typeface="Wingdings" pitchFamily="2" charset="2"/>
              <a:buChar char=""/>
            </a:pPr>
            <a:r>
              <a:rPr lang="sl-SI" sz="2000" b="1" dirty="0">
                <a:latin typeface="Arial" pitchFamily="34" charset="0"/>
                <a:cs typeface="Arial" pitchFamily="34" charset="0"/>
              </a:rPr>
              <a:t> pospeševalci gorenja, omejevalci plamena</a:t>
            </a:r>
          </a:p>
          <a:p>
            <a:pPr>
              <a:buFont typeface="Wingdings" pitchFamily="2" charset="2"/>
              <a:buChar char=""/>
            </a:pPr>
            <a:r>
              <a:rPr lang="sl-SI" sz="2000" b="1" dirty="0">
                <a:latin typeface="Arial" pitchFamily="34" charset="0"/>
                <a:cs typeface="Arial" pitchFamily="34" charset="0"/>
              </a:rPr>
              <a:t> belila, barvila, lepila</a:t>
            </a:r>
          </a:p>
        </p:txBody>
      </p:sp>
      <p:sp>
        <p:nvSpPr>
          <p:cNvPr id="4103" name="AutoShape 4" descr="Rezultat iskanja slik za roffo rabbit tobacc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sl-SI">
              <a:latin typeface="Calibri" pitchFamily="34" charset="0"/>
            </a:endParaRPr>
          </a:p>
        </p:txBody>
      </p:sp>
      <p:sp>
        <p:nvSpPr>
          <p:cNvPr id="4104" name="AutoShape 6" descr="Rezultat iskanja slik za a. h. roffo rabbit tobacc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sl-SI">
              <a:latin typeface="Calibri" pitchFamily="34" charset="0"/>
            </a:endParaRPr>
          </a:p>
        </p:txBody>
      </p:sp>
      <p:sp>
        <p:nvSpPr>
          <p:cNvPr id="4105" name="AutoShape 8" descr="Rezultat iskanja slik za a. h. roffo rabbit tobacc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sl-SI">
              <a:latin typeface="Calibri" pitchFamily="34" charset="0"/>
            </a:endParaRPr>
          </a:p>
        </p:txBody>
      </p:sp>
      <p:sp>
        <p:nvSpPr>
          <p:cNvPr id="4106" name="AutoShape 10" descr="Rezultat iskanja slik za a. h. roffo rabbit tobacc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sl-SI">
              <a:latin typeface="Calibri" pitchFamily="34" charset="0"/>
            </a:endParaRPr>
          </a:p>
        </p:txBody>
      </p:sp>
      <p:sp>
        <p:nvSpPr>
          <p:cNvPr id="4107" name="AutoShape 12" descr="Rezultat iskanja slik za ear tumor rabbit roff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sl-SI">
              <a:latin typeface="Calibri" pitchFamily="34" charset="0"/>
            </a:endParaRPr>
          </a:p>
        </p:txBody>
      </p:sp>
      <p:pic>
        <p:nvPicPr>
          <p:cNvPr id="18455" name="Picture 23" descr="Rezultat iskanja slik za menthol crystals"/>
          <p:cNvPicPr>
            <a:picLocks noChangeAspect="1" noChangeArrowheads="1"/>
          </p:cNvPicPr>
          <p:nvPr/>
        </p:nvPicPr>
        <p:blipFill>
          <a:blip r:embed="rId5" cstate="print"/>
          <a:srcRect l="13628" t="24599" b="11774"/>
          <a:stretch>
            <a:fillRect/>
          </a:stretch>
        </p:blipFill>
        <p:spPr bwMode="auto">
          <a:xfrm>
            <a:off x="5435600" y="2708920"/>
            <a:ext cx="3708400" cy="1820863"/>
          </a:xfrm>
          <a:prstGeom prst="rect">
            <a:avLst/>
          </a:prstGeom>
          <a:noFill/>
          <a:ln w="9525">
            <a:noFill/>
            <a:miter lim="800000"/>
            <a:headEnd/>
            <a:tailEnd/>
          </a:ln>
        </p:spPr>
      </p:pic>
      <p:sp>
        <p:nvSpPr>
          <p:cNvPr id="2" name="TextBox 4"/>
          <p:cNvSpPr txBox="1">
            <a:spLocks noChangeArrowheads="1"/>
          </p:cNvSpPr>
          <p:nvPr/>
        </p:nvSpPr>
        <p:spPr bwMode="auto">
          <a:xfrm>
            <a:off x="0" y="5487615"/>
            <a:ext cx="3419475" cy="1508105"/>
          </a:xfrm>
          <a:prstGeom prst="rect">
            <a:avLst/>
          </a:prstGeom>
          <a:noFill/>
          <a:ln w="9525">
            <a:noFill/>
            <a:miter lim="800000"/>
            <a:headEnd/>
            <a:tailEnd/>
          </a:ln>
        </p:spPr>
        <p:txBody>
          <a:bodyPr>
            <a:spAutoFit/>
          </a:bodyPr>
          <a:lstStyle/>
          <a:p>
            <a:pPr>
              <a:buFontTx/>
              <a:buChar char="-"/>
            </a:pPr>
            <a:r>
              <a:rPr lang="sl-SI" sz="2400" b="1" dirty="0" smtClean="0">
                <a:latin typeface="Arial" pitchFamily="34" charset="0"/>
                <a:cs typeface="Arial" pitchFamily="34" charset="0"/>
              </a:rPr>
              <a:t> “skrekan” nikotin</a:t>
            </a:r>
          </a:p>
          <a:p>
            <a:pPr>
              <a:buFont typeface="Wingdings" pitchFamily="2" charset="2"/>
              <a:buChar char=""/>
            </a:pPr>
            <a:r>
              <a:rPr lang="sl-SI" sz="2000" b="1" dirty="0" smtClean="0">
                <a:latin typeface="Arial" pitchFamily="34" charset="0"/>
                <a:cs typeface="Arial" pitchFamily="34" charset="0"/>
              </a:rPr>
              <a:t> </a:t>
            </a:r>
            <a:r>
              <a:rPr lang="sl-SI" sz="2000" b="1" dirty="0" smtClean="0">
                <a:latin typeface="Arial" pitchFamily="34" charset="0"/>
                <a:cs typeface="Arial" pitchFamily="34" charset="0"/>
                <a:sym typeface="Wingdings"/>
              </a:rPr>
              <a:t> </a:t>
            </a:r>
            <a:r>
              <a:rPr lang="sl-SI" sz="2000" b="1" dirty="0" smtClean="0">
                <a:latin typeface="Arial" pitchFamily="34" charset="0"/>
                <a:cs typeface="Arial" pitchFamily="34" charset="0"/>
              </a:rPr>
              <a:t>zasvojenost!</a:t>
            </a:r>
          </a:p>
          <a:p>
            <a:endParaRPr lang="sl-SI" sz="2400" b="1" dirty="0" smtClean="0">
              <a:latin typeface="Arial" pitchFamily="34" charset="0"/>
              <a:cs typeface="Arial" pitchFamily="34" charset="0"/>
            </a:endParaRPr>
          </a:p>
          <a:p>
            <a:endParaRPr lang="sl-SI" sz="2400" b="1" dirty="0">
              <a:latin typeface="Arial" pitchFamily="34" charset="0"/>
              <a:cs typeface="Arial" pitchFamily="34" charset="0"/>
            </a:endParaRPr>
          </a:p>
        </p:txBody>
      </p:sp>
      <p:pic>
        <p:nvPicPr>
          <p:cNvPr id="58370" name="Picture 2" descr="Rezultat iskanja slik za marlboro"/>
          <p:cNvPicPr>
            <a:picLocks noChangeAspect="1" noChangeArrowheads="1"/>
          </p:cNvPicPr>
          <p:nvPr/>
        </p:nvPicPr>
        <p:blipFill>
          <a:blip r:embed="rId6" cstate="print"/>
          <a:srcRect l="1624" t="1158" r="2570" b="2756"/>
          <a:stretch>
            <a:fillRect/>
          </a:stretch>
        </p:blipFill>
        <p:spPr bwMode="auto">
          <a:xfrm>
            <a:off x="3131841" y="4869160"/>
            <a:ext cx="1413753" cy="19888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ox(in)">
                                      <p:cBhvr>
                                        <p:cTn id="7" dur="500"/>
                                        <p:tgtEl>
                                          <p:spTgt spid="409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nodeType="withEffect">
                                  <p:stCondLst>
                                    <p:cond delay="0"/>
                                  </p:stCondLst>
                                  <p:childTnLst>
                                    <p:set>
                                      <p:cBhvr>
                                        <p:cTn id="12" dur="1" fill="hold">
                                          <p:stCondLst>
                                            <p:cond delay="0"/>
                                          </p:stCondLst>
                                        </p:cTn>
                                        <p:tgtEl>
                                          <p:spTgt spid="18451"/>
                                        </p:tgtEl>
                                        <p:attrNameLst>
                                          <p:attrName>style.visibility</p:attrName>
                                        </p:attrNameLst>
                                      </p:cBhvr>
                                      <p:to>
                                        <p:strVal val="visible"/>
                                      </p:to>
                                    </p:set>
                                    <p:animEffect transition="in" filter="box(in)">
                                      <p:cBhvr>
                                        <p:cTn id="13" dur="500"/>
                                        <p:tgtEl>
                                          <p:spTgt spid="1845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par>
                                <p:cTn id="19" presetID="4" presetClass="entr" presetSubtype="16" fill="hold" nodeType="withEffect">
                                  <p:stCondLst>
                                    <p:cond delay="0"/>
                                  </p:stCondLst>
                                  <p:childTnLst>
                                    <p:set>
                                      <p:cBhvr>
                                        <p:cTn id="20" dur="1" fill="hold">
                                          <p:stCondLst>
                                            <p:cond delay="0"/>
                                          </p:stCondLst>
                                        </p:cTn>
                                        <p:tgtEl>
                                          <p:spTgt spid="18455"/>
                                        </p:tgtEl>
                                        <p:attrNameLst>
                                          <p:attrName>style.visibility</p:attrName>
                                        </p:attrNameLst>
                                      </p:cBhvr>
                                      <p:to>
                                        <p:strVal val="visible"/>
                                      </p:to>
                                    </p:set>
                                    <p:animEffect transition="in" filter="box(in)">
                                      <p:cBhvr>
                                        <p:cTn id="21" dur="500"/>
                                        <p:tgtEl>
                                          <p:spTgt spid="18455"/>
                                        </p:tgtEl>
                                      </p:cBhvr>
                                    </p:animEffect>
                                  </p:childTnLst>
                                </p:cTn>
                              </p:par>
                              <p:par>
                                <p:cTn id="22" presetID="4" presetClass="entr" presetSubtype="16" fill="hold" nodeType="withEffect">
                                  <p:stCondLst>
                                    <p:cond delay="0"/>
                                  </p:stCondLst>
                                  <p:childTnLst>
                                    <p:set>
                                      <p:cBhvr>
                                        <p:cTn id="23" dur="1" fill="hold">
                                          <p:stCondLst>
                                            <p:cond delay="0"/>
                                          </p:stCondLst>
                                        </p:cTn>
                                        <p:tgtEl>
                                          <p:spTgt spid="18453"/>
                                        </p:tgtEl>
                                        <p:attrNameLst>
                                          <p:attrName>style.visibility</p:attrName>
                                        </p:attrNameLst>
                                      </p:cBhvr>
                                      <p:to>
                                        <p:strVal val="visible"/>
                                      </p:to>
                                    </p:set>
                                    <p:animEffect transition="in" filter="box(in)">
                                      <p:cBhvr>
                                        <p:cTn id="24" dur="500"/>
                                        <p:tgtEl>
                                          <p:spTgt spid="1845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500"/>
                                        <p:tgtEl>
                                          <p:spTgt spid="2"/>
                                        </p:tgtEl>
                                      </p:cBhvr>
                                    </p:animEffect>
                                  </p:childTnLst>
                                </p:cTn>
                              </p:par>
                              <p:par>
                                <p:cTn id="30" presetID="4" presetClass="entr" presetSubtype="16" fill="hold" nodeType="withEffect">
                                  <p:stCondLst>
                                    <p:cond delay="0"/>
                                  </p:stCondLst>
                                  <p:childTnLst>
                                    <p:set>
                                      <p:cBhvr>
                                        <p:cTn id="31" dur="1" fill="hold">
                                          <p:stCondLst>
                                            <p:cond delay="0"/>
                                          </p:stCondLst>
                                        </p:cTn>
                                        <p:tgtEl>
                                          <p:spTgt spid="58370"/>
                                        </p:tgtEl>
                                        <p:attrNameLst>
                                          <p:attrName>style.visibility</p:attrName>
                                        </p:attrNameLst>
                                      </p:cBhvr>
                                      <p:to>
                                        <p:strVal val="visible"/>
                                      </p:to>
                                    </p:set>
                                    <p:animEffect transition="in" filter="box(in)">
                                      <p:cBhvr>
                                        <p:cTn id="32"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5"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8640"/>
            <a:ext cx="9144000" cy="584775"/>
          </a:xfrm>
          <a:prstGeom prst="rect">
            <a:avLst/>
          </a:prstGeom>
          <a:noFill/>
        </p:spPr>
        <p:txBody>
          <a:bodyPr wrap="square" rtlCol="0">
            <a:spAutoFit/>
          </a:bodyPr>
          <a:lstStyle/>
          <a:p>
            <a:pPr algn="ctr"/>
            <a:r>
              <a:rPr lang="sl-SI" sz="3200" b="1" dirty="0" smtClean="0">
                <a:latin typeface="Arial Black" pitchFamily="34" charset="0"/>
              </a:rPr>
              <a:t>PREVARE V CIGARETAH – filtri (l.1950+)</a:t>
            </a:r>
            <a:endParaRPr lang="sl-SI" sz="3200" b="1" dirty="0">
              <a:latin typeface="Arial Black" pitchFamily="34" charset="0"/>
            </a:endParaRPr>
          </a:p>
        </p:txBody>
      </p:sp>
      <p:pic>
        <p:nvPicPr>
          <p:cNvPr id="60422" name="Picture 6" descr="http://tobacco.stanford.edu/tobacco_web/images/tobacco_ads/filter_safety_myths/high_tech_filters/medium/filters_06.jpg"/>
          <p:cNvPicPr>
            <a:picLocks noChangeAspect="1" noChangeArrowheads="1"/>
          </p:cNvPicPr>
          <p:nvPr/>
        </p:nvPicPr>
        <p:blipFill>
          <a:blip r:embed="rId3" cstate="print"/>
          <a:srcRect b="8334"/>
          <a:stretch>
            <a:fillRect/>
          </a:stretch>
        </p:blipFill>
        <p:spPr bwMode="auto">
          <a:xfrm>
            <a:off x="611561" y="692696"/>
            <a:ext cx="2700300" cy="3168352"/>
          </a:xfrm>
          <a:prstGeom prst="rect">
            <a:avLst/>
          </a:prstGeom>
          <a:noFill/>
        </p:spPr>
      </p:pic>
      <p:pic>
        <p:nvPicPr>
          <p:cNvPr id="60424" name="Picture 8" descr="http://tobacco.stanford.edu/tobacco_web/images/tobacco_ads/filter_safety_myths/high_tech_filters/medium/filters_30.jpg"/>
          <p:cNvPicPr>
            <a:picLocks noChangeAspect="1" noChangeArrowheads="1"/>
          </p:cNvPicPr>
          <p:nvPr/>
        </p:nvPicPr>
        <p:blipFill>
          <a:blip r:embed="rId4" cstate="print"/>
          <a:srcRect b="18660"/>
          <a:stretch>
            <a:fillRect/>
          </a:stretch>
        </p:blipFill>
        <p:spPr bwMode="auto">
          <a:xfrm>
            <a:off x="3239344" y="722225"/>
            <a:ext cx="2699792" cy="3138823"/>
          </a:xfrm>
          <a:prstGeom prst="rect">
            <a:avLst/>
          </a:prstGeom>
          <a:noFill/>
        </p:spPr>
      </p:pic>
      <p:pic>
        <p:nvPicPr>
          <p:cNvPr id="60428" name="Picture 12" descr="http://tobacco.stanford.edu/tobacco_web/images/tobacco_ads/filter_safety_myths/high_tech_filters/medium/filters_15.jpg"/>
          <p:cNvPicPr>
            <a:picLocks noChangeAspect="1" noChangeArrowheads="1"/>
          </p:cNvPicPr>
          <p:nvPr/>
        </p:nvPicPr>
        <p:blipFill>
          <a:blip r:embed="rId5" cstate="print"/>
          <a:srcRect b="26069"/>
          <a:stretch>
            <a:fillRect/>
          </a:stretch>
        </p:blipFill>
        <p:spPr bwMode="auto">
          <a:xfrm>
            <a:off x="3239344" y="4005064"/>
            <a:ext cx="2699792" cy="2852936"/>
          </a:xfrm>
          <a:prstGeom prst="rect">
            <a:avLst/>
          </a:prstGeom>
          <a:noFill/>
        </p:spPr>
      </p:pic>
      <p:pic>
        <p:nvPicPr>
          <p:cNvPr id="60432" name="Picture 16" descr="http://tobacco.stanford.edu/tobacco_web/images/tobacco_ads/filter_safety_myths/high_tech_filters/medium/filters_46.jpg"/>
          <p:cNvPicPr>
            <a:picLocks noChangeAspect="1" noChangeArrowheads="1"/>
          </p:cNvPicPr>
          <p:nvPr/>
        </p:nvPicPr>
        <p:blipFill>
          <a:blip r:embed="rId6" cstate="print"/>
          <a:srcRect r="5033" b="6250"/>
          <a:stretch>
            <a:fillRect/>
          </a:stretch>
        </p:blipFill>
        <p:spPr bwMode="auto">
          <a:xfrm>
            <a:off x="5903640" y="692696"/>
            <a:ext cx="2717228" cy="3240360"/>
          </a:xfrm>
          <a:prstGeom prst="rect">
            <a:avLst/>
          </a:prstGeom>
          <a:noFill/>
        </p:spPr>
      </p:pic>
      <p:pic>
        <p:nvPicPr>
          <p:cNvPr id="60434" name="Picture 18" descr="http://tobacco.stanford.edu/tobacco_web/images/tobacco_ads/filter_safety_myths/high_tech_filters/medium/filters_02.jpg"/>
          <p:cNvPicPr>
            <a:picLocks noChangeAspect="1" noChangeArrowheads="1"/>
          </p:cNvPicPr>
          <p:nvPr/>
        </p:nvPicPr>
        <p:blipFill>
          <a:blip r:embed="rId7" cstate="print"/>
          <a:srcRect t="5640" b="9555"/>
          <a:stretch>
            <a:fillRect/>
          </a:stretch>
        </p:blipFill>
        <p:spPr bwMode="auto">
          <a:xfrm>
            <a:off x="5903640" y="4005064"/>
            <a:ext cx="2664296" cy="2952328"/>
          </a:xfrm>
          <a:prstGeom prst="rect">
            <a:avLst/>
          </a:prstGeom>
          <a:noFill/>
        </p:spPr>
      </p:pic>
      <p:pic>
        <p:nvPicPr>
          <p:cNvPr id="63490" name="Picture 2" descr="Rezultat iskanja slik za dual filter ad"/>
          <p:cNvPicPr>
            <a:picLocks noChangeAspect="1" noChangeArrowheads="1"/>
          </p:cNvPicPr>
          <p:nvPr/>
        </p:nvPicPr>
        <p:blipFill>
          <a:blip r:embed="rId8" cstate="print"/>
          <a:srcRect b="16193"/>
          <a:stretch>
            <a:fillRect/>
          </a:stretch>
        </p:blipFill>
        <p:spPr bwMode="auto">
          <a:xfrm>
            <a:off x="611560" y="4005064"/>
            <a:ext cx="2627784" cy="28529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60422"/>
                                        </p:tgtEl>
                                        <p:attrNameLst>
                                          <p:attrName>style.visibility</p:attrName>
                                        </p:attrNameLst>
                                      </p:cBhvr>
                                      <p:to>
                                        <p:strVal val="visible"/>
                                      </p:to>
                                    </p:set>
                                    <p:animEffect transition="in" filter="box(in)">
                                      <p:cBhvr>
                                        <p:cTn id="10" dur="500"/>
                                        <p:tgtEl>
                                          <p:spTgt spid="60422"/>
                                        </p:tgtEl>
                                      </p:cBhvr>
                                    </p:animEffect>
                                  </p:childTnLst>
                                </p:cTn>
                              </p:par>
                              <p:par>
                                <p:cTn id="11" presetID="4" presetClass="entr" presetSubtype="16" fill="hold" nodeType="withEffect">
                                  <p:stCondLst>
                                    <p:cond delay="0"/>
                                  </p:stCondLst>
                                  <p:childTnLst>
                                    <p:set>
                                      <p:cBhvr>
                                        <p:cTn id="12" dur="1" fill="hold">
                                          <p:stCondLst>
                                            <p:cond delay="0"/>
                                          </p:stCondLst>
                                        </p:cTn>
                                        <p:tgtEl>
                                          <p:spTgt spid="60424"/>
                                        </p:tgtEl>
                                        <p:attrNameLst>
                                          <p:attrName>style.visibility</p:attrName>
                                        </p:attrNameLst>
                                      </p:cBhvr>
                                      <p:to>
                                        <p:strVal val="visible"/>
                                      </p:to>
                                    </p:set>
                                    <p:animEffect transition="in" filter="box(in)">
                                      <p:cBhvr>
                                        <p:cTn id="13" dur="500"/>
                                        <p:tgtEl>
                                          <p:spTgt spid="60424"/>
                                        </p:tgtEl>
                                      </p:cBhvr>
                                    </p:animEffect>
                                  </p:childTnLst>
                                </p:cTn>
                              </p:par>
                              <p:par>
                                <p:cTn id="14" presetID="4" presetClass="entr" presetSubtype="16" fill="hold" nodeType="withEffect">
                                  <p:stCondLst>
                                    <p:cond delay="0"/>
                                  </p:stCondLst>
                                  <p:childTnLst>
                                    <p:set>
                                      <p:cBhvr>
                                        <p:cTn id="15" dur="1" fill="hold">
                                          <p:stCondLst>
                                            <p:cond delay="0"/>
                                          </p:stCondLst>
                                        </p:cTn>
                                        <p:tgtEl>
                                          <p:spTgt spid="60432"/>
                                        </p:tgtEl>
                                        <p:attrNameLst>
                                          <p:attrName>style.visibility</p:attrName>
                                        </p:attrNameLst>
                                      </p:cBhvr>
                                      <p:to>
                                        <p:strVal val="visible"/>
                                      </p:to>
                                    </p:set>
                                    <p:animEffect transition="in" filter="box(in)">
                                      <p:cBhvr>
                                        <p:cTn id="16" dur="500"/>
                                        <p:tgtEl>
                                          <p:spTgt spid="60432"/>
                                        </p:tgtEl>
                                      </p:cBhvr>
                                    </p:animEffect>
                                  </p:childTnLst>
                                </p:cTn>
                              </p:par>
                              <p:par>
                                <p:cTn id="17" presetID="4" presetClass="entr" presetSubtype="16" fill="hold" nodeType="withEffect">
                                  <p:stCondLst>
                                    <p:cond delay="0"/>
                                  </p:stCondLst>
                                  <p:childTnLst>
                                    <p:set>
                                      <p:cBhvr>
                                        <p:cTn id="18" dur="1" fill="hold">
                                          <p:stCondLst>
                                            <p:cond delay="0"/>
                                          </p:stCondLst>
                                        </p:cTn>
                                        <p:tgtEl>
                                          <p:spTgt spid="60434"/>
                                        </p:tgtEl>
                                        <p:attrNameLst>
                                          <p:attrName>style.visibility</p:attrName>
                                        </p:attrNameLst>
                                      </p:cBhvr>
                                      <p:to>
                                        <p:strVal val="visible"/>
                                      </p:to>
                                    </p:set>
                                    <p:animEffect transition="in" filter="box(in)">
                                      <p:cBhvr>
                                        <p:cTn id="19" dur="500"/>
                                        <p:tgtEl>
                                          <p:spTgt spid="60434"/>
                                        </p:tgtEl>
                                      </p:cBhvr>
                                    </p:animEffect>
                                  </p:childTnLst>
                                </p:cTn>
                              </p:par>
                              <p:par>
                                <p:cTn id="20" presetID="4" presetClass="entr" presetSubtype="16" fill="hold" nodeType="withEffect">
                                  <p:stCondLst>
                                    <p:cond delay="0"/>
                                  </p:stCondLst>
                                  <p:childTnLst>
                                    <p:set>
                                      <p:cBhvr>
                                        <p:cTn id="21" dur="1" fill="hold">
                                          <p:stCondLst>
                                            <p:cond delay="0"/>
                                          </p:stCondLst>
                                        </p:cTn>
                                        <p:tgtEl>
                                          <p:spTgt spid="60428"/>
                                        </p:tgtEl>
                                        <p:attrNameLst>
                                          <p:attrName>style.visibility</p:attrName>
                                        </p:attrNameLst>
                                      </p:cBhvr>
                                      <p:to>
                                        <p:strVal val="visible"/>
                                      </p:to>
                                    </p:set>
                                    <p:animEffect transition="in" filter="box(in)">
                                      <p:cBhvr>
                                        <p:cTn id="22" dur="500"/>
                                        <p:tgtEl>
                                          <p:spTgt spid="60428"/>
                                        </p:tgtEl>
                                      </p:cBhvr>
                                    </p:animEffect>
                                  </p:childTnLst>
                                </p:cTn>
                              </p:par>
                              <p:par>
                                <p:cTn id="23" presetID="4" presetClass="entr" presetSubtype="16" fill="hold" nodeType="withEffect">
                                  <p:stCondLst>
                                    <p:cond delay="0"/>
                                  </p:stCondLst>
                                  <p:childTnLst>
                                    <p:set>
                                      <p:cBhvr>
                                        <p:cTn id="24" dur="1" fill="hold">
                                          <p:stCondLst>
                                            <p:cond delay="0"/>
                                          </p:stCondLst>
                                        </p:cTn>
                                        <p:tgtEl>
                                          <p:spTgt spid="63490"/>
                                        </p:tgtEl>
                                        <p:attrNameLst>
                                          <p:attrName>style.visibility</p:attrName>
                                        </p:attrNameLst>
                                      </p:cBhvr>
                                      <p:to>
                                        <p:strVal val="visible"/>
                                      </p:to>
                                    </p:set>
                                    <p:animEffect transition="in" filter="box(in)">
                                      <p:cBhvr>
                                        <p:cTn id="25" dur="5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8640"/>
            <a:ext cx="9144000" cy="523220"/>
          </a:xfrm>
          <a:prstGeom prst="rect">
            <a:avLst/>
          </a:prstGeom>
          <a:noFill/>
        </p:spPr>
        <p:txBody>
          <a:bodyPr wrap="square" rtlCol="0">
            <a:spAutoFit/>
          </a:bodyPr>
          <a:lstStyle/>
          <a:p>
            <a:pPr algn="ctr"/>
            <a:r>
              <a:rPr lang="sl-SI" sz="2800" b="1" dirty="0" smtClean="0">
                <a:latin typeface="Arial Black" pitchFamily="34" charset="0"/>
              </a:rPr>
              <a:t>PREVARE V CIGARETAH – ventilacija (l.1970+)</a:t>
            </a:r>
            <a:endParaRPr lang="sl-SI" sz="2800" b="1" dirty="0">
              <a:latin typeface="Arial Black" pitchFamily="34" charset="0"/>
            </a:endParaRPr>
          </a:p>
        </p:txBody>
      </p:sp>
      <p:pic>
        <p:nvPicPr>
          <p:cNvPr id="67586" name="Picture 2" descr="Rezultat iskanja slik za cigarettes ventilation"/>
          <p:cNvPicPr>
            <a:picLocks noChangeAspect="1" noChangeArrowheads="1"/>
          </p:cNvPicPr>
          <p:nvPr/>
        </p:nvPicPr>
        <p:blipFill>
          <a:blip r:embed="rId3" cstate="print"/>
          <a:srcRect/>
          <a:stretch>
            <a:fillRect/>
          </a:stretch>
        </p:blipFill>
        <p:spPr bwMode="auto">
          <a:xfrm>
            <a:off x="81136" y="997931"/>
            <a:ext cx="5715000" cy="2276475"/>
          </a:xfrm>
          <a:prstGeom prst="rect">
            <a:avLst/>
          </a:prstGeom>
          <a:noFill/>
        </p:spPr>
      </p:pic>
      <p:pic>
        <p:nvPicPr>
          <p:cNvPr id="67588" name="Picture 4" descr="Rezultat iskanja slik za cigarettes ventilation holes"/>
          <p:cNvPicPr>
            <a:picLocks noChangeAspect="1" noChangeArrowheads="1"/>
          </p:cNvPicPr>
          <p:nvPr/>
        </p:nvPicPr>
        <p:blipFill>
          <a:blip r:embed="rId4" cstate="print"/>
          <a:srcRect l="5020" t="27950" r="3352" b="14301"/>
          <a:stretch>
            <a:fillRect/>
          </a:stretch>
        </p:blipFill>
        <p:spPr bwMode="auto">
          <a:xfrm>
            <a:off x="-36512" y="3302187"/>
            <a:ext cx="5904656" cy="2791109"/>
          </a:xfrm>
          <a:prstGeom prst="rect">
            <a:avLst/>
          </a:prstGeom>
          <a:noFill/>
        </p:spPr>
      </p:pic>
      <p:pic>
        <p:nvPicPr>
          <p:cNvPr id="67590" name="Picture 6" descr="Rezultat iskanja slik za cigarettes ultra light"/>
          <p:cNvPicPr>
            <a:picLocks noChangeAspect="1" noChangeArrowheads="1"/>
          </p:cNvPicPr>
          <p:nvPr/>
        </p:nvPicPr>
        <p:blipFill>
          <a:blip r:embed="rId5" cstate="print"/>
          <a:srcRect/>
          <a:stretch>
            <a:fillRect/>
          </a:stretch>
        </p:blipFill>
        <p:spPr bwMode="auto">
          <a:xfrm>
            <a:off x="5999453" y="1069939"/>
            <a:ext cx="2821019" cy="4968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67586"/>
                                        </p:tgtEl>
                                        <p:attrNameLst>
                                          <p:attrName>style.visibility</p:attrName>
                                        </p:attrNameLst>
                                      </p:cBhvr>
                                      <p:to>
                                        <p:strVal val="visible"/>
                                      </p:to>
                                    </p:set>
                                    <p:animEffect transition="in" filter="box(in)">
                                      <p:cBhvr>
                                        <p:cTn id="10" dur="500"/>
                                        <p:tgtEl>
                                          <p:spTgt spid="67586"/>
                                        </p:tgtEl>
                                      </p:cBhvr>
                                    </p:animEffect>
                                  </p:childTnLst>
                                </p:cTn>
                              </p:par>
                              <p:par>
                                <p:cTn id="11" presetID="4" presetClass="entr" presetSubtype="16" fill="hold" nodeType="withEffect">
                                  <p:stCondLst>
                                    <p:cond delay="0"/>
                                  </p:stCondLst>
                                  <p:childTnLst>
                                    <p:set>
                                      <p:cBhvr>
                                        <p:cTn id="12" dur="1" fill="hold">
                                          <p:stCondLst>
                                            <p:cond delay="0"/>
                                          </p:stCondLst>
                                        </p:cTn>
                                        <p:tgtEl>
                                          <p:spTgt spid="67590"/>
                                        </p:tgtEl>
                                        <p:attrNameLst>
                                          <p:attrName>style.visibility</p:attrName>
                                        </p:attrNameLst>
                                      </p:cBhvr>
                                      <p:to>
                                        <p:strVal val="visible"/>
                                      </p:to>
                                    </p:set>
                                    <p:animEffect transition="in" filter="box(in)">
                                      <p:cBhvr>
                                        <p:cTn id="13" dur="500"/>
                                        <p:tgtEl>
                                          <p:spTgt spid="67590"/>
                                        </p:tgtEl>
                                      </p:cBhvr>
                                    </p:animEffect>
                                  </p:childTnLst>
                                </p:cTn>
                              </p:par>
                              <p:par>
                                <p:cTn id="14" presetID="4" presetClass="entr" presetSubtype="16" fill="hold" nodeType="withEffect">
                                  <p:stCondLst>
                                    <p:cond delay="0"/>
                                  </p:stCondLst>
                                  <p:childTnLst>
                                    <p:set>
                                      <p:cBhvr>
                                        <p:cTn id="15" dur="1" fill="hold">
                                          <p:stCondLst>
                                            <p:cond delay="0"/>
                                          </p:stCondLst>
                                        </p:cTn>
                                        <p:tgtEl>
                                          <p:spTgt spid="67588"/>
                                        </p:tgtEl>
                                        <p:attrNameLst>
                                          <p:attrName>style.visibility</p:attrName>
                                        </p:attrNameLst>
                                      </p:cBhvr>
                                      <p:to>
                                        <p:strVal val="visible"/>
                                      </p:to>
                                    </p:set>
                                    <p:animEffect transition="in" filter="box(in)">
                                      <p:cBhvr>
                                        <p:cTn id="16"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descr="Rezultat iskanja slik za immune system"/>
          <p:cNvPicPr>
            <a:picLocks noChangeAspect="1" noChangeArrowheads="1"/>
          </p:cNvPicPr>
          <p:nvPr/>
        </p:nvPicPr>
        <p:blipFill>
          <a:blip r:embed="rId2" cstate="print"/>
          <a:srcRect l="20860" r="21466"/>
          <a:stretch>
            <a:fillRect/>
          </a:stretch>
        </p:blipFill>
        <p:spPr bwMode="auto">
          <a:xfrm>
            <a:off x="3857625" y="3446463"/>
            <a:ext cx="2801938" cy="2428875"/>
          </a:xfrm>
          <a:prstGeom prst="rect">
            <a:avLst/>
          </a:prstGeom>
          <a:noFill/>
          <a:ln w="9525">
            <a:noFill/>
            <a:miter lim="800000"/>
            <a:headEnd/>
            <a:tailEnd/>
          </a:ln>
        </p:spPr>
      </p:pic>
      <p:sp>
        <p:nvSpPr>
          <p:cNvPr id="5123" name="TextBox 5"/>
          <p:cNvSpPr txBox="1">
            <a:spLocks noChangeArrowheads="1"/>
          </p:cNvSpPr>
          <p:nvPr/>
        </p:nvSpPr>
        <p:spPr bwMode="auto">
          <a:xfrm>
            <a:off x="179388" y="115888"/>
            <a:ext cx="9144000" cy="523220"/>
          </a:xfrm>
          <a:prstGeom prst="rect">
            <a:avLst/>
          </a:prstGeom>
          <a:noFill/>
          <a:ln w="9525">
            <a:noFill/>
            <a:miter lim="800000"/>
            <a:headEnd/>
            <a:tailEnd/>
          </a:ln>
        </p:spPr>
        <p:txBody>
          <a:bodyPr>
            <a:spAutoFit/>
          </a:bodyPr>
          <a:lstStyle/>
          <a:p>
            <a:pPr algn="ctr"/>
            <a:r>
              <a:rPr lang="sl-SI" sz="2800" b="1" dirty="0">
                <a:latin typeface="Arial Black" pitchFamily="34" charset="0"/>
              </a:rPr>
              <a:t>KAJENJE IN BOLEZNI</a:t>
            </a:r>
          </a:p>
        </p:txBody>
      </p:sp>
      <p:sp>
        <p:nvSpPr>
          <p:cNvPr id="5124" name="Rectangle 5"/>
          <p:cNvSpPr>
            <a:spLocks noChangeArrowheads="1"/>
          </p:cNvSpPr>
          <p:nvPr/>
        </p:nvSpPr>
        <p:spPr bwMode="auto">
          <a:xfrm>
            <a:off x="0" y="5876925"/>
            <a:ext cx="9144000" cy="1200150"/>
          </a:xfrm>
          <a:prstGeom prst="rect">
            <a:avLst/>
          </a:prstGeom>
          <a:noFill/>
          <a:ln w="9525">
            <a:noFill/>
            <a:miter lim="800000"/>
            <a:headEnd/>
            <a:tailEnd/>
          </a:ln>
        </p:spPr>
        <p:txBody>
          <a:bodyPr anchor="ctr">
            <a:spAutoFit/>
          </a:bodyPr>
          <a:lstStyle/>
          <a:p>
            <a:r>
              <a:rPr lang="sl-SI" sz="1000">
                <a:latin typeface="Calibri" pitchFamily="34" charset="0"/>
              </a:rPr>
              <a:t>Proctor R. N. Zlati holokavst, p. 210-226.; p. 329-354. 1.izd. Ljubljana: Umco; 2016.</a:t>
            </a:r>
          </a:p>
          <a:p>
            <a:r>
              <a:rPr lang="sl-SI" sz="1000">
                <a:latin typeface="Calibri" pitchFamily="34" charset="0"/>
              </a:rPr>
              <a:t>Koprivnikar H. et al. Uporaba tobaka, alkohola in prepovedanih drog med prebivalci Slovenije ter neenakosti in kombinacije te uporabe. 1. izd. Ljubljana: NIJZ; 2015.Gould T. J. Addiction and Cognition. </a:t>
            </a:r>
            <a:r>
              <a:rPr lang="sl-SI" sz="1000" i="1">
                <a:latin typeface="Calibri" pitchFamily="34" charset="0"/>
              </a:rPr>
              <a:t>Addiction Science &amp; Clinical Practice</a:t>
            </a:r>
            <a:r>
              <a:rPr lang="sl-SI" sz="1000">
                <a:latin typeface="Calibri" pitchFamily="34" charset="0"/>
              </a:rPr>
              <a:t>. 2010.</a:t>
            </a:r>
          </a:p>
          <a:p>
            <a:r>
              <a:rPr lang="sl-SI" sz="1000">
                <a:latin typeface="Calibri" pitchFamily="34" charset="0"/>
              </a:rPr>
              <a:t>Carter B. D. et al. Smoking and Mortality – Beyond Established Causes. The new England Journal of Medicine. 2015.</a:t>
            </a:r>
          </a:p>
          <a:p>
            <a:r>
              <a:rPr lang="sl-SI" sz="1000">
                <a:latin typeface="Calibri" pitchFamily="34" charset="0"/>
              </a:rPr>
              <a:t>Banks E. et al. Tobacco smoking and all-cause mortality in a large Australian cohort study: findings from a mature epidemic with current low smoking prevalence. </a:t>
            </a:r>
            <a:r>
              <a:rPr lang="sl-SI" sz="1000" i="1">
                <a:latin typeface="Calibri" pitchFamily="34" charset="0"/>
              </a:rPr>
              <a:t>BMC Medicine</a:t>
            </a:r>
            <a:r>
              <a:rPr lang="sl-SI" sz="1000">
                <a:latin typeface="Calibri" pitchFamily="34" charset="0"/>
              </a:rPr>
              <a:t>, 24. 2. 2015.</a:t>
            </a:r>
          </a:p>
          <a:p>
            <a:endParaRPr lang="sl-SI" sz="1200">
              <a:latin typeface="Calibri" pitchFamily="34" charset="0"/>
            </a:endParaRPr>
          </a:p>
        </p:txBody>
      </p:sp>
      <p:pic>
        <p:nvPicPr>
          <p:cNvPr id="22530" name="Picture 2" descr="Rezultat iskanja slik za HEART AND VASCULAR"/>
          <p:cNvPicPr>
            <a:picLocks noChangeAspect="1" noChangeArrowheads="1"/>
          </p:cNvPicPr>
          <p:nvPr/>
        </p:nvPicPr>
        <p:blipFill>
          <a:blip r:embed="rId3" cstate="print"/>
          <a:srcRect/>
          <a:stretch>
            <a:fillRect/>
          </a:stretch>
        </p:blipFill>
        <p:spPr bwMode="auto">
          <a:xfrm>
            <a:off x="0" y="763588"/>
            <a:ext cx="2051050" cy="2732087"/>
          </a:xfrm>
          <a:prstGeom prst="rect">
            <a:avLst/>
          </a:prstGeom>
          <a:noFill/>
          <a:ln w="9525">
            <a:noFill/>
            <a:miter lim="800000"/>
            <a:headEnd/>
            <a:tailEnd/>
          </a:ln>
        </p:spPr>
      </p:pic>
      <p:pic>
        <p:nvPicPr>
          <p:cNvPr id="22532" name="Picture 4" descr="Rezultat iskanja slik za lung"/>
          <p:cNvPicPr>
            <a:picLocks noChangeAspect="1" noChangeArrowheads="1"/>
          </p:cNvPicPr>
          <p:nvPr/>
        </p:nvPicPr>
        <p:blipFill>
          <a:blip r:embed="rId4" cstate="print"/>
          <a:srcRect l="19115" r="24167" b="2563"/>
          <a:stretch>
            <a:fillRect/>
          </a:stretch>
        </p:blipFill>
        <p:spPr bwMode="auto">
          <a:xfrm>
            <a:off x="2376488" y="763588"/>
            <a:ext cx="2124075" cy="2736850"/>
          </a:xfrm>
          <a:prstGeom prst="rect">
            <a:avLst/>
          </a:prstGeom>
          <a:noFill/>
          <a:ln w="9525">
            <a:noFill/>
            <a:miter lim="800000"/>
            <a:headEnd/>
            <a:tailEnd/>
          </a:ln>
        </p:spPr>
      </p:pic>
      <p:pic>
        <p:nvPicPr>
          <p:cNvPr id="22534" name="Picture 6" descr="Rezultat iskanja slik za cancer horoscope"/>
          <p:cNvPicPr>
            <a:picLocks noChangeAspect="1" noChangeArrowheads="1"/>
          </p:cNvPicPr>
          <p:nvPr/>
        </p:nvPicPr>
        <p:blipFill>
          <a:blip r:embed="rId5" cstate="print"/>
          <a:srcRect/>
          <a:stretch>
            <a:fillRect/>
          </a:stretch>
        </p:blipFill>
        <p:spPr bwMode="auto">
          <a:xfrm>
            <a:off x="30163" y="3859213"/>
            <a:ext cx="2282825" cy="1512887"/>
          </a:xfrm>
          <a:prstGeom prst="rect">
            <a:avLst/>
          </a:prstGeom>
          <a:noFill/>
          <a:ln w="9525">
            <a:noFill/>
            <a:miter lim="800000"/>
            <a:headEnd/>
            <a:tailEnd/>
          </a:ln>
        </p:spPr>
      </p:pic>
      <p:pic>
        <p:nvPicPr>
          <p:cNvPr id="22536" name="Picture 8" descr="Rezultat iskanja slik za bone system"/>
          <p:cNvPicPr>
            <a:picLocks noChangeAspect="1" noChangeArrowheads="1"/>
          </p:cNvPicPr>
          <p:nvPr/>
        </p:nvPicPr>
        <p:blipFill>
          <a:blip r:embed="rId6" cstate="print"/>
          <a:srcRect t="3226" b="8064"/>
          <a:stretch>
            <a:fillRect/>
          </a:stretch>
        </p:blipFill>
        <p:spPr bwMode="auto">
          <a:xfrm>
            <a:off x="7164388" y="763588"/>
            <a:ext cx="1976437" cy="2736850"/>
          </a:xfrm>
          <a:prstGeom prst="rect">
            <a:avLst/>
          </a:prstGeom>
          <a:noFill/>
          <a:ln w="9525">
            <a:noFill/>
            <a:miter lim="800000"/>
            <a:headEnd/>
            <a:tailEnd/>
          </a:ln>
        </p:spPr>
      </p:pic>
      <p:pic>
        <p:nvPicPr>
          <p:cNvPr id="22540" name="Picture 12" descr="Rezultat iskanja slik za pregnancy anatomy"/>
          <p:cNvPicPr>
            <a:picLocks noChangeAspect="1" noChangeArrowheads="1"/>
          </p:cNvPicPr>
          <p:nvPr/>
        </p:nvPicPr>
        <p:blipFill>
          <a:blip r:embed="rId7" cstate="print"/>
          <a:srcRect l="15909" r="11365"/>
          <a:stretch>
            <a:fillRect/>
          </a:stretch>
        </p:blipFill>
        <p:spPr bwMode="auto">
          <a:xfrm>
            <a:off x="4787900" y="763588"/>
            <a:ext cx="2016125" cy="2771775"/>
          </a:xfrm>
          <a:prstGeom prst="rect">
            <a:avLst/>
          </a:prstGeom>
          <a:noFill/>
          <a:ln w="9525">
            <a:noFill/>
            <a:miter lim="800000"/>
            <a:headEnd/>
            <a:tailEnd/>
          </a:ln>
        </p:spPr>
      </p:pic>
      <p:pic>
        <p:nvPicPr>
          <p:cNvPr id="22544" name="Picture 16" descr="Rezultat iskanja slik za endocrine system"/>
          <p:cNvPicPr>
            <a:picLocks noChangeAspect="1" noChangeArrowheads="1"/>
          </p:cNvPicPr>
          <p:nvPr/>
        </p:nvPicPr>
        <p:blipFill>
          <a:blip r:embed="rId8" cstate="print"/>
          <a:srcRect/>
          <a:stretch>
            <a:fillRect/>
          </a:stretch>
        </p:blipFill>
        <p:spPr bwMode="auto">
          <a:xfrm>
            <a:off x="2411413" y="3571875"/>
            <a:ext cx="1728787" cy="2305050"/>
          </a:xfrm>
          <a:prstGeom prst="rect">
            <a:avLst/>
          </a:prstGeom>
          <a:noFill/>
          <a:ln w="9525">
            <a:noFill/>
            <a:miter lim="800000"/>
            <a:headEnd/>
            <a:tailEnd/>
          </a:ln>
        </p:spPr>
      </p:pic>
      <p:grpSp>
        <p:nvGrpSpPr>
          <p:cNvPr id="14" name="Group 13"/>
          <p:cNvGrpSpPr/>
          <p:nvPr/>
        </p:nvGrpSpPr>
        <p:grpSpPr>
          <a:xfrm>
            <a:off x="5860814" y="3673475"/>
            <a:ext cx="3319699" cy="3171927"/>
            <a:chOff x="5860814" y="3673475"/>
            <a:chExt cx="3319699" cy="3171927"/>
          </a:xfrm>
        </p:grpSpPr>
        <p:pic>
          <p:nvPicPr>
            <p:cNvPr id="22542" name="Picture 14" descr="Rezultat iskanja slik za brain"/>
            <p:cNvPicPr>
              <a:picLocks noChangeAspect="1" noChangeArrowheads="1"/>
            </p:cNvPicPr>
            <p:nvPr/>
          </p:nvPicPr>
          <p:blipFill>
            <a:blip r:embed="rId9" cstate="print"/>
            <a:srcRect l="9731" t="4167" r="9641" b="4167"/>
            <a:stretch>
              <a:fillRect/>
            </a:stretch>
          </p:blipFill>
          <p:spPr bwMode="auto">
            <a:xfrm>
              <a:off x="6467475" y="3673475"/>
              <a:ext cx="2713038" cy="2058988"/>
            </a:xfrm>
            <a:prstGeom prst="rect">
              <a:avLst/>
            </a:prstGeom>
            <a:noFill/>
            <a:ln w="9525">
              <a:noFill/>
              <a:miter lim="800000"/>
              <a:headEnd/>
              <a:tailEnd/>
            </a:ln>
          </p:spPr>
        </p:pic>
        <p:pic>
          <p:nvPicPr>
            <p:cNvPr id="70658" name="Picture 2" descr="Rezultat iskanja slik za nicotine injection"/>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18401403" flipH="1" flipV="1">
              <a:off x="5457745" y="4800199"/>
              <a:ext cx="2448272" cy="1642134"/>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1000"/>
                                  </p:stCondLst>
                                  <p:childTnLst>
                                    <p:set>
                                      <p:cBhvr>
                                        <p:cTn id="6" dur="1" fill="hold">
                                          <p:stCondLst>
                                            <p:cond delay="0"/>
                                          </p:stCondLst>
                                        </p:cTn>
                                        <p:tgtEl>
                                          <p:spTgt spid="22532"/>
                                        </p:tgtEl>
                                        <p:attrNameLst>
                                          <p:attrName>style.visibility</p:attrName>
                                        </p:attrNameLst>
                                      </p:cBhvr>
                                      <p:to>
                                        <p:strVal val="visible"/>
                                      </p:to>
                                    </p:set>
                                    <p:animEffect transition="in" filter="checkerboard(across)">
                                      <p:cBhvr>
                                        <p:cTn id="7" dur="500"/>
                                        <p:tgtEl>
                                          <p:spTgt spid="22532"/>
                                        </p:tgtEl>
                                      </p:cBhvr>
                                    </p:animEffect>
                                  </p:childTnLst>
                                </p:cTn>
                              </p:par>
                              <p:par>
                                <p:cTn id="8" presetID="5" presetClass="entr" presetSubtype="10" fill="hold" nodeType="withEffect">
                                  <p:stCondLst>
                                    <p:cond delay="1000"/>
                                  </p:stCondLst>
                                  <p:childTnLst>
                                    <p:set>
                                      <p:cBhvr>
                                        <p:cTn id="9" dur="1" fill="hold">
                                          <p:stCondLst>
                                            <p:cond delay="0"/>
                                          </p:stCondLst>
                                        </p:cTn>
                                        <p:tgtEl>
                                          <p:spTgt spid="22534"/>
                                        </p:tgtEl>
                                        <p:attrNameLst>
                                          <p:attrName>style.visibility</p:attrName>
                                        </p:attrNameLst>
                                      </p:cBhvr>
                                      <p:to>
                                        <p:strVal val="visible"/>
                                      </p:to>
                                    </p:set>
                                    <p:animEffect transition="in" filter="checkerboard(across)">
                                      <p:cBhvr>
                                        <p:cTn id="10" dur="500"/>
                                        <p:tgtEl>
                                          <p:spTgt spid="22534"/>
                                        </p:tgtEl>
                                      </p:cBhvr>
                                    </p:animEffect>
                                  </p:childTnLst>
                                </p:cTn>
                              </p:par>
                              <p:par>
                                <p:cTn id="11" presetID="5" presetClass="entr" presetSubtype="10" fill="hold" nodeType="with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checkerboard(across)">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2536"/>
                                        </p:tgtEl>
                                        <p:attrNameLst>
                                          <p:attrName>style.visibility</p:attrName>
                                        </p:attrNameLst>
                                      </p:cBhvr>
                                      <p:to>
                                        <p:strVal val="visible"/>
                                      </p:to>
                                    </p:set>
                                    <p:animEffect transition="in" filter="checkerboard(across)">
                                      <p:cBhvr>
                                        <p:cTn id="18" dur="500"/>
                                        <p:tgtEl>
                                          <p:spTgt spid="2253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2544"/>
                                        </p:tgtEl>
                                        <p:attrNameLst>
                                          <p:attrName>style.visibility</p:attrName>
                                        </p:attrNameLst>
                                      </p:cBhvr>
                                      <p:to>
                                        <p:strVal val="visible"/>
                                      </p:to>
                                    </p:set>
                                    <p:animEffect transition="in" filter="diamond(in)">
                                      <p:cBhvr>
                                        <p:cTn id="23" dur="2000"/>
                                        <p:tgtEl>
                                          <p:spTgt spid="2254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22538"/>
                                        </p:tgtEl>
                                        <p:attrNameLst>
                                          <p:attrName>style.visibility</p:attrName>
                                        </p:attrNameLst>
                                      </p:cBhvr>
                                      <p:to>
                                        <p:strVal val="visible"/>
                                      </p:to>
                                    </p:set>
                                    <p:animEffect transition="in" filter="checkerboard(across)">
                                      <p:cBhvr>
                                        <p:cTn id="33" dur="500"/>
                                        <p:tgtEl>
                                          <p:spTgt spid="2253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22540"/>
                                        </p:tgtEl>
                                        <p:attrNameLst>
                                          <p:attrName>style.visibility</p:attrName>
                                        </p:attrNameLst>
                                      </p:cBhvr>
                                      <p:to>
                                        <p:strVal val="visible"/>
                                      </p:to>
                                    </p:set>
                                    <p:animEffect transition="in" filter="checkerboard(across)">
                                      <p:cBhvr>
                                        <p:cTn id="38"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zultat iskanja slik za money"/>
          <p:cNvPicPr>
            <a:picLocks noChangeAspect="1" noChangeArrowheads="1"/>
          </p:cNvPicPr>
          <p:nvPr/>
        </p:nvPicPr>
        <p:blipFill>
          <a:blip r:embed="rId3" cstate="print"/>
          <a:srcRect l="59135" r="7692"/>
          <a:stretch>
            <a:fillRect/>
          </a:stretch>
        </p:blipFill>
        <p:spPr bwMode="auto">
          <a:xfrm>
            <a:off x="5857884" y="1285860"/>
            <a:ext cx="3286116" cy="5572140"/>
          </a:xfrm>
          <a:prstGeom prst="rect">
            <a:avLst/>
          </a:prstGeom>
          <a:noFill/>
        </p:spPr>
      </p:pic>
      <p:sp>
        <p:nvSpPr>
          <p:cNvPr id="4" name="TextBox 1"/>
          <p:cNvSpPr txBox="1"/>
          <p:nvPr/>
        </p:nvSpPr>
        <p:spPr>
          <a:xfrm>
            <a:off x="0" y="188640"/>
            <a:ext cx="9144000" cy="1077218"/>
          </a:xfrm>
          <a:prstGeom prst="rect">
            <a:avLst/>
          </a:prstGeom>
          <a:noFill/>
        </p:spPr>
        <p:txBody>
          <a:bodyPr wrap="square" rtlCol="0">
            <a:spAutoFit/>
          </a:bodyPr>
          <a:lstStyle/>
          <a:p>
            <a:pPr algn="ctr"/>
            <a:r>
              <a:rPr lang="sl-SI" sz="3200" b="1" dirty="0" smtClean="0">
                <a:latin typeface="Arial Black" pitchFamily="34" charset="0"/>
              </a:rPr>
              <a:t>“ZASVOJENOST” OD TOBAČNEGA DENARJA</a:t>
            </a:r>
            <a:endParaRPr lang="sl-SI" sz="3200" b="1" dirty="0">
              <a:latin typeface="Arial Black" pitchFamily="34" charset="0"/>
            </a:endParaRPr>
          </a:p>
        </p:txBody>
      </p:sp>
      <p:sp>
        <p:nvSpPr>
          <p:cNvPr id="5" name="TextBox 7"/>
          <p:cNvSpPr txBox="1"/>
          <p:nvPr/>
        </p:nvSpPr>
        <p:spPr>
          <a:xfrm>
            <a:off x="0" y="1785926"/>
            <a:ext cx="7643834" cy="1323439"/>
          </a:xfrm>
          <a:prstGeom prst="rect">
            <a:avLst/>
          </a:prstGeom>
          <a:noFill/>
        </p:spPr>
        <p:txBody>
          <a:bodyPr wrap="square" rtlCol="0">
            <a:spAutoFit/>
          </a:bodyPr>
          <a:lstStyle/>
          <a:p>
            <a:pPr marL="457200" indent="-457200"/>
            <a:r>
              <a:rPr lang="sl-SI" sz="2000" b="1" dirty="0" smtClean="0">
                <a:latin typeface="Arial" pitchFamily="34" charset="0"/>
                <a:cs typeface="Arial" pitchFamily="34" charset="0"/>
              </a:rPr>
              <a:t>l. 1935:</a:t>
            </a:r>
          </a:p>
          <a:p>
            <a:pPr marL="457200" indent="-457200"/>
            <a:r>
              <a:rPr lang="sl-SI" sz="2000" b="1" dirty="0" smtClean="0">
                <a:latin typeface="Arial" pitchFamily="34" charset="0"/>
                <a:cs typeface="Arial" pitchFamily="34" charset="0"/>
              </a:rPr>
              <a:t>Evropa – 15 % proračunskih sredstev </a:t>
            </a:r>
          </a:p>
          <a:p>
            <a:pPr marL="457200" indent="-457200"/>
            <a:r>
              <a:rPr lang="sl-SI" sz="2000" b="1" dirty="0" smtClean="0">
                <a:latin typeface="Arial" pitchFamily="34" charset="0"/>
                <a:cs typeface="Arial" pitchFamily="34" charset="0"/>
              </a:rPr>
              <a:t>od tobačnih davkov</a:t>
            </a:r>
          </a:p>
          <a:p>
            <a:pPr marL="457200" indent="-457200"/>
            <a:r>
              <a:rPr lang="sl-SI" sz="2000" b="1" dirty="0" smtClean="0">
                <a:latin typeface="Arial" pitchFamily="34" charset="0"/>
                <a:cs typeface="Arial" pitchFamily="34" charset="0"/>
              </a:rPr>
              <a:t>Jugoslavija – 22 %! </a:t>
            </a:r>
            <a:endParaRPr lang="sl-SI" sz="3200" b="1" dirty="0">
              <a:latin typeface="Arial" pitchFamily="34" charset="0"/>
              <a:cs typeface="Arial" pitchFamily="34" charset="0"/>
            </a:endParaRPr>
          </a:p>
        </p:txBody>
      </p:sp>
      <p:sp>
        <p:nvSpPr>
          <p:cNvPr id="6" name="TextBox 7"/>
          <p:cNvSpPr txBox="1"/>
          <p:nvPr/>
        </p:nvSpPr>
        <p:spPr>
          <a:xfrm>
            <a:off x="17964" y="3140968"/>
            <a:ext cx="7643834" cy="707886"/>
          </a:xfrm>
          <a:prstGeom prst="rect">
            <a:avLst/>
          </a:prstGeom>
          <a:noFill/>
        </p:spPr>
        <p:txBody>
          <a:bodyPr wrap="square" rtlCol="0">
            <a:spAutoFit/>
          </a:bodyPr>
          <a:lstStyle/>
          <a:p>
            <a:pPr marL="457200" indent="-457200"/>
            <a:r>
              <a:rPr lang="sl-SI" sz="2000" b="1" dirty="0" smtClean="0">
                <a:latin typeface="Arial" pitchFamily="34" charset="0"/>
                <a:cs typeface="Arial" pitchFamily="34" charset="0"/>
              </a:rPr>
              <a:t>Danes:</a:t>
            </a:r>
          </a:p>
          <a:p>
            <a:pPr marL="457200" indent="-457200"/>
            <a:r>
              <a:rPr lang="sl-SI" sz="2000" b="1" dirty="0" smtClean="0">
                <a:latin typeface="Arial" pitchFamily="34" charset="0"/>
                <a:cs typeface="Arial" pitchFamily="34" charset="0"/>
              </a:rPr>
              <a:t>Slovenija - </a:t>
            </a:r>
            <a:r>
              <a:rPr lang="sl-SI" sz="2000" b="1" dirty="0" smtClean="0">
                <a:solidFill>
                  <a:srgbClr val="FF0000"/>
                </a:solidFill>
                <a:latin typeface="Arial" pitchFamily="34" charset="0"/>
                <a:cs typeface="Arial" pitchFamily="34" charset="0"/>
              </a:rPr>
              <a:t>5 % proračunskih sredstev</a:t>
            </a:r>
            <a:endParaRPr lang="sl-SI" sz="3200" b="1" dirty="0">
              <a:solidFill>
                <a:srgbClr val="FF0000"/>
              </a:solidFill>
              <a:latin typeface="Arial" pitchFamily="34" charset="0"/>
              <a:cs typeface="Arial" pitchFamily="34" charset="0"/>
            </a:endParaRPr>
          </a:p>
        </p:txBody>
      </p:sp>
      <p:sp>
        <p:nvSpPr>
          <p:cNvPr id="7" name="TextBox 7"/>
          <p:cNvSpPr txBox="1"/>
          <p:nvPr/>
        </p:nvSpPr>
        <p:spPr>
          <a:xfrm>
            <a:off x="0" y="1314378"/>
            <a:ext cx="7643834" cy="523220"/>
          </a:xfrm>
          <a:prstGeom prst="rect">
            <a:avLst/>
          </a:prstGeom>
          <a:noFill/>
        </p:spPr>
        <p:txBody>
          <a:bodyPr wrap="square" rtlCol="0">
            <a:spAutoFit/>
          </a:bodyPr>
          <a:lstStyle/>
          <a:p>
            <a:pPr marL="457200" indent="-457200"/>
            <a:r>
              <a:rPr lang="sl-SI" sz="2800" b="1" dirty="0" smtClean="0">
                <a:latin typeface="Arial" pitchFamily="34" charset="0"/>
                <a:cs typeface="Arial" pitchFamily="34" charset="0"/>
              </a:rPr>
              <a:t>DRŽAVE</a:t>
            </a:r>
            <a:endParaRPr lang="sl-SI" sz="4000" b="1" dirty="0">
              <a:latin typeface="Arial" pitchFamily="34" charset="0"/>
              <a:cs typeface="Arial" pitchFamily="34" charset="0"/>
            </a:endParaRPr>
          </a:p>
        </p:txBody>
      </p:sp>
      <p:sp>
        <p:nvSpPr>
          <p:cNvPr id="9" name="TextBox 7"/>
          <p:cNvSpPr txBox="1"/>
          <p:nvPr/>
        </p:nvSpPr>
        <p:spPr>
          <a:xfrm>
            <a:off x="323528" y="4077072"/>
            <a:ext cx="7643834" cy="523220"/>
          </a:xfrm>
          <a:prstGeom prst="rect">
            <a:avLst/>
          </a:prstGeom>
          <a:noFill/>
        </p:spPr>
        <p:txBody>
          <a:bodyPr wrap="square" rtlCol="0">
            <a:spAutoFit/>
          </a:bodyPr>
          <a:lstStyle/>
          <a:p>
            <a:pPr marL="457200" indent="-457200"/>
            <a:r>
              <a:rPr lang="sl-SI" sz="2800" b="1" dirty="0" smtClean="0">
                <a:latin typeface="Arial" pitchFamily="34" charset="0"/>
                <a:cs typeface="Arial" pitchFamily="34" charset="0"/>
              </a:rPr>
              <a:t>ZNANOST, UNIVERZE</a:t>
            </a:r>
            <a:endParaRPr lang="sl-SI" sz="4000" b="1" dirty="0">
              <a:latin typeface="Arial" pitchFamily="34" charset="0"/>
              <a:cs typeface="Arial" pitchFamily="34" charset="0"/>
            </a:endParaRPr>
          </a:p>
        </p:txBody>
      </p:sp>
      <p:sp>
        <p:nvSpPr>
          <p:cNvPr id="10" name="TextBox 7"/>
          <p:cNvSpPr txBox="1"/>
          <p:nvPr/>
        </p:nvSpPr>
        <p:spPr>
          <a:xfrm>
            <a:off x="323528" y="4657779"/>
            <a:ext cx="7643834" cy="1723549"/>
          </a:xfrm>
          <a:prstGeom prst="rect">
            <a:avLst/>
          </a:prstGeom>
          <a:noFill/>
        </p:spPr>
        <p:txBody>
          <a:bodyPr wrap="square" rtlCol="0">
            <a:spAutoFit/>
          </a:bodyPr>
          <a:lstStyle/>
          <a:p>
            <a:pPr marL="457200" indent="-457200"/>
            <a:r>
              <a:rPr lang="sl-SI" sz="2000" b="1" dirty="0" err="1" smtClean="0">
                <a:latin typeface="Arial" pitchFamily="34" charset="0"/>
                <a:cs typeface="Arial" pitchFamily="34" charset="0"/>
              </a:rPr>
              <a:t>Tobacco</a:t>
            </a:r>
            <a:r>
              <a:rPr lang="sl-SI" sz="2000" b="1" dirty="0" smtClean="0">
                <a:latin typeface="Arial" pitchFamily="34" charset="0"/>
                <a:cs typeface="Arial" pitchFamily="34" charset="0"/>
              </a:rPr>
              <a:t> </a:t>
            </a:r>
            <a:r>
              <a:rPr lang="sl-SI" sz="2000" b="1" dirty="0" err="1" smtClean="0">
                <a:latin typeface="Arial" pitchFamily="34" charset="0"/>
                <a:cs typeface="Arial" pitchFamily="34" charset="0"/>
              </a:rPr>
              <a:t>Industry</a:t>
            </a:r>
            <a:r>
              <a:rPr lang="sl-SI" sz="2000" b="1" dirty="0" smtClean="0">
                <a:latin typeface="Arial" pitchFamily="34" charset="0"/>
                <a:cs typeface="Arial" pitchFamily="34" charset="0"/>
              </a:rPr>
              <a:t> </a:t>
            </a:r>
            <a:r>
              <a:rPr lang="sl-SI" sz="2000" b="1" dirty="0" err="1" smtClean="0">
                <a:latin typeface="Arial" pitchFamily="34" charset="0"/>
                <a:cs typeface="Arial" pitchFamily="34" charset="0"/>
              </a:rPr>
              <a:t>Research</a:t>
            </a:r>
            <a:r>
              <a:rPr lang="sl-SI" sz="2000" b="1" dirty="0" smtClean="0">
                <a:latin typeface="Arial" pitchFamily="34" charset="0"/>
                <a:cs typeface="Arial" pitchFamily="34" charset="0"/>
              </a:rPr>
              <a:t> Center</a:t>
            </a:r>
          </a:p>
          <a:p>
            <a:pPr marL="457200" indent="-457200"/>
            <a:endParaRPr lang="sl-SI" sz="200" b="1" dirty="0" smtClean="0">
              <a:latin typeface="Arial" pitchFamily="34" charset="0"/>
              <a:cs typeface="Arial" pitchFamily="34" charset="0"/>
            </a:endParaRPr>
          </a:p>
          <a:p>
            <a:pPr marL="457200" indent="-457200"/>
            <a:endParaRPr lang="sl-SI" sz="400" b="1" dirty="0" smtClean="0">
              <a:latin typeface="Arial" pitchFamily="34" charset="0"/>
              <a:cs typeface="Arial" pitchFamily="34" charset="0"/>
            </a:endParaRPr>
          </a:p>
          <a:p>
            <a:pPr marL="457200" indent="-457200"/>
            <a:endParaRPr lang="sl-SI" sz="400" b="1" dirty="0" smtClean="0">
              <a:latin typeface="Arial" pitchFamily="34" charset="0"/>
              <a:cs typeface="Arial" pitchFamily="34" charset="0"/>
            </a:endParaRPr>
          </a:p>
          <a:p>
            <a:pPr marL="457200" indent="-457200"/>
            <a:r>
              <a:rPr lang="sl-SI" sz="2000" b="1" dirty="0" smtClean="0">
                <a:latin typeface="Arial" pitchFamily="34" charset="0"/>
                <a:cs typeface="Arial" pitchFamily="34" charset="0"/>
              </a:rPr>
              <a:t>Stotine milijonov dolarjev za raziskave</a:t>
            </a:r>
          </a:p>
          <a:p>
            <a:pPr marL="457200" indent="-457200"/>
            <a:endParaRPr lang="sl-SI" sz="400" b="1" dirty="0" smtClean="0">
              <a:latin typeface="Arial" pitchFamily="34" charset="0"/>
              <a:cs typeface="Arial" pitchFamily="34" charset="0"/>
            </a:endParaRPr>
          </a:p>
          <a:p>
            <a:pPr marL="457200" indent="-457200"/>
            <a:endParaRPr lang="sl-SI" sz="400" b="1" dirty="0" smtClean="0">
              <a:latin typeface="Arial" pitchFamily="34" charset="0"/>
              <a:cs typeface="Arial" pitchFamily="34" charset="0"/>
            </a:endParaRPr>
          </a:p>
          <a:p>
            <a:pPr marL="457200" indent="-457200"/>
            <a:r>
              <a:rPr lang="sl-SI" sz="2000" b="1" dirty="0" err="1" smtClean="0">
                <a:latin typeface="Arial" pitchFamily="34" charset="0"/>
                <a:cs typeface="Arial" pitchFamily="34" charset="0"/>
              </a:rPr>
              <a:t>Harvard</a:t>
            </a:r>
            <a:r>
              <a:rPr lang="sl-SI" sz="2000" b="1" dirty="0" smtClean="0">
                <a:latin typeface="Arial" pitchFamily="34" charset="0"/>
                <a:cs typeface="Arial" pitchFamily="34" charset="0"/>
              </a:rPr>
              <a:t>, </a:t>
            </a:r>
            <a:r>
              <a:rPr lang="sl-SI" sz="2000" b="1" dirty="0" err="1" smtClean="0">
                <a:latin typeface="Arial" pitchFamily="34" charset="0"/>
                <a:cs typeface="Arial" pitchFamily="34" charset="0"/>
              </a:rPr>
              <a:t>Yale</a:t>
            </a:r>
            <a:r>
              <a:rPr lang="sl-SI" sz="2000" b="1" dirty="0" smtClean="0">
                <a:latin typeface="Arial" pitchFamily="34" charset="0"/>
                <a:cs typeface="Arial" pitchFamily="34" charset="0"/>
              </a:rPr>
              <a:t>, </a:t>
            </a:r>
            <a:r>
              <a:rPr lang="sl-SI" sz="2000" b="1" dirty="0" err="1" smtClean="0">
                <a:latin typeface="Arial" pitchFamily="34" charset="0"/>
                <a:cs typeface="Arial" pitchFamily="34" charset="0"/>
              </a:rPr>
              <a:t>Stanford</a:t>
            </a:r>
            <a:r>
              <a:rPr lang="sl-SI" sz="2000" b="1" dirty="0" smtClean="0">
                <a:latin typeface="Arial" pitchFamily="34" charset="0"/>
                <a:cs typeface="Arial" pitchFamily="34" charset="0"/>
              </a:rPr>
              <a:t>, Oxford, …</a:t>
            </a:r>
          </a:p>
          <a:p>
            <a:pPr marL="457200" indent="-457200"/>
            <a:endParaRPr lang="sl-SI" sz="400" b="1" dirty="0" smtClean="0">
              <a:latin typeface="Arial" pitchFamily="34" charset="0"/>
              <a:cs typeface="Arial" pitchFamily="34" charset="0"/>
            </a:endParaRPr>
          </a:p>
          <a:p>
            <a:pPr marL="457200" indent="-457200"/>
            <a:endParaRPr lang="sl-SI" sz="400" b="1" dirty="0" smtClean="0">
              <a:latin typeface="Arial" pitchFamily="34" charset="0"/>
              <a:cs typeface="Arial" pitchFamily="34" charset="0"/>
            </a:endParaRPr>
          </a:p>
          <a:p>
            <a:pPr marL="457200" indent="-457200"/>
            <a:r>
              <a:rPr lang="sl-SI" sz="2000" b="1" dirty="0" smtClean="0">
                <a:latin typeface="Arial" pitchFamily="34" charset="0"/>
                <a:cs typeface="Arial" pitchFamily="34" charset="0"/>
              </a:rPr>
              <a:t>Plačane “ekspertne priče” na sodiščih</a:t>
            </a:r>
            <a:endParaRPr lang="sl-SI" sz="3200" b="1" dirty="0">
              <a:latin typeface="Arial" pitchFamily="34" charset="0"/>
              <a:cs typeface="Arial" pitchFamily="34" charset="0"/>
            </a:endParaRPr>
          </a:p>
        </p:txBody>
      </p:sp>
    </p:spTree>
    <p:extLst>
      <p:ext uri="{BB962C8B-B14F-4D97-AF65-F5344CB8AC3E}">
        <p14:creationId xmlns:p14="http://schemas.microsoft.com/office/powerpoint/2010/main" val="20399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bertv\AppData\Local\Temp\FWTemp\0000000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87" y="187771"/>
            <a:ext cx="8011853" cy="648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452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p:nvPr/>
        </p:nvPicPr>
        <p:blipFill>
          <a:blip r:embed="rId2" cstate="print"/>
          <a:stretch>
            <a:fillRect/>
          </a:stretch>
        </p:blipFill>
        <p:spPr>
          <a:xfrm>
            <a:off x="161216" y="836712"/>
            <a:ext cx="8723768" cy="4717703"/>
          </a:xfrm>
          <a:prstGeom prst="rect">
            <a:avLst/>
          </a:prstGeom>
        </p:spPr>
      </p:pic>
    </p:spTree>
    <p:extLst>
      <p:ext uri="{BB962C8B-B14F-4D97-AF65-F5344CB8AC3E}">
        <p14:creationId xmlns:p14="http://schemas.microsoft.com/office/powerpoint/2010/main" val="359695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4.bp.blogspot.com/_R5WS6_kmmTI/TRpvb2yoCBI/AAAAAAAA6eQ/9XgjcYQacb4/s1600/sbs8nl96cyb9c6b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414338"/>
            <a:ext cx="1125538"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https://s-media-cache-ak0.pinimg.com/236x/32/e1/45/32e1452029f017da545b22e99cc8a2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1989138"/>
            <a:ext cx="1123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2" descr="C:\Users\robertv\AppData\Local\Temp\FWTemp\00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5" y="260350"/>
            <a:ext cx="23749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4" descr="C:\Users\robertv\AppData\Local\Temp\FWTemp\0000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300" y="307975"/>
            <a:ext cx="22574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6" descr="C:\Users\robertv\AppData\Local\Temp\FWTemp\000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938" y="3382963"/>
            <a:ext cx="292735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8" descr="C:\Users\robertv\AppData\Local\Temp\FWTemp\0000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9563" y="3362325"/>
            <a:ext cx="2271712"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0" descr="http://www.mormozine.com/uploads/1/4/0/6/14068127/66462683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5900" y="3429000"/>
            <a:ext cx="32035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2" descr="C:\Users\robertv\AppData\Local\Temp\FWTemp\00000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9200" y="347663"/>
            <a:ext cx="273685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PoljeZBesedilom 1"/>
          <p:cNvSpPr txBox="1">
            <a:spLocks noChangeArrowheads="1"/>
          </p:cNvSpPr>
          <p:nvPr/>
        </p:nvSpPr>
        <p:spPr bwMode="auto">
          <a:xfrm>
            <a:off x="395288" y="6084888"/>
            <a:ext cx="833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sl-SI" altLang="sl-SI" b="1" dirty="0">
                <a:latin typeface="Arial" charset="0"/>
              </a:rPr>
              <a:t>195 </a:t>
            </a:r>
            <a:r>
              <a:rPr lang="sl-SI" altLang="sl-SI" b="1" dirty="0" err="1">
                <a:latin typeface="Arial" charset="0"/>
              </a:rPr>
              <a:t>hollywodskih</a:t>
            </a:r>
            <a:r>
              <a:rPr lang="sl-SI" altLang="sl-SI" b="1" dirty="0">
                <a:latin typeface="Arial" charset="0"/>
              </a:rPr>
              <a:t> zvezdnikov do leta 1951</a:t>
            </a:r>
            <a:endParaRPr lang="sl-SI" altLang="sl-SI" sz="1800" b="1" dirty="0">
              <a:latin typeface="Arial" charset="0"/>
            </a:endParaRPr>
          </a:p>
        </p:txBody>
      </p:sp>
    </p:spTree>
    <p:extLst>
      <p:ext uri="{BB962C8B-B14F-4D97-AF65-F5344CB8AC3E}">
        <p14:creationId xmlns:p14="http://schemas.microsoft.com/office/powerpoint/2010/main" val="118638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475" y="188913"/>
            <a:ext cx="61150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C:\DOCUME~1\Robert\LOCALS~1\Temp\FWTemp\00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457" y="665956"/>
            <a:ext cx="4392612"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descr="C:\DOCUME~1\Robert\LOCALS~1\Temp\FWTemp\0000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638" y="2852738"/>
            <a:ext cx="5953126"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a:hlinkClick r:id="rId2"/>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7525" y="3068638"/>
            <a:ext cx="60864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315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hatisusa.info/wp-content/uploads/2014/02/danger-of-MRI-whatisusa.info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139280"/>
            <a:ext cx="5184576" cy="3458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edars-sinai.edu/Patients/Programs-and-Services/Imaging-Center/For-Patients/Exams-by-Procedure/MRI/Images/brain-mri-1573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52936"/>
            <a:ext cx="4760408" cy="3381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p:nvPr/>
        </p:nvSpPr>
        <p:spPr>
          <a:xfrm>
            <a:off x="0" y="188640"/>
            <a:ext cx="9144000" cy="1077218"/>
          </a:xfrm>
          <a:prstGeom prst="rect">
            <a:avLst/>
          </a:prstGeom>
          <a:noFill/>
        </p:spPr>
        <p:txBody>
          <a:bodyPr wrap="square" rtlCol="0">
            <a:spAutoFit/>
          </a:bodyPr>
          <a:lstStyle/>
          <a:p>
            <a:pPr algn="ctr"/>
            <a:r>
              <a:rPr lang="sl-SI" sz="3200" b="1" dirty="0" smtClean="0">
                <a:latin typeface="Arial Black" pitchFamily="34" charset="0"/>
              </a:rPr>
              <a:t>London, UK – največja </a:t>
            </a:r>
            <a:r>
              <a:rPr lang="sl-SI" sz="3200" b="1" dirty="0" err="1" smtClean="0">
                <a:latin typeface="Arial Black" pitchFamily="34" charset="0"/>
              </a:rPr>
              <a:t>nevromarketinška</a:t>
            </a:r>
            <a:r>
              <a:rPr lang="sl-SI" sz="3200" b="1" dirty="0" smtClean="0">
                <a:latin typeface="Arial Black" pitchFamily="34" charset="0"/>
              </a:rPr>
              <a:t> študija </a:t>
            </a:r>
            <a:endParaRPr lang="sl-SI" sz="3200" b="1" dirty="0">
              <a:latin typeface="Arial Black" pitchFamily="34" charset="0"/>
            </a:endParaRPr>
          </a:p>
        </p:txBody>
      </p:sp>
      <p:sp>
        <p:nvSpPr>
          <p:cNvPr id="7" name="TextBox 1"/>
          <p:cNvSpPr txBox="1"/>
          <p:nvPr/>
        </p:nvSpPr>
        <p:spPr>
          <a:xfrm>
            <a:off x="-252536" y="1340768"/>
            <a:ext cx="9144000" cy="1323439"/>
          </a:xfrm>
          <a:prstGeom prst="rect">
            <a:avLst/>
          </a:prstGeom>
          <a:noFill/>
        </p:spPr>
        <p:txBody>
          <a:bodyPr wrap="square" rtlCol="0">
            <a:spAutoFit/>
          </a:bodyPr>
          <a:lstStyle/>
          <a:p>
            <a:pPr marL="342900" indent="-342900" algn="ctr">
              <a:buFontTx/>
              <a:buChar char="-"/>
            </a:pPr>
            <a:r>
              <a:rPr lang="sl-SI" sz="2000" b="1" dirty="0" err="1" smtClean="0">
                <a:latin typeface="Arial Black" pitchFamily="34" charset="0"/>
              </a:rPr>
              <a:t>fMRI</a:t>
            </a:r>
            <a:r>
              <a:rPr lang="sl-SI" sz="2000" b="1" dirty="0" smtClean="0">
                <a:latin typeface="Arial Black" pitchFamily="34" charset="0"/>
              </a:rPr>
              <a:t>, magnetno resonančni snemalnik</a:t>
            </a:r>
          </a:p>
          <a:p>
            <a:pPr marL="342900" indent="-342900" algn="ctr">
              <a:buFontTx/>
              <a:buChar char="-"/>
            </a:pPr>
            <a:r>
              <a:rPr lang="sl-SI" sz="2000" b="1" dirty="0" smtClean="0">
                <a:latin typeface="Arial Black" pitchFamily="34" charset="0"/>
              </a:rPr>
              <a:t>Vpliv </a:t>
            </a:r>
            <a:r>
              <a:rPr lang="sl-SI" sz="2000" b="1" dirty="0" err="1" smtClean="0">
                <a:latin typeface="Arial Black" pitchFamily="34" charset="0"/>
              </a:rPr>
              <a:t>subliminalnih</a:t>
            </a:r>
            <a:r>
              <a:rPr lang="sl-SI" sz="2000" b="1" dirty="0" smtClean="0">
                <a:latin typeface="Arial Black" pitchFamily="34" charset="0"/>
              </a:rPr>
              <a:t> sporočil na željo</a:t>
            </a:r>
          </a:p>
          <a:p>
            <a:pPr marL="342900" indent="-342900" algn="ctr">
              <a:buFontTx/>
              <a:buChar char="-"/>
            </a:pPr>
            <a:r>
              <a:rPr lang="sl-SI" sz="2000" b="1" dirty="0" smtClean="0">
                <a:latin typeface="Arial Black" pitchFamily="34" charset="0"/>
              </a:rPr>
              <a:t>Sporočila brez logotipa bolj učinkovita</a:t>
            </a:r>
          </a:p>
          <a:p>
            <a:pPr marL="342900" indent="-342900" algn="ctr">
              <a:buFontTx/>
              <a:buChar char="-"/>
            </a:pPr>
            <a:r>
              <a:rPr lang="sl-SI" sz="2000" b="1" dirty="0" smtClean="0">
                <a:latin typeface="Arial Black" pitchFamily="34" charset="0"/>
              </a:rPr>
              <a:t>Asociacije delujejo na „točke hrepenenja“</a:t>
            </a:r>
            <a:endParaRPr lang="sl-SI" sz="2000" b="1" dirty="0">
              <a:latin typeface="Arial Black" pitchFamily="34" charset="0"/>
            </a:endParaRPr>
          </a:p>
        </p:txBody>
      </p:sp>
      <p:pic>
        <p:nvPicPr>
          <p:cNvPr id="1030" name="Picture 6" descr="http://www.tobaccofreekids.org/content/ad_gallery/source/PakMilk&amp;Coffee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842757"/>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media-cache-ak0.pinimg.com/564x/73/a7/55/73a755e533c9ae0ac07d6d63721f03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074" y="3068960"/>
            <a:ext cx="5372100"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21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179929"/>
            <a:ext cx="9144000" cy="584775"/>
          </a:xfrm>
          <a:prstGeom prst="rect">
            <a:avLst/>
          </a:prstGeom>
          <a:noFill/>
        </p:spPr>
        <p:txBody>
          <a:bodyPr wrap="square" rtlCol="0">
            <a:spAutoFit/>
          </a:bodyPr>
          <a:lstStyle/>
          <a:p>
            <a:pPr algn="ctr"/>
            <a:r>
              <a:rPr lang="sl-SI" sz="3200" b="1" dirty="0" smtClean="0">
                <a:solidFill>
                  <a:schemeClr val="bg1"/>
                </a:solidFill>
                <a:latin typeface="Arial Black" pitchFamily="34" charset="0"/>
              </a:rPr>
              <a:t>UVOD</a:t>
            </a:r>
            <a:endParaRPr lang="sl-SI" sz="3200" b="1" dirty="0">
              <a:solidFill>
                <a:schemeClr val="bg1"/>
              </a:solidFill>
              <a:latin typeface="Arial Black" pitchFamily="34" charset="0"/>
            </a:endParaRPr>
          </a:p>
        </p:txBody>
      </p:sp>
      <p:sp>
        <p:nvSpPr>
          <p:cNvPr id="5" name="TextBox 4"/>
          <p:cNvSpPr txBox="1"/>
          <p:nvPr/>
        </p:nvSpPr>
        <p:spPr>
          <a:xfrm>
            <a:off x="0" y="764704"/>
            <a:ext cx="9144000" cy="7402026"/>
          </a:xfrm>
          <a:prstGeom prst="rect">
            <a:avLst/>
          </a:prstGeom>
          <a:noFill/>
        </p:spPr>
        <p:txBody>
          <a:bodyPr wrap="square" rtlCol="0">
            <a:spAutoFit/>
          </a:bodyPr>
          <a:lstStyle/>
          <a:p>
            <a:pPr algn="ctr"/>
            <a:endParaRPr lang="sl-SI" sz="2000" b="1" dirty="0" smtClean="0">
              <a:solidFill>
                <a:schemeClr val="bg1"/>
              </a:solidFill>
              <a:latin typeface="Arial" pitchFamily="34" charset="0"/>
              <a:cs typeface="Arial" pitchFamily="34" charset="0"/>
            </a:endParaRPr>
          </a:p>
          <a:p>
            <a:pPr algn="ctr"/>
            <a:r>
              <a:rPr lang="sl-SI" sz="2000" b="1" dirty="0" smtClean="0">
                <a:solidFill>
                  <a:schemeClr val="bg1"/>
                </a:solidFill>
                <a:latin typeface="Arial" pitchFamily="34" charset="0"/>
                <a:cs typeface="Arial" pitchFamily="34" charset="0"/>
              </a:rPr>
              <a:t>Tobačna industrija (TI) proizvede : </a:t>
            </a:r>
            <a:r>
              <a:rPr lang="sl-SI" sz="2400" b="1" dirty="0" smtClean="0">
                <a:solidFill>
                  <a:schemeClr val="bg1"/>
                </a:solidFill>
                <a:latin typeface="Arial" pitchFamily="34" charset="0"/>
                <a:cs typeface="Arial" pitchFamily="34" charset="0"/>
              </a:rPr>
              <a:t>6 000 000 000 000</a:t>
            </a:r>
            <a:r>
              <a:rPr lang="sl-SI" sz="2000" b="1" dirty="0" smtClean="0">
                <a:solidFill>
                  <a:schemeClr val="bg1"/>
                </a:solidFill>
                <a:latin typeface="Arial" pitchFamily="34" charset="0"/>
                <a:cs typeface="Arial" pitchFamily="34" charset="0"/>
              </a:rPr>
              <a:t> cigaret / leto</a:t>
            </a:r>
          </a:p>
          <a:p>
            <a:pPr algn="ctr"/>
            <a:endParaRPr lang="sl-SI" sz="1200" b="1" dirty="0">
              <a:solidFill>
                <a:schemeClr val="bg1"/>
              </a:solidFill>
              <a:latin typeface="Arial" pitchFamily="34" charset="0"/>
              <a:cs typeface="Arial" pitchFamily="34" charset="0"/>
            </a:endParaRPr>
          </a:p>
          <a:p>
            <a:pPr algn="ctr"/>
            <a:r>
              <a:rPr lang="sl-SI" sz="2000" b="1" dirty="0" smtClean="0">
                <a:solidFill>
                  <a:schemeClr val="bg1"/>
                </a:solidFill>
                <a:latin typeface="Arial" pitchFamily="34" charset="0"/>
                <a:cs typeface="Arial" pitchFamily="34" charset="0"/>
              </a:rPr>
              <a:t>Število smrti v svetu zaradi kajenja: </a:t>
            </a:r>
            <a:r>
              <a:rPr lang="sl-SI" sz="2400" b="1" dirty="0" smtClean="0">
                <a:solidFill>
                  <a:schemeClr val="bg1"/>
                </a:solidFill>
                <a:latin typeface="Arial" pitchFamily="34" charset="0"/>
                <a:cs typeface="Arial" pitchFamily="34" charset="0"/>
              </a:rPr>
              <a:t>6 000 000 </a:t>
            </a:r>
            <a:r>
              <a:rPr lang="sl-SI" sz="2000" b="1" dirty="0" smtClean="0">
                <a:solidFill>
                  <a:schemeClr val="bg1"/>
                </a:solidFill>
                <a:latin typeface="Arial" pitchFamily="34" charset="0"/>
                <a:cs typeface="Arial" pitchFamily="34" charset="0"/>
              </a:rPr>
              <a:t>/ leto *</a:t>
            </a:r>
          </a:p>
          <a:p>
            <a:pPr algn="ctr"/>
            <a:endParaRPr lang="sl-SI" sz="1200" b="1" dirty="0" smtClean="0">
              <a:solidFill>
                <a:schemeClr val="bg1"/>
              </a:solidFill>
              <a:latin typeface="Arial" pitchFamily="34" charset="0"/>
              <a:cs typeface="Arial" pitchFamily="34" charset="0"/>
            </a:endParaRPr>
          </a:p>
          <a:p>
            <a:pPr algn="ctr"/>
            <a:r>
              <a:rPr lang="sl-SI" sz="2000" b="1" dirty="0" smtClean="0">
                <a:solidFill>
                  <a:schemeClr val="bg1"/>
                </a:solidFill>
                <a:latin typeface="Arial" pitchFamily="34" charset="0"/>
                <a:cs typeface="Arial" pitchFamily="34" charset="0"/>
              </a:rPr>
              <a:t>Poraba cigaret v Sloveniji: </a:t>
            </a:r>
            <a:r>
              <a:rPr lang="sl-SI" sz="2400" b="1" dirty="0" smtClean="0">
                <a:solidFill>
                  <a:schemeClr val="bg1"/>
                </a:solidFill>
                <a:latin typeface="Arial" pitchFamily="34" charset="0"/>
                <a:cs typeface="Arial" pitchFamily="34" charset="0"/>
              </a:rPr>
              <a:t>5 000 000 000 </a:t>
            </a:r>
            <a:r>
              <a:rPr lang="sl-SI" sz="2000" b="1" dirty="0" smtClean="0">
                <a:solidFill>
                  <a:schemeClr val="bg1"/>
                </a:solidFill>
                <a:latin typeface="Arial" pitchFamily="34" charset="0"/>
                <a:cs typeface="Arial" pitchFamily="34" charset="0"/>
              </a:rPr>
              <a:t>/ leto</a:t>
            </a:r>
          </a:p>
          <a:p>
            <a:pPr algn="ctr"/>
            <a:endParaRPr lang="sl-SI" sz="1200" b="1" dirty="0" smtClean="0">
              <a:solidFill>
                <a:schemeClr val="bg1"/>
              </a:solidFill>
              <a:latin typeface="Arial" pitchFamily="34" charset="0"/>
              <a:cs typeface="Arial" pitchFamily="34" charset="0"/>
            </a:endParaRPr>
          </a:p>
          <a:p>
            <a:pPr algn="ctr"/>
            <a:r>
              <a:rPr lang="sl-SI" sz="2000" b="1" dirty="0" smtClean="0">
                <a:solidFill>
                  <a:schemeClr val="bg1"/>
                </a:solidFill>
                <a:latin typeface="Arial" pitchFamily="34" charset="0"/>
                <a:cs typeface="Arial" pitchFamily="34" charset="0"/>
              </a:rPr>
              <a:t>Število smrti v Sloveniji zaradi kajenja: </a:t>
            </a:r>
            <a:r>
              <a:rPr lang="sl-SI" sz="2400" b="1" dirty="0" smtClean="0">
                <a:solidFill>
                  <a:schemeClr val="bg1"/>
                </a:solidFill>
                <a:latin typeface="Arial" pitchFamily="34" charset="0"/>
                <a:cs typeface="Arial" pitchFamily="34" charset="0"/>
              </a:rPr>
              <a:t>3 600</a:t>
            </a:r>
            <a:r>
              <a:rPr lang="sl-SI" sz="2000" b="1" dirty="0" smtClean="0">
                <a:solidFill>
                  <a:schemeClr val="bg1"/>
                </a:solidFill>
                <a:latin typeface="Arial" pitchFamily="34" charset="0"/>
                <a:cs typeface="Arial" pitchFamily="34" charset="0"/>
              </a:rPr>
              <a:t> / leto (900 &lt; 60 let) **</a:t>
            </a:r>
          </a:p>
          <a:p>
            <a:pPr algn="ctr"/>
            <a:endParaRPr lang="sl-SI" sz="2000" b="1" dirty="0">
              <a:solidFill>
                <a:schemeClr val="bg1"/>
              </a:solidFill>
              <a:latin typeface="Arial" pitchFamily="34" charset="0"/>
              <a:cs typeface="Arial" pitchFamily="34" charset="0"/>
            </a:endParaRPr>
          </a:p>
          <a:p>
            <a:pPr algn="ctr"/>
            <a:endParaRPr lang="sl-SI" sz="2000" b="1" dirty="0" smtClean="0">
              <a:solidFill>
                <a:schemeClr val="bg1"/>
              </a:solidFill>
              <a:latin typeface="Arial" pitchFamily="34" charset="0"/>
              <a:cs typeface="Arial" pitchFamily="34" charset="0"/>
            </a:endParaRPr>
          </a:p>
          <a:p>
            <a:pPr algn="ctr"/>
            <a:endParaRPr lang="sl-SI" sz="2000" b="1" dirty="0">
              <a:solidFill>
                <a:schemeClr val="bg1"/>
              </a:solidFill>
              <a:latin typeface="Arial" pitchFamily="34" charset="0"/>
              <a:cs typeface="Arial" pitchFamily="34" charset="0"/>
            </a:endParaRPr>
          </a:p>
          <a:p>
            <a:pPr algn="ctr"/>
            <a:endParaRPr lang="sl-SI" sz="2000" b="1" dirty="0" smtClean="0">
              <a:solidFill>
                <a:schemeClr val="bg1"/>
              </a:solidFill>
              <a:latin typeface="Arial" pitchFamily="34" charset="0"/>
              <a:cs typeface="Arial" pitchFamily="34" charset="0"/>
            </a:endParaRPr>
          </a:p>
          <a:p>
            <a:pPr algn="ctr"/>
            <a:endParaRPr lang="sl-SI" sz="2000" b="1" dirty="0">
              <a:solidFill>
                <a:schemeClr val="bg1"/>
              </a:solidFill>
              <a:latin typeface="Arial" pitchFamily="34" charset="0"/>
              <a:cs typeface="Arial" pitchFamily="34" charset="0"/>
            </a:endParaRPr>
          </a:p>
          <a:p>
            <a:pPr algn="ctr"/>
            <a:endParaRPr lang="sl-SI" sz="2000" b="1" dirty="0" smtClean="0">
              <a:solidFill>
                <a:schemeClr val="bg1"/>
              </a:solidFill>
              <a:latin typeface="Arial" pitchFamily="34" charset="0"/>
              <a:cs typeface="Arial" pitchFamily="34" charset="0"/>
            </a:endParaRPr>
          </a:p>
          <a:p>
            <a:pPr algn="ctr"/>
            <a:endParaRPr lang="sl-SI" sz="2000" b="1" dirty="0">
              <a:solidFill>
                <a:schemeClr val="bg1"/>
              </a:solidFill>
              <a:latin typeface="Arial" pitchFamily="34" charset="0"/>
              <a:cs typeface="Arial" pitchFamily="34" charset="0"/>
            </a:endParaRPr>
          </a:p>
          <a:p>
            <a:pPr algn="ctr"/>
            <a:endParaRPr lang="sl-SI" sz="2000" b="1" dirty="0" smtClean="0">
              <a:solidFill>
                <a:schemeClr val="bg1"/>
              </a:solidFill>
              <a:latin typeface="Arial" pitchFamily="34" charset="0"/>
              <a:cs typeface="Arial" pitchFamily="34" charset="0"/>
            </a:endParaRPr>
          </a:p>
          <a:p>
            <a:pPr algn="ctr"/>
            <a:endParaRPr lang="sl-SI" sz="2000" b="1" dirty="0">
              <a:solidFill>
                <a:schemeClr val="bg1"/>
              </a:solidFill>
              <a:latin typeface="Arial" pitchFamily="34" charset="0"/>
              <a:cs typeface="Arial" pitchFamily="34" charset="0"/>
            </a:endParaRPr>
          </a:p>
          <a:p>
            <a:pPr algn="ctr"/>
            <a:endParaRPr lang="sl-SI" sz="2000" b="1" dirty="0" smtClean="0">
              <a:solidFill>
                <a:schemeClr val="bg1"/>
              </a:solidFill>
              <a:latin typeface="Arial" pitchFamily="34" charset="0"/>
              <a:cs typeface="Arial" pitchFamily="34" charset="0"/>
            </a:endParaRPr>
          </a:p>
          <a:p>
            <a:pPr algn="ctr"/>
            <a:r>
              <a:rPr lang="sl-SI" sz="2000" b="1" dirty="0" smtClean="0">
                <a:solidFill>
                  <a:schemeClr val="bg1"/>
                </a:solidFill>
                <a:latin typeface="Arial" pitchFamily="34" charset="0"/>
                <a:cs typeface="Arial" pitchFamily="34" charset="0"/>
              </a:rPr>
              <a:t>* AIDS – 1.2 mio / leto. ** prometne nesreče 120 / leto.</a:t>
            </a:r>
            <a:endParaRPr lang="sl-SI" sz="2000" b="1" dirty="0" smtClean="0">
              <a:solidFill>
                <a:schemeClr val="bg1"/>
              </a:solidFill>
              <a:latin typeface="Arial Black" pitchFamily="34" charset="0"/>
            </a:endParaRPr>
          </a:p>
          <a:p>
            <a:endParaRPr lang="sl-SI" sz="1100" b="1" dirty="0" smtClean="0">
              <a:solidFill>
                <a:schemeClr val="bg1"/>
              </a:solidFill>
              <a:latin typeface="Arial Black" pitchFamily="34" charset="0"/>
            </a:endParaRPr>
          </a:p>
          <a:p>
            <a:endParaRPr lang="sl-SI" sz="2800" b="1" dirty="0">
              <a:solidFill>
                <a:schemeClr val="bg1"/>
              </a:solidFill>
              <a:latin typeface="Arial Black" pitchFamily="34" charset="0"/>
            </a:endParaRPr>
          </a:p>
          <a:p>
            <a:endParaRPr lang="sl-SI" sz="3200" b="1" dirty="0">
              <a:solidFill>
                <a:schemeClr val="bg1"/>
              </a:solidFill>
              <a:latin typeface="Arial Black" pitchFamily="34" charset="0"/>
            </a:endParaRPr>
          </a:p>
          <a:p>
            <a:endParaRPr lang="sl-SI" sz="3200" b="1" dirty="0">
              <a:solidFill>
                <a:schemeClr val="bg1"/>
              </a:solidFill>
              <a:latin typeface="Arial Black" pitchFamily="34" charset="0"/>
            </a:endParaRPr>
          </a:p>
        </p:txBody>
      </p:sp>
      <p:pic>
        <p:nvPicPr>
          <p:cNvPr id="15362" name="Picture 2" descr="https://scontent-vie1-1.xx.fbcdn.net/v/t1.0-9/15094833_10154151979125017_2400965253405408115_n.jpg?oh=c180b2cfa62cff0b8c0d62af3e5e5db4&amp;oe=588D84FB"/>
          <p:cNvPicPr>
            <a:picLocks noChangeAspect="1" noChangeArrowheads="1"/>
          </p:cNvPicPr>
          <p:nvPr/>
        </p:nvPicPr>
        <p:blipFill>
          <a:blip r:embed="rId3" cstate="print"/>
          <a:srcRect t="19894" b="13790"/>
          <a:stretch>
            <a:fillRect/>
          </a:stretch>
        </p:blipFill>
        <p:spPr bwMode="auto">
          <a:xfrm>
            <a:off x="2517998" y="3645024"/>
            <a:ext cx="4286250" cy="2160240"/>
          </a:xfrm>
          <a:prstGeom prst="rect">
            <a:avLst/>
          </a:prstGeom>
          <a:noFill/>
        </p:spPr>
      </p:pic>
      <p:pic>
        <p:nvPicPr>
          <p:cNvPr id="6" name="Picture 18" descr="C:\DOCUME~1\Robert\LOCALS~1\Temp\FWTemp\00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505" y="3645024"/>
            <a:ext cx="2160007"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ox(in)">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http://www.emka.si/img/product/21t_2016/9789616954594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8" y="188913"/>
            <a:ext cx="8764587"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106" y="292494"/>
            <a:ext cx="8337550"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Rezultat iskanja slik za šahovsko otroško tekmovanj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3" y="4508500"/>
            <a:ext cx="3168651"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Rezultat iskanja slik za šahovsko otroško tekmovanj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4527550"/>
            <a:ext cx="3240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Rezultat iskanja slik za šahovsko otroško tekmovanj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7025" y="4532313"/>
            <a:ext cx="250348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223" y="4558506"/>
            <a:ext cx="28098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104" y="18306"/>
            <a:ext cx="3559299" cy="261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75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51" y="1302521"/>
            <a:ext cx="7362641" cy="53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843"/>
            <a:ext cx="558165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600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C:\DOCUME~1\Robert\LOCALS~1\Temp\FWTemp\0000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412776"/>
            <a:ext cx="47625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33375"/>
            <a:ext cx="498157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847086"/>
            <a:ext cx="387985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251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371939"/>
            <a:ext cx="4643038" cy="373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3"/>
          <p:cNvSpPr txBox="1"/>
          <p:nvPr/>
        </p:nvSpPr>
        <p:spPr>
          <a:xfrm>
            <a:off x="221840" y="764704"/>
            <a:ext cx="4104456" cy="5047536"/>
          </a:xfrm>
          <a:prstGeom prst="rect">
            <a:avLst/>
          </a:prstGeom>
          <a:noFill/>
        </p:spPr>
        <p:txBody>
          <a:bodyPr wrap="square" rtlCol="0">
            <a:spAutoFit/>
          </a:bodyPr>
          <a:lstStyle/>
          <a:p>
            <a:pPr algn="ctr"/>
            <a:r>
              <a:rPr lang="sl-SI" sz="3200" dirty="0" smtClean="0"/>
              <a:t>Znana slovenska igralka </a:t>
            </a:r>
            <a:r>
              <a:rPr lang="sl-SI" sz="3200" dirty="0" smtClean="0">
                <a:solidFill>
                  <a:srgbClr val="FF0000"/>
                </a:solidFill>
              </a:rPr>
              <a:t>Milena Zupančič </a:t>
            </a:r>
            <a:r>
              <a:rPr lang="sl-SI" sz="3200" dirty="0" smtClean="0"/>
              <a:t>v oddaji Od blizu z </a:t>
            </a:r>
            <a:r>
              <a:rPr lang="sl-SI" sz="3200" dirty="0">
                <a:solidFill>
                  <a:srgbClr val="FF0000"/>
                </a:solidFill>
              </a:rPr>
              <a:t>V</a:t>
            </a:r>
            <a:r>
              <a:rPr lang="sl-SI" sz="3200" dirty="0" smtClean="0">
                <a:solidFill>
                  <a:srgbClr val="FF0000"/>
                </a:solidFill>
              </a:rPr>
              <a:t>esno </a:t>
            </a:r>
            <a:r>
              <a:rPr lang="sl-SI" sz="3200" dirty="0" err="1" smtClean="0">
                <a:solidFill>
                  <a:srgbClr val="FF0000"/>
                </a:solidFill>
              </a:rPr>
              <a:t>Milek</a:t>
            </a:r>
            <a:r>
              <a:rPr lang="sl-SI" sz="3200" dirty="0" smtClean="0"/>
              <a:t> na RTV Slovenija, 8. februar 2017: </a:t>
            </a:r>
            <a:r>
              <a:rPr lang="sl-SI" sz="3200" b="1" u="sng" dirty="0" smtClean="0">
                <a:solidFill>
                  <a:srgbClr val="FF0000"/>
                </a:solidFill>
              </a:rPr>
              <a:t>promocija kajenja</a:t>
            </a:r>
            <a:r>
              <a:rPr lang="sl-SI" sz="3200" dirty="0" smtClean="0"/>
              <a:t>. </a:t>
            </a:r>
            <a:br>
              <a:rPr lang="sl-SI" sz="3200" dirty="0" smtClean="0"/>
            </a:br>
            <a:r>
              <a:rPr lang="sl-SI" sz="3200" dirty="0" smtClean="0"/>
              <a:t/>
            </a:r>
            <a:br>
              <a:rPr lang="sl-SI" sz="3200" dirty="0" smtClean="0"/>
            </a:br>
            <a:r>
              <a:rPr lang="sl-SI" sz="2400" dirty="0" smtClean="0"/>
              <a:t>V </a:t>
            </a:r>
            <a:r>
              <a:rPr lang="sl-SI" sz="2000" dirty="0" smtClean="0"/>
              <a:t>48 minuti odigrajo promocijski </a:t>
            </a:r>
            <a:r>
              <a:rPr lang="sl-SI" sz="2000" dirty="0"/>
              <a:t>blok za </a:t>
            </a:r>
            <a:r>
              <a:rPr lang="sl-SI" sz="2000" dirty="0" smtClean="0"/>
              <a:t>tobačno industrijo, </a:t>
            </a:r>
            <a:r>
              <a:rPr lang="sl-SI" sz="2000" dirty="0"/>
              <a:t>ki je po zakonu </a:t>
            </a:r>
            <a:r>
              <a:rPr lang="sl-SI" sz="2000" dirty="0" smtClean="0"/>
              <a:t>prepovedan. Tobačna Ljubljana je donator gledališča. </a:t>
            </a:r>
            <a:r>
              <a:rPr lang="sl-SI" sz="1400" u="sng" dirty="0" smtClean="0">
                <a:hlinkClick r:id="rId2"/>
              </a:rPr>
              <a:t>http</a:t>
            </a:r>
            <a:r>
              <a:rPr lang="sl-SI" sz="1400" u="sng" dirty="0">
                <a:hlinkClick r:id="rId2"/>
              </a:rPr>
              <a:t>://4d.rtvslo.si/arhiv/od-blizu/174453968</a:t>
            </a:r>
            <a:endParaRPr lang="sl-SI" sz="1400" b="1" dirty="0">
              <a:latin typeface="Arial Black" pitchFamily="34" charset="0"/>
            </a:endParaRPr>
          </a:p>
        </p:txBody>
      </p:sp>
    </p:spTree>
    <p:extLst>
      <p:ext uri="{BB962C8B-B14F-4D97-AF65-F5344CB8AC3E}">
        <p14:creationId xmlns:p14="http://schemas.microsoft.com/office/powerpoint/2010/main" val="353266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7" y="264815"/>
            <a:ext cx="9189599" cy="633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467009"/>
            <a:ext cx="35718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4584774"/>
            <a:ext cx="4968552" cy="2012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694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mc.bolha.com/0/image/197503/199431/Vesna-Milek---Kalipso_570966d4e1a3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692696"/>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obertv\AppData\Local\Temp\FWTemp\000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3533378"/>
            <a:ext cx="2232248" cy="27724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govori.se/media/cache/upload/Photo/2010/11/12/s46_10_milek_i630x6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848691"/>
            <a:ext cx="5160615" cy="516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87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1075" y="404663"/>
            <a:ext cx="5022925" cy="604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
          <p:cNvSpPr txBox="1"/>
          <p:nvPr/>
        </p:nvSpPr>
        <p:spPr>
          <a:xfrm>
            <a:off x="251520" y="1658180"/>
            <a:ext cx="4104456" cy="3539430"/>
          </a:xfrm>
          <a:prstGeom prst="rect">
            <a:avLst/>
          </a:prstGeom>
          <a:noFill/>
        </p:spPr>
        <p:txBody>
          <a:bodyPr wrap="square" rtlCol="0">
            <a:spAutoFit/>
          </a:bodyPr>
          <a:lstStyle/>
          <a:p>
            <a:pPr algn="ctr"/>
            <a:r>
              <a:rPr lang="sl-SI" sz="3200" b="1" dirty="0" smtClean="0">
                <a:latin typeface="Arial Black" pitchFamily="34" charset="0"/>
              </a:rPr>
              <a:t>Še v letu 2017 založba Modrijan </a:t>
            </a:r>
          </a:p>
          <a:p>
            <a:pPr algn="ctr"/>
            <a:r>
              <a:rPr lang="sl-SI" sz="3200" b="1" dirty="0" smtClean="0">
                <a:latin typeface="Arial Black" pitchFamily="34" charset="0"/>
              </a:rPr>
              <a:t>Izdaja knjigo z </a:t>
            </a:r>
          </a:p>
          <a:p>
            <a:pPr algn="ctr"/>
            <a:r>
              <a:rPr lang="sl-SI" sz="3200" b="1" dirty="0" smtClean="0">
                <a:latin typeface="Arial Black" pitchFamily="34" charset="0"/>
              </a:rPr>
              <a:t>TITOM, </a:t>
            </a:r>
            <a:r>
              <a:rPr lang="sl-SI" sz="3200" b="1" dirty="0" err="1" smtClean="0">
                <a:latin typeface="Arial Black" pitchFamily="34" charset="0"/>
              </a:rPr>
              <a:t>cigaretom</a:t>
            </a:r>
            <a:r>
              <a:rPr lang="sl-SI" sz="3200" b="1" dirty="0" smtClean="0">
                <a:latin typeface="Arial Black" pitchFamily="34" charset="0"/>
              </a:rPr>
              <a:t> in </a:t>
            </a:r>
          </a:p>
          <a:p>
            <a:pPr algn="ctr"/>
            <a:r>
              <a:rPr lang="sl-SI" sz="3200" b="1" dirty="0">
                <a:latin typeface="Arial Black" pitchFamily="34" charset="0"/>
              </a:rPr>
              <a:t>p</a:t>
            </a:r>
            <a:r>
              <a:rPr lang="sl-SI" sz="3200" b="1" dirty="0" smtClean="0">
                <a:latin typeface="Arial Black" pitchFamily="34" charset="0"/>
              </a:rPr>
              <a:t>epelnikom na </a:t>
            </a:r>
          </a:p>
          <a:p>
            <a:pPr algn="ctr"/>
            <a:r>
              <a:rPr lang="sl-SI" sz="3200" b="1" dirty="0" smtClean="0">
                <a:latin typeface="Arial Black" pitchFamily="34" charset="0"/>
              </a:rPr>
              <a:t>naslovnici!</a:t>
            </a:r>
            <a:endParaRPr lang="sl-SI" sz="3200" b="1" dirty="0">
              <a:latin typeface="Arial Black" pitchFamily="34" charset="0"/>
            </a:endParaRPr>
          </a:p>
        </p:txBody>
      </p:sp>
    </p:spTree>
    <p:extLst>
      <p:ext uri="{BB962C8B-B14F-4D97-AF65-F5344CB8AC3E}">
        <p14:creationId xmlns:p14="http://schemas.microsoft.com/office/powerpoint/2010/main" val="164693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1075" y="404663"/>
            <a:ext cx="5022925" cy="604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truthcontrol.com/files/truthcontrol/images/marlboro1%5b1%5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 y="1188510"/>
            <a:ext cx="459105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129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238" y="939800"/>
            <a:ext cx="7593012" cy="4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870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238" y="939800"/>
            <a:ext cx="7593012" cy="4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5" y="971550"/>
            <a:ext cx="381952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632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6816" y="548680"/>
            <a:ext cx="675939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716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200" y="508000"/>
            <a:ext cx="4248150" cy="266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663" y="508000"/>
            <a:ext cx="2481262"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2" descr="http://www.imovation.si/wp-content/uploads/2010/12/delo-prodaj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25" y="4302125"/>
            <a:ext cx="2571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http://www.mercatorgroup.si/assets/Logotip-pokoncen/mercator-logotip-positive-pokonc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7788" y="3732213"/>
            <a:ext cx="25923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http://www.eltec-petrol.si/data/upload/petro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263" y="4249738"/>
            <a:ext cx="36242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650" y="5835650"/>
            <a:ext cx="3600450" cy="97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9338" y="5818188"/>
            <a:ext cx="3001962" cy="90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638" y="511175"/>
            <a:ext cx="3624262"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303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200" y="128588"/>
            <a:ext cx="4248150" cy="266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663" y="115888"/>
            <a:ext cx="2481262" cy="335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5463" y="2349500"/>
            <a:ext cx="1082675" cy="29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825" y="2276475"/>
            <a:ext cx="1487488" cy="44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638" y="131763"/>
            <a:ext cx="3624262"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 descr="http://www.imovation.si/wp-content/uploads/2010/12/delo-prodaj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2324100"/>
            <a:ext cx="10874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http://www.mercatorgroup.si/assets/Logotip-pokoncen/mercator-logotip-positive-pokonce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5513" y="2176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722" y="4005064"/>
            <a:ext cx="82867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10" name="Picture 6" descr="http://www.eltec-petrol.si/data/upload/petro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113" y="2295525"/>
            <a:ext cx="16049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izobrazevanje.info/izobrazevanje/ekonomska-fakultet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2240" y="2725738"/>
            <a:ext cx="1199127"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Puščica dol 1"/>
          <p:cNvSpPr/>
          <p:nvPr/>
        </p:nvSpPr>
        <p:spPr>
          <a:xfrm>
            <a:off x="4034855" y="3068960"/>
            <a:ext cx="681161" cy="871785"/>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accent6">
                  <a:lumMod val="75000"/>
                </a:schemeClr>
              </a:solidFill>
            </a:endParaRPr>
          </a:p>
        </p:txBody>
      </p:sp>
    </p:spTree>
    <p:extLst>
      <p:ext uri="{BB962C8B-B14F-4D97-AF65-F5344CB8AC3E}">
        <p14:creationId xmlns:p14="http://schemas.microsoft.com/office/powerpoint/2010/main" val="765893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izobrazevanje.info/izobrazevanje/ekonomska-fakulte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140968"/>
            <a:ext cx="4680520" cy="3123010"/>
          </a:xfrm>
          <a:prstGeom prst="rect">
            <a:avLst/>
          </a:prstGeom>
          <a:noFill/>
          <a:extLst>
            <a:ext uri="{909E8E84-426E-40DD-AFC4-6F175D3DCCD1}">
              <a14:hiddenFill xmlns:a14="http://schemas.microsoft.com/office/drawing/2010/main">
                <a:solidFill>
                  <a:srgbClr val="FFFFFF"/>
                </a:solidFill>
              </a14:hiddenFill>
            </a:ext>
          </a:extLst>
        </p:spPr>
      </p:pic>
      <p:sp>
        <p:nvSpPr>
          <p:cNvPr id="6" name="PoljeZBesedilom 1"/>
          <p:cNvSpPr txBox="1">
            <a:spLocks noChangeArrowheads="1"/>
          </p:cNvSpPr>
          <p:nvPr/>
        </p:nvSpPr>
        <p:spPr bwMode="auto">
          <a:xfrm>
            <a:off x="1016483" y="332656"/>
            <a:ext cx="7196201"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sl-SI" altLang="sl-SI" b="1" dirty="0" smtClean="0">
                <a:latin typeface="Arial" charset="0"/>
              </a:rPr>
              <a:t>Korupcija v znanosti</a:t>
            </a:r>
          </a:p>
          <a:p>
            <a:pPr algn="ctr" eaLnBrk="1" hangingPunct="1">
              <a:spcBef>
                <a:spcPct val="0"/>
              </a:spcBef>
              <a:buFontTx/>
              <a:buNone/>
            </a:pPr>
            <a:r>
              <a:rPr lang="sl-SI" altLang="sl-SI" b="1" dirty="0" smtClean="0">
                <a:latin typeface="Arial" charset="0"/>
              </a:rPr>
              <a:t>Raziskava Ekonomske fakultete v </a:t>
            </a:r>
            <a:r>
              <a:rPr lang="sl-SI" altLang="sl-SI" b="1" dirty="0" err="1" smtClean="0">
                <a:latin typeface="Arial" charset="0"/>
              </a:rPr>
              <a:t>Lj</a:t>
            </a:r>
            <a:r>
              <a:rPr lang="sl-SI" altLang="sl-SI" b="1" dirty="0" smtClean="0">
                <a:latin typeface="Arial" charset="0"/>
              </a:rPr>
              <a:t/>
            </a:r>
            <a:br>
              <a:rPr lang="sl-SI" altLang="sl-SI" b="1" dirty="0" smtClean="0">
                <a:latin typeface="Arial" charset="0"/>
              </a:rPr>
            </a:br>
            <a:r>
              <a:rPr lang="sl-SI" altLang="sl-SI" b="1" dirty="0" smtClean="0">
                <a:latin typeface="Arial" charset="0"/>
              </a:rPr>
              <a:t/>
            </a:r>
            <a:br>
              <a:rPr lang="sl-SI" altLang="sl-SI" b="1" dirty="0" smtClean="0">
                <a:latin typeface="Arial" charset="0"/>
              </a:rPr>
            </a:br>
            <a:r>
              <a:rPr lang="sl-SI" altLang="sl-SI" sz="2400" b="1" dirty="0" smtClean="0">
                <a:latin typeface="Arial" charset="0"/>
              </a:rPr>
              <a:t>Izmišljeni podatki o vplivu dviga cene </a:t>
            </a:r>
          </a:p>
          <a:p>
            <a:pPr algn="ctr" eaLnBrk="1" hangingPunct="1">
              <a:spcBef>
                <a:spcPct val="0"/>
              </a:spcBef>
              <a:buFontTx/>
              <a:buNone/>
            </a:pPr>
            <a:r>
              <a:rPr lang="sl-SI" altLang="sl-SI" sz="2400" b="1" dirty="0" smtClean="0">
                <a:latin typeface="Arial" charset="0"/>
              </a:rPr>
              <a:t>tobačnih izdelkov na državni proračun. </a:t>
            </a:r>
          </a:p>
          <a:p>
            <a:pPr algn="ctr" eaLnBrk="1" hangingPunct="1">
              <a:spcBef>
                <a:spcPct val="0"/>
              </a:spcBef>
              <a:buFontTx/>
              <a:buNone/>
            </a:pPr>
            <a:r>
              <a:rPr lang="sl-SI" sz="2400" dirty="0">
                <a:solidFill>
                  <a:srgbClr val="FF0000"/>
                </a:solidFill>
              </a:rPr>
              <a:t>Študijo </a:t>
            </a:r>
            <a:r>
              <a:rPr lang="sl-SI" sz="2400" dirty="0" smtClean="0">
                <a:solidFill>
                  <a:srgbClr val="FF0000"/>
                </a:solidFill>
              </a:rPr>
              <a:t>EF je </a:t>
            </a:r>
            <a:r>
              <a:rPr lang="sl-SI" sz="2400" dirty="0">
                <a:solidFill>
                  <a:srgbClr val="FF0000"/>
                </a:solidFill>
              </a:rPr>
              <a:t>plačala multinacionalka </a:t>
            </a:r>
            <a:r>
              <a:rPr lang="sl-SI" sz="2400" dirty="0" err="1">
                <a:solidFill>
                  <a:srgbClr val="FF0000"/>
                </a:solidFill>
              </a:rPr>
              <a:t>Imperial</a:t>
            </a:r>
            <a:r>
              <a:rPr lang="sl-SI" sz="2400" dirty="0">
                <a:solidFill>
                  <a:srgbClr val="FF0000"/>
                </a:solidFill>
              </a:rPr>
              <a:t> </a:t>
            </a:r>
            <a:r>
              <a:rPr lang="sl-SI" sz="2400" dirty="0" err="1">
                <a:solidFill>
                  <a:srgbClr val="FF0000"/>
                </a:solidFill>
              </a:rPr>
              <a:t>Tobacco</a:t>
            </a:r>
            <a:r>
              <a:rPr lang="sl-SI" sz="2400" dirty="0"/>
              <a:t>.</a:t>
            </a:r>
            <a:endParaRPr lang="sl-SI" altLang="sl-SI" sz="2400" b="1" dirty="0" smtClean="0">
              <a:latin typeface="Arial" charset="0"/>
            </a:endParaRPr>
          </a:p>
          <a:p>
            <a:pPr algn="ctr" eaLnBrk="1" hangingPunct="1">
              <a:spcBef>
                <a:spcPct val="0"/>
              </a:spcBef>
              <a:buFontTx/>
              <a:buNone/>
            </a:pPr>
            <a:endParaRPr lang="sl-SI" altLang="sl-SI" sz="1800" b="1" dirty="0">
              <a:latin typeface="Arial" charset="0"/>
            </a:endParaRPr>
          </a:p>
        </p:txBody>
      </p:sp>
    </p:spTree>
    <p:extLst>
      <p:ext uri="{BB962C8B-B14F-4D97-AF65-F5344CB8AC3E}">
        <p14:creationId xmlns:p14="http://schemas.microsoft.com/office/powerpoint/2010/main" val="3975589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co, green, hill"/>
          <p:cNvPicPr>
            <a:picLocks noChangeAspect="1" noChangeArrowheads="1"/>
          </p:cNvPicPr>
          <p:nvPr/>
        </p:nvPicPr>
        <p:blipFill>
          <a:blip r:embed="rId2" cstate="print">
            <a:lum bright="21000"/>
          </a:blip>
          <a:srcRect r="11489"/>
          <a:stretch>
            <a:fillRect/>
          </a:stretch>
        </p:blipFill>
        <p:spPr bwMode="auto">
          <a:xfrm>
            <a:off x="-36512" y="0"/>
            <a:ext cx="9180512" cy="6885383"/>
          </a:xfrm>
          <a:prstGeom prst="rect">
            <a:avLst/>
          </a:prstGeom>
          <a:noFill/>
        </p:spPr>
      </p:pic>
      <p:sp>
        <p:nvSpPr>
          <p:cNvPr id="4" name="TextBox 1"/>
          <p:cNvSpPr txBox="1"/>
          <p:nvPr/>
        </p:nvSpPr>
        <p:spPr>
          <a:xfrm>
            <a:off x="0" y="188640"/>
            <a:ext cx="9144000" cy="1077218"/>
          </a:xfrm>
          <a:prstGeom prst="rect">
            <a:avLst/>
          </a:prstGeom>
          <a:noFill/>
        </p:spPr>
        <p:txBody>
          <a:bodyPr wrap="square" rtlCol="0">
            <a:spAutoFit/>
          </a:bodyPr>
          <a:lstStyle/>
          <a:p>
            <a:pPr algn="ctr"/>
            <a:r>
              <a:rPr lang="sl-SI" sz="3200" b="1" dirty="0" smtClean="0">
                <a:latin typeface="Arial Black" pitchFamily="34" charset="0"/>
              </a:rPr>
              <a:t>KAJ LAHKO NAREDIMO KOT UČITELJI, VZGOJITELJI?</a:t>
            </a:r>
            <a:endParaRPr lang="sl-SI" sz="3200" b="1" dirty="0">
              <a:latin typeface="Arial Black" pitchFamily="34" charset="0"/>
            </a:endParaRPr>
          </a:p>
        </p:txBody>
      </p:sp>
      <p:sp>
        <p:nvSpPr>
          <p:cNvPr id="6" name="TextBox 7"/>
          <p:cNvSpPr txBox="1"/>
          <p:nvPr/>
        </p:nvSpPr>
        <p:spPr>
          <a:xfrm>
            <a:off x="-36512" y="1556792"/>
            <a:ext cx="9144000" cy="6309420"/>
          </a:xfrm>
          <a:prstGeom prst="rect">
            <a:avLst/>
          </a:prstGeom>
          <a:noFill/>
        </p:spPr>
        <p:txBody>
          <a:bodyPr wrap="square" rtlCol="0">
            <a:spAutoFit/>
          </a:bodyPr>
          <a:lstStyle/>
          <a:p>
            <a:pPr marL="514350" indent="-514350">
              <a:buAutoNum type="arabicPeriod"/>
            </a:pPr>
            <a:r>
              <a:rPr lang="sl-SI" sz="2800" b="1" dirty="0" smtClean="0">
                <a:latin typeface="Arial" pitchFamily="34" charset="0"/>
                <a:cs typeface="Arial" pitchFamily="34" charset="0"/>
              </a:rPr>
              <a:t>Ozavestimo dijake o škodljivosti kajenja</a:t>
            </a:r>
          </a:p>
          <a:p>
            <a:pPr marL="514350" indent="-514350">
              <a:buAutoNum type="arabicPeriod"/>
            </a:pPr>
            <a:r>
              <a:rPr lang="sl-SI" sz="2800" b="1" dirty="0" smtClean="0">
                <a:latin typeface="Arial" pitchFamily="34" charset="0"/>
                <a:cs typeface="Arial" pitchFamily="34" charset="0"/>
              </a:rPr>
              <a:t>Sprejmimo predavanja </a:t>
            </a:r>
            <a:r>
              <a:rPr lang="sl-SI" sz="2800" b="1" dirty="0" err="1" smtClean="0">
                <a:latin typeface="Arial" pitchFamily="34" charset="0"/>
                <a:cs typeface="Arial" pitchFamily="34" charset="0"/>
              </a:rPr>
              <a:t>medicincev</a:t>
            </a:r>
            <a:r>
              <a:rPr lang="sl-SI" sz="2800" b="1" dirty="0" smtClean="0">
                <a:latin typeface="Arial" pitchFamily="34" charset="0"/>
                <a:cs typeface="Arial" pitchFamily="34" charset="0"/>
              </a:rPr>
              <a:t> iz svojega okolja na svojih šolah</a:t>
            </a:r>
          </a:p>
          <a:p>
            <a:pPr marL="514350" indent="-514350">
              <a:buAutoNum type="arabicPeriod"/>
            </a:pPr>
            <a:r>
              <a:rPr lang="sl-SI" sz="2800" b="1" dirty="0" smtClean="0">
                <a:latin typeface="Arial" pitchFamily="34" charset="0"/>
                <a:cs typeface="Arial" pitchFamily="34" charset="0"/>
              </a:rPr>
              <a:t>Obesimo najuspešnejše plakate </a:t>
            </a:r>
            <a:r>
              <a:rPr lang="sl-SI" sz="2800" b="1" dirty="0" err="1" smtClean="0">
                <a:latin typeface="Arial" pitchFamily="34" charset="0"/>
                <a:cs typeface="Arial" pitchFamily="34" charset="0"/>
              </a:rPr>
              <a:t>protimedijskih</a:t>
            </a:r>
            <a:r>
              <a:rPr lang="sl-SI" sz="2800" b="1" dirty="0" smtClean="0">
                <a:latin typeface="Arial" pitchFamily="34" charset="0"/>
                <a:cs typeface="Arial" pitchFamily="34" charset="0"/>
              </a:rPr>
              <a:t> kampanj po svetu, da si dijaki vizualizirajo posledice kajenja</a:t>
            </a:r>
          </a:p>
          <a:p>
            <a:pPr marL="514350" indent="-514350">
              <a:buAutoNum type="arabicPeriod"/>
            </a:pPr>
            <a:r>
              <a:rPr lang="sl-SI" sz="2800" b="1" dirty="0" smtClean="0">
                <a:latin typeface="Arial" pitchFamily="34" charset="0"/>
                <a:cs typeface="Arial" pitchFamily="34" charset="0"/>
              </a:rPr>
              <a:t>Preprečimo pojavljanje prodaje cigaret okoli šol</a:t>
            </a:r>
          </a:p>
          <a:p>
            <a:pPr marL="514350" indent="-514350">
              <a:buAutoNum type="arabicPeriod"/>
            </a:pPr>
            <a:r>
              <a:rPr lang="sl-SI" sz="2800" b="1" dirty="0" smtClean="0">
                <a:latin typeface="Arial" pitchFamily="34" charset="0"/>
                <a:cs typeface="Arial" pitchFamily="34" charset="0"/>
              </a:rPr>
              <a:t>Razložimo koristi opuščanja kajenja.</a:t>
            </a:r>
          </a:p>
          <a:p>
            <a:pPr marL="514350" indent="-514350">
              <a:buAutoNum type="arabicPeriod"/>
            </a:pPr>
            <a:r>
              <a:rPr lang="sl-SI" sz="2800" b="1" dirty="0" smtClean="0">
                <a:latin typeface="Arial" pitchFamily="34" charset="0"/>
                <a:cs typeface="Arial" pitchFamily="34" charset="0"/>
              </a:rPr>
              <a:t>Povejmo za oblike strokovne pomoči in jih podpirajmo v zdravstvu med abstinenčno krizo</a:t>
            </a:r>
          </a:p>
          <a:p>
            <a:pPr marL="514350" indent="-514350">
              <a:buAutoNum type="arabicPeriod"/>
            </a:pPr>
            <a:r>
              <a:rPr lang="sl-SI" sz="2800" b="1" dirty="0" smtClean="0">
                <a:latin typeface="Arial" pitchFamily="34" charset="0"/>
                <a:cs typeface="Arial" pitchFamily="34" charset="0"/>
              </a:rPr>
              <a:t>Ne obsojamo tistega, ki mu ne uspe. Gre za močno zasvojenost. </a:t>
            </a:r>
          </a:p>
          <a:p>
            <a:pPr marL="514350" indent="-514350">
              <a:buAutoNum type="arabicPeriod"/>
            </a:pPr>
            <a:endParaRPr lang="sl-SI" sz="2800" b="1" dirty="0" smtClean="0">
              <a:latin typeface="Arial" pitchFamily="34" charset="0"/>
              <a:cs typeface="Arial" pitchFamily="34" charset="0"/>
            </a:endParaRPr>
          </a:p>
          <a:p>
            <a:pPr marL="742950" indent="-742950"/>
            <a:endParaRPr lang="sl-SI"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584775"/>
          </a:xfrm>
          <a:prstGeom prst="rect">
            <a:avLst/>
          </a:prstGeom>
          <a:noFill/>
        </p:spPr>
        <p:txBody>
          <a:bodyPr wrap="square" rtlCol="0">
            <a:spAutoFit/>
          </a:bodyPr>
          <a:lstStyle/>
          <a:p>
            <a:pPr algn="ctr"/>
            <a:r>
              <a:rPr lang="sl-SI" sz="3200" b="1" dirty="0" smtClean="0">
                <a:latin typeface="Arial Black" pitchFamily="34" charset="0"/>
              </a:rPr>
              <a:t>RAZHMAH TOBAČNE INDUSTRIJE</a:t>
            </a:r>
            <a:endParaRPr lang="sl-SI" sz="3200" b="1" dirty="0">
              <a:latin typeface="Arial Black" pitchFamily="34" charset="0"/>
            </a:endParaRPr>
          </a:p>
        </p:txBody>
      </p:sp>
      <p:sp>
        <p:nvSpPr>
          <p:cNvPr id="4" name="TextBox 3"/>
          <p:cNvSpPr txBox="1"/>
          <p:nvPr/>
        </p:nvSpPr>
        <p:spPr>
          <a:xfrm>
            <a:off x="4427984" y="836712"/>
            <a:ext cx="4716016" cy="400110"/>
          </a:xfrm>
          <a:prstGeom prst="rect">
            <a:avLst/>
          </a:prstGeom>
          <a:noFill/>
        </p:spPr>
        <p:txBody>
          <a:bodyPr wrap="square" rtlCol="0">
            <a:spAutoFit/>
          </a:bodyPr>
          <a:lstStyle/>
          <a:p>
            <a:r>
              <a:rPr lang="sl-SI" sz="2000" b="1" dirty="0" smtClean="0">
                <a:latin typeface="Arial" pitchFamily="34" charset="0"/>
                <a:cs typeface="Arial" pitchFamily="34" charset="0"/>
              </a:rPr>
              <a:t>Naravno sušen tobak </a:t>
            </a:r>
            <a:r>
              <a:rPr lang="sl-SI" sz="2000" b="1" dirty="0" smtClean="0">
                <a:latin typeface="Arial" pitchFamily="34" charset="0"/>
                <a:cs typeface="Arial" pitchFamily="34" charset="0"/>
                <a:sym typeface="Wingdings" pitchFamily="2" charset="2"/>
              </a:rPr>
              <a:t> bazičen dim</a:t>
            </a:r>
            <a:endParaRPr lang="sl-SI" sz="3200" b="1" dirty="0">
              <a:latin typeface="Arial Black" pitchFamily="34" charset="0"/>
            </a:endParaRPr>
          </a:p>
        </p:txBody>
      </p:sp>
      <p:sp>
        <p:nvSpPr>
          <p:cNvPr id="6146" name="AutoShape 2" descr="Povezana slika"/>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6156" name="Picture 12" descr="Rezultat iskanja slik za 19th century pipe smoking"/>
          <p:cNvPicPr>
            <a:picLocks noChangeAspect="1" noChangeArrowheads="1"/>
          </p:cNvPicPr>
          <p:nvPr/>
        </p:nvPicPr>
        <p:blipFill>
          <a:blip r:embed="rId3" cstate="print"/>
          <a:srcRect t="5525"/>
          <a:stretch>
            <a:fillRect/>
          </a:stretch>
        </p:blipFill>
        <p:spPr bwMode="auto">
          <a:xfrm>
            <a:off x="202976" y="1268760"/>
            <a:ext cx="3936976" cy="2808312"/>
          </a:xfrm>
          <a:prstGeom prst="rect">
            <a:avLst/>
          </a:prstGeom>
          <a:noFill/>
        </p:spPr>
      </p:pic>
      <p:pic>
        <p:nvPicPr>
          <p:cNvPr id="29700" name="Picture 4" descr="Rezultat iskanja slik za tobacco drying"/>
          <p:cNvPicPr>
            <a:picLocks noChangeAspect="1" noChangeArrowheads="1"/>
          </p:cNvPicPr>
          <p:nvPr/>
        </p:nvPicPr>
        <p:blipFill>
          <a:blip r:embed="rId4" cstate="print"/>
          <a:srcRect l="1583" r="10565" b="4033"/>
          <a:stretch>
            <a:fillRect/>
          </a:stretch>
        </p:blipFill>
        <p:spPr bwMode="auto">
          <a:xfrm>
            <a:off x="4751512" y="1268760"/>
            <a:ext cx="3996952" cy="2808312"/>
          </a:xfrm>
          <a:prstGeom prst="rect">
            <a:avLst/>
          </a:prstGeom>
          <a:noFill/>
        </p:spPr>
      </p:pic>
      <p:sp>
        <p:nvSpPr>
          <p:cNvPr id="14" name="TextBox 13"/>
          <p:cNvSpPr txBox="1"/>
          <p:nvPr/>
        </p:nvSpPr>
        <p:spPr>
          <a:xfrm>
            <a:off x="251520" y="836712"/>
            <a:ext cx="3851920" cy="400110"/>
          </a:xfrm>
          <a:prstGeom prst="rect">
            <a:avLst/>
          </a:prstGeom>
          <a:noFill/>
        </p:spPr>
        <p:txBody>
          <a:bodyPr wrap="square" rtlCol="0">
            <a:spAutoFit/>
          </a:bodyPr>
          <a:lstStyle/>
          <a:p>
            <a:r>
              <a:rPr lang="sl-SI" sz="2000" b="1" dirty="0" smtClean="0">
                <a:latin typeface="Arial" pitchFamily="34" charset="0"/>
                <a:cs typeface="Arial" pitchFamily="34" charset="0"/>
              </a:rPr>
              <a:t>Do 20. stoletja: pipe, cigare</a:t>
            </a:r>
            <a:endParaRPr lang="sl-SI" sz="3200" b="1" dirty="0">
              <a:latin typeface="Arial Black" pitchFamily="34" charset="0"/>
            </a:endParaRPr>
          </a:p>
        </p:txBody>
      </p:sp>
      <p:pic>
        <p:nvPicPr>
          <p:cNvPr id="29702" name="Picture 6" descr="Rezultat iskanja slik za cigarette first machine"/>
          <p:cNvPicPr>
            <a:picLocks noChangeAspect="1" noChangeArrowheads="1"/>
          </p:cNvPicPr>
          <p:nvPr/>
        </p:nvPicPr>
        <p:blipFill>
          <a:blip r:embed="rId5" cstate="print"/>
          <a:srcRect/>
          <a:stretch>
            <a:fillRect/>
          </a:stretch>
        </p:blipFill>
        <p:spPr bwMode="auto">
          <a:xfrm>
            <a:off x="5694274" y="4248472"/>
            <a:ext cx="3449726" cy="2708920"/>
          </a:xfrm>
          <a:prstGeom prst="rect">
            <a:avLst/>
          </a:prstGeom>
          <a:noFill/>
        </p:spPr>
      </p:pic>
      <p:sp>
        <p:nvSpPr>
          <p:cNvPr id="16" name="TextBox 15"/>
          <p:cNvSpPr txBox="1"/>
          <p:nvPr/>
        </p:nvSpPr>
        <p:spPr>
          <a:xfrm>
            <a:off x="6839744" y="6150114"/>
            <a:ext cx="2304256" cy="707886"/>
          </a:xfrm>
          <a:prstGeom prst="rect">
            <a:avLst/>
          </a:prstGeom>
          <a:noFill/>
        </p:spPr>
        <p:txBody>
          <a:bodyPr wrap="square" rtlCol="0">
            <a:spAutoFit/>
          </a:bodyPr>
          <a:lstStyle/>
          <a:p>
            <a:r>
              <a:rPr lang="sl-SI" sz="2000" b="1" dirty="0" smtClean="0">
                <a:latin typeface="Arial" pitchFamily="34" charset="0"/>
                <a:cs typeface="Arial" pitchFamily="34" charset="0"/>
              </a:rPr>
              <a:t>Bonsackov stroj, l. 1880</a:t>
            </a:r>
            <a:endParaRPr lang="sl-SI" sz="3200" b="1" dirty="0">
              <a:latin typeface="Arial Black" pitchFamily="34" charset="0"/>
            </a:endParaRPr>
          </a:p>
        </p:txBody>
      </p:sp>
      <p:pic>
        <p:nvPicPr>
          <p:cNvPr id="29704" name="Picture 8" descr="Rezultat iskanja slik za inhale cigarette advertisement"/>
          <p:cNvPicPr>
            <a:picLocks noChangeAspect="1" noChangeArrowheads="1"/>
          </p:cNvPicPr>
          <p:nvPr/>
        </p:nvPicPr>
        <p:blipFill>
          <a:blip r:embed="rId6" cstate="print"/>
          <a:srcRect b="36829"/>
          <a:stretch>
            <a:fillRect/>
          </a:stretch>
        </p:blipFill>
        <p:spPr bwMode="auto">
          <a:xfrm>
            <a:off x="35496" y="3789040"/>
            <a:ext cx="3312368" cy="3013131"/>
          </a:xfrm>
          <a:prstGeom prst="rect">
            <a:avLst/>
          </a:prstGeom>
          <a:noFill/>
        </p:spPr>
      </p:pic>
      <p:sp>
        <p:nvSpPr>
          <p:cNvPr id="20" name="TextBox 19"/>
          <p:cNvSpPr txBox="1"/>
          <p:nvPr/>
        </p:nvSpPr>
        <p:spPr>
          <a:xfrm>
            <a:off x="3347864" y="6150114"/>
            <a:ext cx="2304256" cy="707886"/>
          </a:xfrm>
          <a:prstGeom prst="rect">
            <a:avLst/>
          </a:prstGeom>
          <a:noFill/>
        </p:spPr>
        <p:txBody>
          <a:bodyPr wrap="square" rtlCol="0">
            <a:spAutoFit/>
          </a:bodyPr>
          <a:lstStyle/>
          <a:p>
            <a:r>
              <a:rPr lang="sl-SI" sz="2000" b="1" dirty="0" smtClean="0">
                <a:latin typeface="Arial" pitchFamily="34" charset="0"/>
                <a:cs typeface="Arial" pitchFamily="34" charset="0"/>
              </a:rPr>
              <a:t>Lucky Strikes, </a:t>
            </a:r>
          </a:p>
          <a:p>
            <a:r>
              <a:rPr lang="sl-SI" sz="2000" b="1" dirty="0" smtClean="0">
                <a:latin typeface="Arial" pitchFamily="34" charset="0"/>
                <a:cs typeface="Arial" pitchFamily="34" charset="0"/>
              </a:rPr>
              <a:t>l. 1931</a:t>
            </a:r>
            <a:endParaRPr lang="sl-SI" sz="3200" b="1" dirty="0">
              <a:latin typeface="Arial Black" pitchFamily="34" charset="0"/>
            </a:endParaRPr>
          </a:p>
        </p:txBody>
      </p:sp>
      <p:pic>
        <p:nvPicPr>
          <p:cNvPr id="12" name="Picture 6" descr="Rezultat iskanja slik za ww1 cigarette ad"/>
          <p:cNvPicPr>
            <a:picLocks noChangeAspect="1" noChangeArrowheads="1"/>
          </p:cNvPicPr>
          <p:nvPr/>
        </p:nvPicPr>
        <p:blipFill>
          <a:blip r:embed="rId7" cstate="print"/>
          <a:srcRect/>
          <a:stretch>
            <a:fillRect/>
          </a:stretch>
        </p:blipFill>
        <p:spPr bwMode="auto">
          <a:xfrm>
            <a:off x="3312368" y="1772816"/>
            <a:ext cx="3203848" cy="4337339"/>
          </a:xfrm>
          <a:prstGeom prst="rect">
            <a:avLst/>
          </a:prstGeom>
          <a:noFill/>
        </p:spPr>
      </p:pic>
      <p:sp>
        <p:nvSpPr>
          <p:cNvPr id="13" name="TextBox 12"/>
          <p:cNvSpPr txBox="1"/>
          <p:nvPr/>
        </p:nvSpPr>
        <p:spPr>
          <a:xfrm>
            <a:off x="6435824" y="4109010"/>
            <a:ext cx="2960712" cy="400110"/>
          </a:xfrm>
          <a:prstGeom prst="rect">
            <a:avLst/>
          </a:prstGeom>
          <a:noFill/>
        </p:spPr>
        <p:txBody>
          <a:bodyPr wrap="square" rtlCol="0">
            <a:spAutoFit/>
          </a:bodyPr>
          <a:lstStyle/>
          <a:p>
            <a:r>
              <a:rPr lang="sl-SI" sz="2000" b="1" dirty="0" smtClean="0">
                <a:latin typeface="Arial" pitchFamily="34" charset="0"/>
                <a:cs typeface="Arial" pitchFamily="34" charset="0"/>
              </a:rPr>
              <a:t>1., 2. svetovna vojna</a:t>
            </a:r>
            <a:endParaRPr lang="sl-SI" sz="3200" b="1"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par>
                                <p:cTn id="11" presetID="4" presetClass="entr" presetSubtype="16" fill="hold" nodeType="withEffect">
                                  <p:stCondLst>
                                    <p:cond delay="0"/>
                                  </p:stCondLst>
                                  <p:childTnLst>
                                    <p:set>
                                      <p:cBhvr>
                                        <p:cTn id="12" dur="1" fill="hold">
                                          <p:stCondLst>
                                            <p:cond delay="0"/>
                                          </p:stCondLst>
                                        </p:cTn>
                                        <p:tgtEl>
                                          <p:spTgt spid="6156"/>
                                        </p:tgtEl>
                                        <p:attrNameLst>
                                          <p:attrName>style.visibility</p:attrName>
                                        </p:attrNameLst>
                                      </p:cBhvr>
                                      <p:to>
                                        <p:strVal val="visible"/>
                                      </p:to>
                                    </p:set>
                                    <p:animEffect transition="in" filter="box(in)">
                                      <p:cBhvr>
                                        <p:cTn id="13" dur="500"/>
                                        <p:tgtEl>
                                          <p:spTgt spid="615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9700"/>
                                        </p:tgtEl>
                                        <p:attrNameLst>
                                          <p:attrName>style.visibility</p:attrName>
                                        </p:attrNameLst>
                                      </p:cBhvr>
                                      <p:to>
                                        <p:strVal val="visible"/>
                                      </p:to>
                                    </p:set>
                                    <p:animEffect transition="in" filter="box(in)">
                                      <p:cBhvr>
                                        <p:cTn id="18" dur="500"/>
                                        <p:tgtEl>
                                          <p:spTgt spid="2970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i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29704"/>
                                        </p:tgtEl>
                                        <p:attrNameLst>
                                          <p:attrName>style.visibility</p:attrName>
                                        </p:attrNameLst>
                                      </p:cBhvr>
                                      <p:to>
                                        <p:strVal val="visible"/>
                                      </p:to>
                                    </p:set>
                                    <p:animEffect transition="in" filter="box(in)">
                                      <p:cBhvr>
                                        <p:cTn id="26" dur="500"/>
                                        <p:tgtEl>
                                          <p:spTgt spid="29704"/>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ox(i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29702"/>
                                        </p:tgtEl>
                                        <p:attrNameLst>
                                          <p:attrName>style.visibility</p:attrName>
                                        </p:attrNameLst>
                                      </p:cBhvr>
                                      <p:to>
                                        <p:strVal val="visible"/>
                                      </p:to>
                                    </p:set>
                                    <p:animEffect transition="in" filter="box(in)">
                                      <p:cBhvr>
                                        <p:cTn id="34" dur="500"/>
                                        <p:tgtEl>
                                          <p:spTgt spid="2970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ox(i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6" grpId="0"/>
      <p:bldP spid="2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584775"/>
          </a:xfrm>
          <a:prstGeom prst="rect">
            <a:avLst/>
          </a:prstGeom>
          <a:noFill/>
        </p:spPr>
        <p:txBody>
          <a:bodyPr wrap="square" rtlCol="0">
            <a:spAutoFit/>
          </a:bodyPr>
          <a:lstStyle/>
          <a:p>
            <a:pPr algn="ctr"/>
            <a:r>
              <a:rPr lang="sl-SI" sz="3200" b="1" dirty="0" smtClean="0">
                <a:latin typeface="Arial Black" pitchFamily="34" charset="0"/>
              </a:rPr>
              <a:t>DOKAZI O ŠKODLJIVOSTI KAJENJA</a:t>
            </a:r>
            <a:endParaRPr lang="sl-SI" sz="3200" b="1" dirty="0">
              <a:latin typeface="Arial Black" pitchFamily="34" charset="0"/>
            </a:endParaRPr>
          </a:p>
        </p:txBody>
      </p:sp>
      <p:pic>
        <p:nvPicPr>
          <p:cNvPr id="53250" name="Picture 2" descr="Rezultat iskanja slik za court"/>
          <p:cNvPicPr>
            <a:picLocks noChangeAspect="1" noChangeArrowheads="1"/>
          </p:cNvPicPr>
          <p:nvPr/>
        </p:nvPicPr>
        <p:blipFill>
          <a:blip r:embed="rId3" cstate="print"/>
          <a:srcRect/>
          <a:stretch>
            <a:fillRect/>
          </a:stretch>
        </p:blipFill>
        <p:spPr bwMode="auto">
          <a:xfrm>
            <a:off x="0" y="836711"/>
            <a:ext cx="9144000" cy="57076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3250"/>
                                        </p:tgtEl>
                                        <p:attrNameLst>
                                          <p:attrName>style.visibility</p:attrName>
                                        </p:attrNameLst>
                                      </p:cBhvr>
                                      <p:to>
                                        <p:strVal val="visible"/>
                                      </p:to>
                                    </p:set>
                                    <p:animEffect transition="in" filter="box(in)">
                                      <p:cBhvr>
                                        <p:cTn id="11"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zultat iskanja slik za katran"/>
          <p:cNvPicPr>
            <a:picLocks noChangeAspect="1" noChangeArrowheads="1"/>
          </p:cNvPicPr>
          <p:nvPr/>
        </p:nvPicPr>
        <p:blipFill>
          <a:blip r:embed="rId3" cstate="print"/>
          <a:srcRect t="11145" b="1553"/>
          <a:stretch>
            <a:fillRect/>
          </a:stretch>
        </p:blipFill>
        <p:spPr bwMode="auto">
          <a:xfrm>
            <a:off x="0" y="4077072"/>
            <a:ext cx="1721775" cy="2780928"/>
          </a:xfrm>
          <a:prstGeom prst="rect">
            <a:avLst/>
          </a:prstGeom>
          <a:noFill/>
          <a:ln w="9525">
            <a:noFill/>
            <a:miter lim="800000"/>
            <a:headEnd/>
            <a:tailEnd/>
          </a:ln>
        </p:spPr>
      </p:pic>
      <p:sp>
        <p:nvSpPr>
          <p:cNvPr id="3" name="TextBox 2"/>
          <p:cNvSpPr txBox="1"/>
          <p:nvPr/>
        </p:nvSpPr>
        <p:spPr>
          <a:xfrm>
            <a:off x="0" y="188640"/>
            <a:ext cx="9144000" cy="584775"/>
          </a:xfrm>
          <a:prstGeom prst="rect">
            <a:avLst/>
          </a:prstGeom>
          <a:noFill/>
        </p:spPr>
        <p:txBody>
          <a:bodyPr wrap="square" rtlCol="0">
            <a:spAutoFit/>
          </a:bodyPr>
          <a:lstStyle/>
          <a:p>
            <a:pPr algn="ctr"/>
            <a:r>
              <a:rPr lang="sl-SI" sz="3200" b="1" dirty="0" smtClean="0">
                <a:latin typeface="Arial Black" pitchFamily="34" charset="0"/>
              </a:rPr>
              <a:t>POSKUSI NA ŽIVALIH</a:t>
            </a:r>
            <a:endParaRPr lang="sl-SI" sz="3200" b="1" dirty="0">
              <a:latin typeface="Arial Black" pitchFamily="34" charset="0"/>
            </a:endParaRPr>
          </a:p>
        </p:txBody>
      </p:sp>
      <p:sp>
        <p:nvSpPr>
          <p:cNvPr id="8" name="TextBox 7"/>
          <p:cNvSpPr txBox="1"/>
          <p:nvPr/>
        </p:nvSpPr>
        <p:spPr>
          <a:xfrm>
            <a:off x="0" y="3284984"/>
            <a:ext cx="5292080" cy="707886"/>
          </a:xfrm>
          <a:prstGeom prst="rect">
            <a:avLst/>
          </a:prstGeom>
          <a:noFill/>
        </p:spPr>
        <p:txBody>
          <a:bodyPr wrap="square" rtlCol="0">
            <a:spAutoFit/>
          </a:bodyPr>
          <a:lstStyle/>
          <a:p>
            <a:pPr marL="457200" indent="-457200"/>
            <a:r>
              <a:rPr lang="sl-SI" sz="2000" b="1" dirty="0" smtClean="0">
                <a:latin typeface="Arial" pitchFamily="34" charset="0"/>
                <a:cs typeface="Arial" pitchFamily="34" charset="0"/>
              </a:rPr>
              <a:t>A. H. Roffo, 1932: Katranska </a:t>
            </a:r>
          </a:p>
          <a:p>
            <a:pPr marL="457200" indent="-457200"/>
            <a:r>
              <a:rPr lang="sl-SI" sz="2000" b="1" dirty="0" smtClean="0">
                <a:latin typeface="Arial" pitchFamily="34" charset="0"/>
                <a:cs typeface="Arial" pitchFamily="34" charset="0"/>
              </a:rPr>
              <a:t>frakcija dima je rakotvorna!</a:t>
            </a:r>
            <a:endParaRPr lang="sl-SI" sz="3200" b="1" dirty="0">
              <a:latin typeface="Arial" pitchFamily="34" charset="0"/>
              <a:cs typeface="Arial" pitchFamily="34" charset="0"/>
            </a:endParaRPr>
          </a:p>
        </p:txBody>
      </p:sp>
      <p:pic>
        <p:nvPicPr>
          <p:cNvPr id="7" name="Picture 2"/>
          <p:cNvPicPr>
            <a:picLocks noChangeAspect="1" noChangeArrowheads="1"/>
          </p:cNvPicPr>
          <p:nvPr/>
        </p:nvPicPr>
        <p:blipFill>
          <a:blip r:embed="rId4" cstate="print">
            <a:lum bright="10000"/>
          </a:blip>
          <a:srcRect l="28497" t="24236" r="34422" b="23595"/>
          <a:stretch>
            <a:fillRect/>
          </a:stretch>
        </p:blipFill>
        <p:spPr bwMode="auto">
          <a:xfrm>
            <a:off x="0" y="836712"/>
            <a:ext cx="2987824" cy="2364889"/>
          </a:xfrm>
          <a:prstGeom prst="rect">
            <a:avLst/>
          </a:prstGeom>
          <a:noFill/>
          <a:ln w="9525">
            <a:noFill/>
            <a:miter lim="800000"/>
            <a:headEnd/>
            <a:tailEnd/>
          </a:ln>
        </p:spPr>
      </p:pic>
      <p:sp>
        <p:nvSpPr>
          <p:cNvPr id="10" name="TextBox 9"/>
          <p:cNvSpPr txBox="1"/>
          <p:nvPr/>
        </p:nvSpPr>
        <p:spPr>
          <a:xfrm>
            <a:off x="3923928" y="4213537"/>
            <a:ext cx="5400600" cy="1015663"/>
          </a:xfrm>
          <a:prstGeom prst="rect">
            <a:avLst/>
          </a:prstGeom>
          <a:noFill/>
        </p:spPr>
        <p:txBody>
          <a:bodyPr wrap="square" rtlCol="0">
            <a:spAutoFit/>
          </a:bodyPr>
          <a:lstStyle/>
          <a:p>
            <a:pPr marL="457200" indent="-457200"/>
            <a:r>
              <a:rPr lang="sl-SI" sz="2000" b="1" dirty="0" smtClean="0">
                <a:latin typeface="Arial" pitchFamily="34" charset="0"/>
                <a:cs typeface="Arial" pitchFamily="34" charset="0"/>
              </a:rPr>
              <a:t>Tobačna industrija – E. Lorenz, 1943: </a:t>
            </a:r>
          </a:p>
          <a:p>
            <a:pPr marL="457200" indent="-457200"/>
            <a:r>
              <a:rPr lang="sl-SI" sz="2000" b="1" dirty="0" smtClean="0">
                <a:latin typeface="Arial" pitchFamily="34" charset="0"/>
                <a:cs typeface="Arial" pitchFamily="34" charset="0"/>
              </a:rPr>
              <a:t>250-dnevna izpostavitev miši cigaretnemu </a:t>
            </a:r>
          </a:p>
          <a:p>
            <a:pPr marL="457200" indent="-457200"/>
            <a:r>
              <a:rPr lang="sl-SI" sz="2000" b="1" dirty="0" smtClean="0">
                <a:latin typeface="Arial" pitchFamily="34" charset="0"/>
                <a:cs typeface="Arial" pitchFamily="34" charset="0"/>
              </a:rPr>
              <a:t>dimu </a:t>
            </a:r>
            <a:r>
              <a:rPr lang="sl-SI" sz="2000" b="1" dirty="0" smtClean="0">
                <a:latin typeface="Arial" pitchFamily="34" charset="0"/>
                <a:cs typeface="Arial" pitchFamily="34" charset="0"/>
                <a:sym typeface="Wingdings" pitchFamily="2" charset="2"/>
              </a:rPr>
              <a:t> ni pljučnih tumorjev</a:t>
            </a:r>
            <a:r>
              <a:rPr lang="sl-SI" sz="2000" b="1" dirty="0" smtClean="0">
                <a:latin typeface="Arial" pitchFamily="34" charset="0"/>
                <a:cs typeface="Arial" pitchFamily="34" charset="0"/>
              </a:rPr>
              <a:t> </a:t>
            </a:r>
            <a:endParaRPr lang="sl-SI" sz="3200" b="1" dirty="0">
              <a:latin typeface="Arial" pitchFamily="34" charset="0"/>
              <a:cs typeface="Arial" pitchFamily="34" charset="0"/>
            </a:endParaRPr>
          </a:p>
        </p:txBody>
      </p:sp>
      <p:pic>
        <p:nvPicPr>
          <p:cNvPr id="49155" name="Picture 3"/>
          <p:cNvPicPr>
            <a:picLocks noChangeAspect="1" noChangeArrowheads="1"/>
          </p:cNvPicPr>
          <p:nvPr/>
        </p:nvPicPr>
        <p:blipFill>
          <a:blip r:embed="rId5" cstate="print"/>
          <a:srcRect l="27391" t="43922" r="51579" b="29500"/>
          <a:stretch>
            <a:fillRect/>
          </a:stretch>
        </p:blipFill>
        <p:spPr bwMode="auto">
          <a:xfrm>
            <a:off x="4649342" y="980728"/>
            <a:ext cx="4459162" cy="3168352"/>
          </a:xfrm>
          <a:prstGeom prst="rect">
            <a:avLst/>
          </a:prstGeom>
          <a:noFill/>
          <a:ln w="9525">
            <a:noFill/>
            <a:miter lim="800000"/>
            <a:headEnd/>
            <a:tailEnd/>
          </a:ln>
        </p:spPr>
      </p:pic>
      <p:pic>
        <p:nvPicPr>
          <p:cNvPr id="49157" name="Picture 5" descr="Rezultat iskanja slik za tobacco animal tests"/>
          <p:cNvPicPr>
            <a:picLocks noChangeAspect="1" noChangeArrowheads="1"/>
          </p:cNvPicPr>
          <p:nvPr/>
        </p:nvPicPr>
        <p:blipFill>
          <a:blip r:embed="rId6" cstate="print"/>
          <a:srcRect t="10719" b="9902"/>
          <a:stretch>
            <a:fillRect/>
          </a:stretch>
        </p:blipFill>
        <p:spPr bwMode="auto">
          <a:xfrm>
            <a:off x="6465887" y="5301208"/>
            <a:ext cx="2714625" cy="1512168"/>
          </a:xfrm>
          <a:prstGeom prst="rect">
            <a:avLst/>
          </a:prstGeom>
          <a:noFill/>
        </p:spPr>
      </p:pic>
      <p:pic>
        <p:nvPicPr>
          <p:cNvPr id="49161" name="Picture 9" descr="Rezultat iskanja slik za tobacco animal tests"/>
          <p:cNvPicPr>
            <a:picLocks noChangeAspect="1" noChangeArrowheads="1"/>
          </p:cNvPicPr>
          <p:nvPr/>
        </p:nvPicPr>
        <p:blipFill>
          <a:blip r:embed="rId7" cstate="print"/>
          <a:srcRect l="14538" t="11928" b="17873"/>
          <a:stretch>
            <a:fillRect/>
          </a:stretch>
        </p:blipFill>
        <p:spPr bwMode="auto">
          <a:xfrm>
            <a:off x="3100138" y="5301208"/>
            <a:ext cx="1759894" cy="1556792"/>
          </a:xfrm>
          <a:prstGeom prst="rect">
            <a:avLst/>
          </a:prstGeom>
          <a:noFill/>
        </p:spPr>
      </p:pic>
      <p:pic>
        <p:nvPicPr>
          <p:cNvPr id="49163" name="Picture 11" descr="Povezana slika"/>
          <p:cNvPicPr>
            <a:picLocks noChangeAspect="1" noChangeArrowheads="1"/>
          </p:cNvPicPr>
          <p:nvPr/>
        </p:nvPicPr>
        <p:blipFill>
          <a:blip r:embed="rId8" cstate="print"/>
          <a:srcRect/>
          <a:stretch>
            <a:fillRect/>
          </a:stretch>
        </p:blipFill>
        <p:spPr bwMode="auto">
          <a:xfrm>
            <a:off x="4901107" y="5314899"/>
            <a:ext cx="1543101" cy="1543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par>
                                <p:cTn id="14" presetID="4"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49155"/>
                                        </p:tgtEl>
                                        <p:attrNameLst>
                                          <p:attrName>style.visibility</p:attrName>
                                        </p:attrNameLst>
                                      </p:cBhvr>
                                      <p:to>
                                        <p:strVal val="visible"/>
                                      </p:to>
                                    </p:set>
                                    <p:animEffect transition="in" filter="box(in)">
                                      <p:cBhvr>
                                        <p:cTn id="21" dur="500"/>
                                        <p:tgtEl>
                                          <p:spTgt spid="49155"/>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49161"/>
                                        </p:tgtEl>
                                        <p:attrNameLst>
                                          <p:attrName>style.visibility</p:attrName>
                                        </p:attrNameLst>
                                      </p:cBhvr>
                                      <p:to>
                                        <p:strVal val="visible"/>
                                      </p:to>
                                    </p:set>
                                    <p:animEffect transition="in" filter="box(in)">
                                      <p:cBhvr>
                                        <p:cTn id="29" dur="500"/>
                                        <p:tgtEl>
                                          <p:spTgt spid="49161"/>
                                        </p:tgtEl>
                                      </p:cBhvr>
                                    </p:animEffect>
                                  </p:childTnLst>
                                </p:cTn>
                              </p:par>
                              <p:par>
                                <p:cTn id="30" presetID="4" presetClass="entr" presetSubtype="16" fill="hold" nodeType="withEffect">
                                  <p:stCondLst>
                                    <p:cond delay="0"/>
                                  </p:stCondLst>
                                  <p:childTnLst>
                                    <p:set>
                                      <p:cBhvr>
                                        <p:cTn id="31" dur="1" fill="hold">
                                          <p:stCondLst>
                                            <p:cond delay="0"/>
                                          </p:stCondLst>
                                        </p:cTn>
                                        <p:tgtEl>
                                          <p:spTgt spid="49163"/>
                                        </p:tgtEl>
                                        <p:attrNameLst>
                                          <p:attrName>style.visibility</p:attrName>
                                        </p:attrNameLst>
                                      </p:cBhvr>
                                      <p:to>
                                        <p:strVal val="visible"/>
                                      </p:to>
                                    </p:set>
                                    <p:animEffect transition="in" filter="box(in)">
                                      <p:cBhvr>
                                        <p:cTn id="32" dur="500"/>
                                        <p:tgtEl>
                                          <p:spTgt spid="49163"/>
                                        </p:tgtEl>
                                      </p:cBhvr>
                                    </p:animEffect>
                                  </p:childTnLst>
                                </p:cTn>
                              </p:par>
                              <p:par>
                                <p:cTn id="33" presetID="4" presetClass="entr" presetSubtype="16" fill="hold" nodeType="withEffect">
                                  <p:stCondLst>
                                    <p:cond delay="0"/>
                                  </p:stCondLst>
                                  <p:childTnLst>
                                    <p:set>
                                      <p:cBhvr>
                                        <p:cTn id="34" dur="1" fill="hold">
                                          <p:stCondLst>
                                            <p:cond delay="0"/>
                                          </p:stCondLst>
                                        </p:cTn>
                                        <p:tgtEl>
                                          <p:spTgt spid="49157"/>
                                        </p:tgtEl>
                                        <p:attrNameLst>
                                          <p:attrName>style.visibility</p:attrName>
                                        </p:attrNameLst>
                                      </p:cBhvr>
                                      <p:to>
                                        <p:strVal val="visible"/>
                                      </p:to>
                                    </p:set>
                                    <p:animEffect transition="in" filter="box(in)">
                                      <p:cBhvr>
                                        <p:cTn id="35"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8640"/>
            <a:ext cx="9144000" cy="584775"/>
          </a:xfrm>
          <a:prstGeom prst="rect">
            <a:avLst/>
          </a:prstGeom>
          <a:noFill/>
        </p:spPr>
        <p:txBody>
          <a:bodyPr wrap="square" rtlCol="0">
            <a:spAutoFit/>
          </a:bodyPr>
          <a:lstStyle/>
          <a:p>
            <a:pPr algn="ctr"/>
            <a:r>
              <a:rPr lang="sl-SI" sz="3200" b="1" dirty="0" smtClean="0">
                <a:latin typeface="Arial Black" pitchFamily="34" charset="0"/>
              </a:rPr>
              <a:t>ANALIZE TOBAČNEGA DIMA</a:t>
            </a:r>
            <a:endParaRPr lang="sl-SI" sz="3200" b="1" dirty="0">
              <a:latin typeface="Arial Black" pitchFamily="34" charset="0"/>
            </a:endParaRPr>
          </a:p>
        </p:txBody>
      </p:sp>
      <p:sp>
        <p:nvSpPr>
          <p:cNvPr id="11" name="TextBox 10"/>
          <p:cNvSpPr txBox="1">
            <a:spLocks noChangeArrowheads="1"/>
          </p:cNvSpPr>
          <p:nvPr/>
        </p:nvSpPr>
        <p:spPr bwMode="auto">
          <a:xfrm>
            <a:off x="2195412" y="764704"/>
            <a:ext cx="3744416" cy="2000548"/>
          </a:xfrm>
          <a:prstGeom prst="rect">
            <a:avLst/>
          </a:prstGeom>
          <a:noFill/>
          <a:ln w="9525">
            <a:noFill/>
            <a:miter lim="800000"/>
            <a:headEnd/>
            <a:tailEnd/>
          </a:ln>
        </p:spPr>
        <p:txBody>
          <a:bodyPr wrap="square">
            <a:spAutoFit/>
          </a:bodyPr>
          <a:lstStyle/>
          <a:p>
            <a:pPr>
              <a:buFontTx/>
              <a:buChar char="-"/>
            </a:pPr>
            <a:r>
              <a:rPr lang="sl-SI" sz="2000" b="1" u="sng" dirty="0">
                <a:latin typeface="Arial" pitchFamily="34" charset="0"/>
                <a:cs typeface="Arial" pitchFamily="34" charset="0"/>
              </a:rPr>
              <a:t> </a:t>
            </a:r>
            <a:r>
              <a:rPr lang="sl-SI" sz="2400" b="1" u="sng" dirty="0">
                <a:latin typeface="Arial" pitchFamily="34" charset="0"/>
                <a:cs typeface="Arial" pitchFamily="34" charset="0"/>
              </a:rPr>
              <a:t>Katranska </a:t>
            </a:r>
            <a:r>
              <a:rPr lang="sl-SI" sz="2400" b="1" u="sng" dirty="0" smtClean="0">
                <a:latin typeface="Arial" pitchFamily="34" charset="0"/>
                <a:cs typeface="Arial" pitchFamily="34" charset="0"/>
              </a:rPr>
              <a:t>frakcija:</a:t>
            </a:r>
            <a:endParaRPr lang="sl-SI" sz="2000" b="1" u="sng" dirty="0">
              <a:latin typeface="Arial" pitchFamily="34" charset="0"/>
              <a:cs typeface="Arial" pitchFamily="34" charset="0"/>
            </a:endParaRPr>
          </a:p>
          <a:p>
            <a:pPr>
              <a:buFont typeface="Wingdings" pitchFamily="2" charset="2"/>
              <a:buChar char=""/>
            </a:pPr>
            <a:r>
              <a:rPr lang="sl-SI" sz="2000" b="1" dirty="0" smtClean="0">
                <a:latin typeface="Arial" pitchFamily="34" charset="0"/>
                <a:cs typeface="Arial" pitchFamily="34" charset="0"/>
              </a:rPr>
              <a:t> </a:t>
            </a:r>
            <a:r>
              <a:rPr lang="sl-SI" sz="2000" b="1" u="sng" dirty="0" smtClean="0">
                <a:solidFill>
                  <a:srgbClr val="FF0000"/>
                </a:solidFill>
                <a:latin typeface="Arial" pitchFamily="34" charset="0"/>
                <a:cs typeface="Arial" pitchFamily="34" charset="0"/>
              </a:rPr>
              <a:t>1953</a:t>
            </a:r>
            <a:r>
              <a:rPr lang="sl-SI" sz="2000" b="1" dirty="0">
                <a:latin typeface="Arial" pitchFamily="34" charset="0"/>
                <a:cs typeface="Arial" pitchFamily="34" charset="0"/>
              </a:rPr>
              <a:t>: tajne </a:t>
            </a:r>
            <a:r>
              <a:rPr lang="sl-SI" sz="2000" b="1" dirty="0" smtClean="0">
                <a:latin typeface="Arial" pitchFamily="34" charset="0"/>
                <a:cs typeface="Arial" pitchFamily="34" charset="0"/>
              </a:rPr>
              <a:t>študije TI, </a:t>
            </a:r>
            <a:r>
              <a:rPr lang="sl-SI" sz="2000" b="1" dirty="0">
                <a:latin typeface="Arial" pitchFamily="34" charset="0"/>
                <a:cs typeface="Arial" pitchFamily="34" charset="0"/>
              </a:rPr>
              <a:t>ki dokažejo rakotvornost</a:t>
            </a:r>
          </a:p>
          <a:p>
            <a:pPr>
              <a:buFont typeface="Wingdings" pitchFamily="2" charset="2"/>
              <a:buChar char=""/>
            </a:pPr>
            <a:r>
              <a:rPr lang="sl-SI" sz="2000" b="1" dirty="0" smtClean="0">
                <a:latin typeface="Arial" pitchFamily="34" charset="0"/>
                <a:cs typeface="Arial" pitchFamily="34" charset="0"/>
              </a:rPr>
              <a:t> Philip Morris, 1961: </a:t>
            </a:r>
          </a:p>
          <a:p>
            <a:r>
              <a:rPr lang="sl-SI" sz="2000" b="1" dirty="0" smtClean="0">
                <a:latin typeface="Arial" pitchFamily="34" charset="0"/>
                <a:cs typeface="Arial" pitchFamily="34" charset="0"/>
              </a:rPr>
              <a:t>seznam </a:t>
            </a:r>
            <a:r>
              <a:rPr lang="sl-SI" sz="2000" b="1" dirty="0">
                <a:latin typeface="Arial" pitchFamily="34" charset="0"/>
                <a:cs typeface="Arial" pitchFamily="34" charset="0"/>
              </a:rPr>
              <a:t>40 </a:t>
            </a:r>
            <a:r>
              <a:rPr lang="sl-SI" sz="2000" b="1" dirty="0" smtClean="0">
                <a:latin typeface="Arial" pitchFamily="34" charset="0"/>
                <a:cs typeface="Arial" pitchFamily="34" charset="0"/>
              </a:rPr>
              <a:t>rakotvornih </a:t>
            </a:r>
            <a:r>
              <a:rPr lang="sl-SI" sz="2000" b="1" dirty="0">
                <a:latin typeface="Arial" pitchFamily="34" charset="0"/>
                <a:cs typeface="Arial" pitchFamily="34" charset="0"/>
              </a:rPr>
              <a:t>snovi, “spisek </a:t>
            </a:r>
            <a:r>
              <a:rPr lang="sl-SI" sz="2000" b="1" dirty="0" smtClean="0">
                <a:latin typeface="Arial" pitchFamily="34" charset="0"/>
                <a:cs typeface="Arial" pitchFamily="34" charset="0"/>
              </a:rPr>
              <a:t>ni </a:t>
            </a:r>
            <a:r>
              <a:rPr lang="sl-SI" sz="2000" b="1" dirty="0">
                <a:latin typeface="Arial" pitchFamily="34" charset="0"/>
                <a:cs typeface="Arial" pitchFamily="34" charset="0"/>
              </a:rPr>
              <a:t>dokončen</a:t>
            </a:r>
            <a:r>
              <a:rPr lang="sl-SI" sz="2000" b="1" dirty="0" smtClean="0">
                <a:latin typeface="Arial" pitchFamily="34" charset="0"/>
                <a:cs typeface="Arial" pitchFamily="34" charset="0"/>
              </a:rPr>
              <a:t>”</a:t>
            </a:r>
          </a:p>
        </p:txBody>
      </p:sp>
      <p:sp>
        <p:nvSpPr>
          <p:cNvPr id="56322" name="AutoShape 2" descr="Rezultat iskanja slik za acetylcho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56324" name="AutoShape 4" descr="Rezultat iskanja slik za acetylcho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23" name="Picture 16" descr="Rezultat iskanja slik za radioactive"/>
          <p:cNvPicPr>
            <a:picLocks noChangeAspect="1" noChangeArrowheads="1"/>
          </p:cNvPicPr>
          <p:nvPr/>
        </p:nvPicPr>
        <p:blipFill>
          <a:blip r:embed="rId3" cstate="print"/>
          <a:srcRect l="7993" t="18626" r="18674" b="17030"/>
          <a:stretch>
            <a:fillRect/>
          </a:stretch>
        </p:blipFill>
        <p:spPr bwMode="auto">
          <a:xfrm>
            <a:off x="0" y="5250705"/>
            <a:ext cx="2124075" cy="1490663"/>
          </a:xfrm>
          <a:prstGeom prst="rect">
            <a:avLst/>
          </a:prstGeom>
          <a:noFill/>
          <a:ln w="9525">
            <a:noFill/>
            <a:miter lim="800000"/>
            <a:headEnd/>
            <a:tailEnd/>
          </a:ln>
        </p:spPr>
      </p:pic>
      <p:pic>
        <p:nvPicPr>
          <p:cNvPr id="56328" name="Picture 8" descr="Rezultat iskanja slik za tar lungs"/>
          <p:cNvPicPr>
            <a:picLocks noChangeAspect="1" noChangeArrowheads="1"/>
          </p:cNvPicPr>
          <p:nvPr/>
        </p:nvPicPr>
        <p:blipFill>
          <a:blip r:embed="rId4" cstate="print"/>
          <a:srcRect l="51407"/>
          <a:stretch>
            <a:fillRect/>
          </a:stretch>
        </p:blipFill>
        <p:spPr bwMode="auto">
          <a:xfrm>
            <a:off x="35496" y="764704"/>
            <a:ext cx="1461634" cy="2376264"/>
          </a:xfrm>
          <a:prstGeom prst="rect">
            <a:avLst/>
          </a:prstGeom>
          <a:noFill/>
        </p:spPr>
      </p:pic>
      <p:sp>
        <p:nvSpPr>
          <p:cNvPr id="12" name="TextBox 11"/>
          <p:cNvSpPr txBox="1">
            <a:spLocks noChangeArrowheads="1"/>
          </p:cNvSpPr>
          <p:nvPr/>
        </p:nvSpPr>
        <p:spPr bwMode="auto">
          <a:xfrm>
            <a:off x="2231578" y="5229200"/>
            <a:ext cx="7092950" cy="769441"/>
          </a:xfrm>
          <a:prstGeom prst="rect">
            <a:avLst/>
          </a:prstGeom>
          <a:noFill/>
          <a:ln w="9525">
            <a:noFill/>
            <a:miter lim="800000"/>
            <a:headEnd/>
            <a:tailEnd/>
          </a:ln>
        </p:spPr>
        <p:txBody>
          <a:bodyPr wrap="square">
            <a:spAutoFit/>
          </a:bodyPr>
          <a:lstStyle/>
          <a:p>
            <a:r>
              <a:rPr lang="sl-SI" sz="2400" b="1" u="sng" dirty="0" smtClean="0">
                <a:latin typeface="Arial" pitchFamily="34" charset="0"/>
                <a:cs typeface="Arial" pitchFamily="34" charset="0"/>
              </a:rPr>
              <a:t>Radioaktivni izotopi:</a:t>
            </a:r>
            <a:r>
              <a:rPr lang="sl-SI" sz="2400" b="1" dirty="0" smtClean="0">
                <a:latin typeface="Arial" pitchFamily="34" charset="0"/>
                <a:cs typeface="Arial" pitchFamily="34" charset="0"/>
              </a:rPr>
              <a:t>  </a:t>
            </a:r>
            <a:r>
              <a:rPr lang="sl-SI" sz="2000" b="1" baseline="30000" dirty="0" smtClean="0">
                <a:latin typeface="Arial" pitchFamily="34" charset="0"/>
                <a:cs typeface="Arial" pitchFamily="34" charset="0"/>
              </a:rPr>
              <a:t>40</a:t>
            </a:r>
            <a:r>
              <a:rPr lang="sl-SI" sz="2000" b="1" dirty="0" smtClean="0">
                <a:latin typeface="Arial" pitchFamily="34" charset="0"/>
                <a:cs typeface="Arial" pitchFamily="34" charset="0"/>
              </a:rPr>
              <a:t>K, </a:t>
            </a:r>
            <a:r>
              <a:rPr lang="sl-SI" sz="2000" b="1" baseline="30000" dirty="0" smtClean="0">
                <a:latin typeface="Arial" pitchFamily="34" charset="0"/>
                <a:cs typeface="Arial" pitchFamily="34" charset="0"/>
              </a:rPr>
              <a:t>210</a:t>
            </a:r>
            <a:r>
              <a:rPr lang="sl-SI" sz="2000" b="1" dirty="0" smtClean="0">
                <a:latin typeface="Arial" pitchFamily="34" charset="0"/>
                <a:cs typeface="Arial" pitchFamily="34" charset="0"/>
              </a:rPr>
              <a:t>Po</a:t>
            </a:r>
          </a:p>
          <a:p>
            <a:r>
              <a:rPr lang="sl-SI" sz="2000" b="1" dirty="0" smtClean="0">
                <a:latin typeface="Arial" pitchFamily="34" charset="0"/>
                <a:cs typeface="Arial" pitchFamily="34" charset="0"/>
                <a:sym typeface="Wingdings" pitchFamily="2" charset="2"/>
              </a:rPr>
              <a:t> </a:t>
            </a:r>
            <a:r>
              <a:rPr lang="sl-SI" sz="2000" b="1" dirty="0" smtClean="0">
                <a:latin typeface="Arial" pitchFamily="34" charset="0"/>
                <a:cs typeface="Arial" pitchFamily="34" charset="0"/>
              </a:rPr>
              <a:t>Dokaz: 1953 in 1962</a:t>
            </a:r>
            <a:endParaRPr lang="sl-SI" sz="2000" b="1" dirty="0">
              <a:latin typeface="Arial" pitchFamily="34" charset="0"/>
              <a:cs typeface="Arial" pitchFamily="34" charset="0"/>
            </a:endParaRPr>
          </a:p>
        </p:txBody>
      </p:sp>
      <p:pic>
        <p:nvPicPr>
          <p:cNvPr id="2050" name="Picture 2" descr="http://3pk43x313ggr4cy0lh3tctjh.wpengine.netdna-cdn.com/wp-content/uploads/2015/03/25_sponge.jpg"/>
          <p:cNvPicPr>
            <a:picLocks noChangeAspect="1" noChangeArrowheads="1"/>
          </p:cNvPicPr>
          <p:nvPr/>
        </p:nvPicPr>
        <p:blipFill>
          <a:blip r:embed="rId5" cstate="print"/>
          <a:srcRect r="17010"/>
          <a:stretch>
            <a:fillRect/>
          </a:stretch>
        </p:blipFill>
        <p:spPr bwMode="auto">
          <a:xfrm>
            <a:off x="6018584" y="836712"/>
            <a:ext cx="3161928" cy="2085976"/>
          </a:xfrm>
          <a:prstGeom prst="rect">
            <a:avLst/>
          </a:prstGeom>
          <a:noFill/>
        </p:spPr>
      </p:pic>
      <p:sp>
        <p:nvSpPr>
          <p:cNvPr id="14" name="TextBox 13"/>
          <p:cNvSpPr txBox="1">
            <a:spLocks noChangeArrowheads="1"/>
          </p:cNvSpPr>
          <p:nvPr/>
        </p:nvSpPr>
        <p:spPr bwMode="auto">
          <a:xfrm>
            <a:off x="2195412" y="3573016"/>
            <a:ext cx="7092950" cy="769441"/>
          </a:xfrm>
          <a:prstGeom prst="rect">
            <a:avLst/>
          </a:prstGeom>
          <a:noFill/>
          <a:ln w="9525">
            <a:noFill/>
            <a:miter lim="800000"/>
            <a:headEnd/>
            <a:tailEnd/>
          </a:ln>
        </p:spPr>
        <p:txBody>
          <a:bodyPr wrap="square">
            <a:spAutoFit/>
          </a:bodyPr>
          <a:lstStyle/>
          <a:p>
            <a:r>
              <a:rPr lang="sl-SI" sz="2000" b="1" u="sng" dirty="0" smtClean="0">
                <a:latin typeface="Arial" pitchFamily="34" charset="0"/>
                <a:cs typeface="Arial" pitchFamily="34" charset="0"/>
              </a:rPr>
              <a:t> </a:t>
            </a:r>
            <a:r>
              <a:rPr lang="sl-SI" sz="2400" b="1" u="sng" dirty="0" smtClean="0">
                <a:latin typeface="Arial" pitchFamily="34" charset="0"/>
                <a:cs typeface="Arial" pitchFamily="34" charset="0"/>
              </a:rPr>
              <a:t>Anorganske snovi: </a:t>
            </a:r>
            <a:r>
              <a:rPr lang="sl-SI" sz="2000" b="1" dirty="0" smtClean="0">
                <a:latin typeface="Arial" pitchFamily="34" charset="0"/>
                <a:cs typeface="Arial" pitchFamily="34" charset="0"/>
              </a:rPr>
              <a:t>CO, As, Pb, NO</a:t>
            </a:r>
            <a:r>
              <a:rPr lang="sl-SI" sz="2000" b="1" baseline="-25000" dirty="0" smtClean="0">
                <a:latin typeface="Arial" pitchFamily="34" charset="0"/>
                <a:cs typeface="Arial" pitchFamily="34" charset="0"/>
              </a:rPr>
              <a:t>2</a:t>
            </a:r>
            <a:r>
              <a:rPr lang="sl-SI" sz="2000" b="1" dirty="0" smtClean="0">
                <a:latin typeface="Arial" pitchFamily="34" charset="0"/>
                <a:cs typeface="Arial" pitchFamily="34" charset="0"/>
              </a:rPr>
              <a:t> ...</a:t>
            </a:r>
          </a:p>
          <a:p>
            <a:pPr>
              <a:buFontTx/>
              <a:buChar char="-"/>
            </a:pPr>
            <a:r>
              <a:rPr lang="sl-SI" sz="2000" b="1" dirty="0" smtClean="0">
                <a:latin typeface="Arial" pitchFamily="34" charset="0"/>
                <a:cs typeface="Arial" pitchFamily="34" charset="0"/>
              </a:rPr>
              <a:t> Vodna para, amonijak, CO</a:t>
            </a:r>
            <a:r>
              <a:rPr lang="sl-SI" sz="2000" b="1" baseline="-25000" dirty="0" smtClean="0">
                <a:latin typeface="Arial" pitchFamily="34" charset="0"/>
                <a:cs typeface="Arial" pitchFamily="34"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6328"/>
                                        </p:tgtEl>
                                        <p:attrNameLst>
                                          <p:attrName>style.visibility</p:attrName>
                                        </p:attrNameLst>
                                      </p:cBhvr>
                                      <p:to>
                                        <p:strVal val="visible"/>
                                      </p:to>
                                    </p:set>
                                    <p:animEffect transition="in" filter="blinds(horizontal)">
                                      <p:cBhvr>
                                        <p:cTn id="10" dur="500"/>
                                        <p:tgtEl>
                                          <p:spTgt spid="563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linds(horizont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500"/>
                                        <p:tgtEl>
                                          <p:spTgt spid="12"/>
                                        </p:tgtEl>
                                      </p:cBhvr>
                                    </p:animEffect>
                                  </p:childTnLst>
                                </p:cTn>
                              </p:par>
                              <p:par>
                                <p:cTn id="27" presetID="4"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ox(i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4" name="Picture 14" descr="Rezultat iskanja slik za nicotine injection"/>
          <p:cNvPicPr>
            <a:picLocks noChangeAspect="1" noChangeArrowheads="1"/>
          </p:cNvPicPr>
          <p:nvPr/>
        </p:nvPicPr>
        <p:blipFill>
          <a:blip r:embed="rId3" cstate="print"/>
          <a:srcRect/>
          <a:stretch>
            <a:fillRect/>
          </a:stretch>
        </p:blipFill>
        <p:spPr bwMode="auto">
          <a:xfrm rot="1334575">
            <a:off x="290794" y="1657173"/>
            <a:ext cx="3240360" cy="2173413"/>
          </a:xfrm>
          <a:prstGeom prst="rect">
            <a:avLst/>
          </a:prstGeom>
          <a:noFill/>
        </p:spPr>
      </p:pic>
      <p:sp>
        <p:nvSpPr>
          <p:cNvPr id="3" name="TextBox 2"/>
          <p:cNvSpPr txBox="1"/>
          <p:nvPr/>
        </p:nvSpPr>
        <p:spPr>
          <a:xfrm>
            <a:off x="0" y="188640"/>
            <a:ext cx="9144000" cy="584775"/>
          </a:xfrm>
          <a:prstGeom prst="rect">
            <a:avLst/>
          </a:prstGeom>
          <a:noFill/>
        </p:spPr>
        <p:txBody>
          <a:bodyPr wrap="square" rtlCol="0">
            <a:spAutoFit/>
          </a:bodyPr>
          <a:lstStyle/>
          <a:p>
            <a:pPr algn="ctr"/>
            <a:r>
              <a:rPr lang="sl-SI" sz="3200" b="1" dirty="0" smtClean="0">
                <a:latin typeface="Arial Black" pitchFamily="34" charset="0"/>
              </a:rPr>
              <a:t>ANALIZE TOBAČNEGA DIMA</a:t>
            </a:r>
            <a:endParaRPr lang="sl-SI" sz="3200" b="1" dirty="0">
              <a:latin typeface="Arial Black" pitchFamily="34" charset="0"/>
            </a:endParaRPr>
          </a:p>
        </p:txBody>
      </p:sp>
      <p:sp>
        <p:nvSpPr>
          <p:cNvPr id="19" name="TextBox 18"/>
          <p:cNvSpPr txBox="1">
            <a:spLocks noChangeArrowheads="1"/>
          </p:cNvSpPr>
          <p:nvPr/>
        </p:nvSpPr>
        <p:spPr bwMode="auto">
          <a:xfrm>
            <a:off x="0" y="1124744"/>
            <a:ext cx="9144000" cy="1384995"/>
          </a:xfrm>
          <a:prstGeom prst="rect">
            <a:avLst/>
          </a:prstGeom>
          <a:noFill/>
          <a:ln w="9525">
            <a:noFill/>
            <a:miter lim="800000"/>
            <a:headEnd/>
            <a:tailEnd/>
          </a:ln>
        </p:spPr>
        <p:txBody>
          <a:bodyPr wrap="square">
            <a:spAutoFit/>
          </a:bodyPr>
          <a:lstStyle/>
          <a:p>
            <a:pPr>
              <a:buFontTx/>
              <a:buChar char="-"/>
            </a:pPr>
            <a:r>
              <a:rPr lang="sl-SI" sz="2000" b="1" u="sng" dirty="0">
                <a:latin typeface="Arial" pitchFamily="34" charset="0"/>
                <a:cs typeface="Arial" pitchFamily="34" charset="0"/>
              </a:rPr>
              <a:t> </a:t>
            </a:r>
            <a:r>
              <a:rPr lang="sl-SI" sz="2400" b="1" u="sng" dirty="0" smtClean="0">
                <a:latin typeface="Arial" pitchFamily="34" charset="0"/>
                <a:cs typeface="Arial" pitchFamily="34" charset="0"/>
              </a:rPr>
              <a:t>Nikotin</a:t>
            </a:r>
            <a:r>
              <a:rPr lang="sl-SI" sz="2000" b="1" u="sng" dirty="0" smtClean="0">
                <a:latin typeface="Arial" pitchFamily="34" charset="0"/>
                <a:cs typeface="Arial" pitchFamily="34" charset="0"/>
              </a:rPr>
              <a:t>:</a:t>
            </a:r>
          </a:p>
          <a:p>
            <a:endParaRPr lang="sl-SI" sz="2000" b="1" u="sng" dirty="0">
              <a:latin typeface="Arial" pitchFamily="34" charset="0"/>
              <a:cs typeface="Arial" pitchFamily="34" charset="0"/>
            </a:endParaRPr>
          </a:p>
          <a:p>
            <a:pPr>
              <a:buFont typeface="Wingdings" pitchFamily="2" charset="2"/>
              <a:buChar char=""/>
            </a:pPr>
            <a:r>
              <a:rPr lang="sl-SI" sz="2000" b="1" dirty="0" smtClean="0">
                <a:latin typeface="Arial" pitchFamily="34" charset="0"/>
                <a:cs typeface="Arial" pitchFamily="34" charset="0"/>
                <a:sym typeface="Wingdings" pitchFamily="2" charset="2"/>
              </a:rPr>
              <a:t> TI: “ključ do preživetja TI”</a:t>
            </a:r>
          </a:p>
          <a:p>
            <a:pPr>
              <a:buFont typeface="Wingdings" pitchFamily="2" charset="2"/>
              <a:buChar char=""/>
            </a:pPr>
            <a:r>
              <a:rPr lang="sl-SI" sz="2000" b="1" dirty="0" smtClean="0">
                <a:latin typeface="Arial" pitchFamily="34" charset="0"/>
                <a:cs typeface="Arial" pitchFamily="34" charset="0"/>
                <a:sym typeface="Wingdings" pitchFamily="2" charset="2"/>
              </a:rPr>
              <a:t> Zasvoji 67,5 % ljudi, ki poskusijo kaditi. </a:t>
            </a:r>
          </a:p>
        </p:txBody>
      </p:sp>
      <p:pic>
        <p:nvPicPr>
          <p:cNvPr id="20" name="Picture 4" descr="Rezultat iskanja slik za nicotine"/>
          <p:cNvPicPr>
            <a:picLocks noChangeAspect="1" noChangeArrowheads="1"/>
          </p:cNvPicPr>
          <p:nvPr/>
        </p:nvPicPr>
        <p:blipFill>
          <a:blip r:embed="rId4" cstate="print"/>
          <a:srcRect/>
          <a:stretch>
            <a:fillRect/>
          </a:stretch>
        </p:blipFill>
        <p:spPr bwMode="auto">
          <a:xfrm>
            <a:off x="5652120" y="836712"/>
            <a:ext cx="2016224" cy="1709256"/>
          </a:xfrm>
          <a:prstGeom prst="rect">
            <a:avLst/>
          </a:prstGeom>
          <a:noFill/>
          <a:ln w="9525">
            <a:noFill/>
            <a:miter lim="800000"/>
            <a:headEnd/>
            <a:tailEnd/>
          </a:ln>
        </p:spPr>
      </p:pic>
      <p:sp>
        <p:nvSpPr>
          <p:cNvPr id="56322" name="AutoShape 2" descr="Rezultat iskanja slik za acetylcho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56324" name="AutoShape 4" descr="Rezultat iskanja slik za acetylcho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56332" name="Picture 12" descr="Povezana slika"/>
          <p:cNvPicPr>
            <a:picLocks noChangeAspect="1" noChangeArrowheads="1"/>
          </p:cNvPicPr>
          <p:nvPr/>
        </p:nvPicPr>
        <p:blipFill>
          <a:blip r:embed="rId5" cstate="print"/>
          <a:srcRect/>
          <a:stretch>
            <a:fillRect/>
          </a:stretch>
        </p:blipFill>
        <p:spPr bwMode="auto">
          <a:xfrm flipH="1">
            <a:off x="7467961" y="2952328"/>
            <a:ext cx="1676039" cy="1700808"/>
          </a:xfrm>
          <a:prstGeom prst="rect">
            <a:avLst/>
          </a:prstGeom>
          <a:noFill/>
        </p:spPr>
      </p:pic>
      <p:sp>
        <p:nvSpPr>
          <p:cNvPr id="12" name="TextBox 11"/>
          <p:cNvSpPr txBox="1">
            <a:spLocks noChangeArrowheads="1"/>
          </p:cNvSpPr>
          <p:nvPr/>
        </p:nvSpPr>
        <p:spPr bwMode="auto">
          <a:xfrm>
            <a:off x="0" y="3265328"/>
            <a:ext cx="9144000" cy="1015663"/>
          </a:xfrm>
          <a:prstGeom prst="rect">
            <a:avLst/>
          </a:prstGeom>
          <a:noFill/>
          <a:ln w="9525">
            <a:noFill/>
            <a:miter lim="800000"/>
            <a:headEnd/>
            <a:tailEnd/>
          </a:ln>
        </p:spPr>
        <p:txBody>
          <a:bodyPr wrap="square">
            <a:spAutoFit/>
          </a:bodyPr>
          <a:lstStyle/>
          <a:p>
            <a:pPr>
              <a:buFontTx/>
              <a:buChar char="-"/>
            </a:pPr>
            <a:r>
              <a:rPr lang="sl-SI" sz="2000" b="1" dirty="0" smtClean="0">
                <a:latin typeface="Arial" pitchFamily="34" charset="0"/>
                <a:cs typeface="Arial" pitchFamily="34" charset="0"/>
                <a:sym typeface="Wingdings" pitchFamily="2" charset="2"/>
              </a:rPr>
              <a:t> Vezava na acetilholinske receptorje (nikotinske)</a:t>
            </a:r>
          </a:p>
          <a:p>
            <a:pPr>
              <a:buFont typeface="Wingdings" pitchFamily="2" charset="2"/>
              <a:buChar char=""/>
            </a:pPr>
            <a:r>
              <a:rPr lang="sl-SI" sz="2000" b="1" dirty="0" smtClean="0">
                <a:latin typeface="Arial" pitchFamily="34" charset="0"/>
                <a:cs typeface="Arial" pitchFamily="34" charset="0"/>
                <a:sym typeface="Wingdings" pitchFamily="2" charset="2"/>
              </a:rPr>
              <a:t> </a:t>
            </a:r>
            <a:r>
              <a:rPr lang="sl-SI" sz="2000" b="1" dirty="0" smtClean="0">
                <a:latin typeface="Arial" pitchFamily="34" charset="0"/>
                <a:cs typeface="Arial" pitchFamily="34" charset="0"/>
                <a:sym typeface="Wingdings"/>
              </a:rPr>
              <a:t> </a:t>
            </a:r>
            <a:r>
              <a:rPr lang="sl-SI" sz="2000" b="1" dirty="0" smtClean="0">
                <a:latin typeface="Arial" pitchFamily="34" charset="0"/>
                <a:cs typeface="Arial" pitchFamily="34" charset="0"/>
                <a:sym typeface="Wingdings" pitchFamily="2" charset="2"/>
              </a:rPr>
              <a:t>ateroskleroza (kateholamini </a:t>
            </a:r>
            <a:r>
              <a:rPr lang="sl-SI" sz="2000" b="1" dirty="0" smtClean="0">
                <a:latin typeface="Arial" pitchFamily="34" charset="0"/>
                <a:cs typeface="Arial" pitchFamily="34" charset="0"/>
                <a:sym typeface="Wingdings"/>
              </a:rPr>
              <a:t>, srčni utrip , tlak )</a:t>
            </a:r>
          </a:p>
          <a:p>
            <a:pPr>
              <a:buFont typeface="Wingdings" pitchFamily="2" charset="2"/>
              <a:buChar char=""/>
            </a:pPr>
            <a:r>
              <a:rPr lang="sl-SI" sz="2000" b="1" dirty="0" smtClean="0">
                <a:latin typeface="Arial" pitchFamily="34" charset="0"/>
                <a:cs typeface="Arial" pitchFamily="34" charset="0"/>
                <a:sym typeface="Wingdings"/>
              </a:rPr>
              <a:t>  agregacija trombocitov,  proliferacija gladkomišičnih c.</a:t>
            </a:r>
            <a:endParaRPr lang="sl-SI" sz="2000" b="1" dirty="0" smtClean="0">
              <a:latin typeface="Arial" pitchFamily="34" charset="0"/>
              <a:cs typeface="Arial" pitchFamily="34" charset="0"/>
              <a:sym typeface="Wingdings" pitchFamily="2" charset="2"/>
            </a:endParaRPr>
          </a:p>
        </p:txBody>
      </p:sp>
      <p:sp>
        <p:nvSpPr>
          <p:cNvPr id="13" name="TextBox 12"/>
          <p:cNvSpPr txBox="1">
            <a:spLocks noChangeArrowheads="1"/>
          </p:cNvSpPr>
          <p:nvPr/>
        </p:nvSpPr>
        <p:spPr bwMode="auto">
          <a:xfrm>
            <a:off x="0" y="4936569"/>
            <a:ext cx="9144000" cy="1323439"/>
          </a:xfrm>
          <a:prstGeom prst="rect">
            <a:avLst/>
          </a:prstGeom>
          <a:noFill/>
          <a:ln w="9525">
            <a:noFill/>
            <a:miter lim="800000"/>
            <a:headEnd/>
            <a:tailEnd/>
          </a:ln>
        </p:spPr>
        <p:txBody>
          <a:bodyPr wrap="square">
            <a:spAutoFit/>
          </a:bodyPr>
          <a:lstStyle/>
          <a:p>
            <a:pPr>
              <a:buFontTx/>
              <a:buChar char="-"/>
            </a:pPr>
            <a:endParaRPr lang="sl-SI" sz="2000" b="1" dirty="0" smtClean="0">
              <a:latin typeface="Arial" pitchFamily="34" charset="0"/>
              <a:cs typeface="Arial" pitchFamily="34" charset="0"/>
              <a:sym typeface="Wingdings" pitchFamily="2" charset="2"/>
            </a:endParaRPr>
          </a:p>
          <a:p>
            <a:pPr>
              <a:buFont typeface="Wingdings" pitchFamily="2" charset="2"/>
              <a:buChar char=""/>
            </a:pPr>
            <a:r>
              <a:rPr lang="sl-SI" sz="2000" b="1" dirty="0" smtClean="0">
                <a:latin typeface="Arial" pitchFamily="34" charset="0"/>
                <a:cs typeface="Arial" pitchFamily="34" charset="0"/>
                <a:sym typeface="Wingdings" pitchFamily="2" charset="2"/>
              </a:rPr>
              <a:t> </a:t>
            </a:r>
            <a:r>
              <a:rPr lang="sl-SI" sz="2000" b="1" dirty="0" smtClean="0">
                <a:latin typeface="Arial" pitchFamily="34" charset="0"/>
                <a:cs typeface="Arial" pitchFamily="34" charset="0"/>
                <a:sym typeface="Wingdings"/>
              </a:rPr>
              <a:t></a:t>
            </a:r>
            <a:r>
              <a:rPr lang="sl-SI" sz="2000" b="1" dirty="0" smtClean="0">
                <a:latin typeface="Arial" pitchFamily="34" charset="0"/>
                <a:cs typeface="Arial" pitchFamily="34" charset="0"/>
                <a:sym typeface="Wingdings" pitchFamily="2" charset="2"/>
              </a:rPr>
              <a:t> detoksikacijski procesi</a:t>
            </a:r>
          </a:p>
          <a:p>
            <a:endParaRPr lang="sl-SI" sz="2000" b="1" dirty="0" smtClean="0">
              <a:latin typeface="Arial" pitchFamily="34" charset="0"/>
              <a:cs typeface="Arial" pitchFamily="34" charset="0"/>
              <a:sym typeface="Wingdings" pitchFamily="2" charset="2"/>
            </a:endParaRPr>
          </a:p>
          <a:p>
            <a:pPr>
              <a:buFont typeface="Wingdings" pitchFamily="2" charset="2"/>
              <a:buChar char=""/>
            </a:pPr>
            <a:r>
              <a:rPr lang="sl-SI" sz="2000" b="1" dirty="0" smtClean="0">
                <a:latin typeface="Arial" pitchFamily="34" charset="0"/>
                <a:cs typeface="Arial" pitchFamily="34" charset="0"/>
                <a:sym typeface="Wingdings"/>
              </a:rPr>
              <a:t> </a:t>
            </a:r>
            <a:r>
              <a:rPr lang="sl-SI" sz="2000" b="1" dirty="0" smtClean="0">
                <a:latin typeface="Arial" pitchFamily="34" charset="0"/>
                <a:cs typeface="Arial" pitchFamily="34" charset="0"/>
                <a:sym typeface="Wingdings" pitchFamily="2" charset="2"/>
              </a:rPr>
              <a:t> delovni spomin, zmožnost učenja</a:t>
            </a:r>
            <a:endParaRPr lang="sl-SI" sz="2000" b="1" dirty="0" smtClean="0">
              <a:latin typeface="Arial" pitchFamily="34" charset="0"/>
              <a:cs typeface="Arial" pitchFamily="34" charset="0"/>
            </a:endParaRPr>
          </a:p>
        </p:txBody>
      </p:sp>
      <p:pic>
        <p:nvPicPr>
          <p:cNvPr id="37890" name="Picture 2" descr="Rezultat iskanja slik za smoking brain"/>
          <p:cNvPicPr>
            <a:picLocks noChangeAspect="1" noChangeArrowheads="1"/>
          </p:cNvPicPr>
          <p:nvPr/>
        </p:nvPicPr>
        <p:blipFill>
          <a:blip r:embed="rId6" cstate="print"/>
          <a:srcRect l="19472" r="23256"/>
          <a:stretch>
            <a:fillRect/>
          </a:stretch>
        </p:blipFill>
        <p:spPr bwMode="auto">
          <a:xfrm>
            <a:off x="5220072" y="4864561"/>
            <a:ext cx="2592288" cy="19488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in)">
                                      <p:cBhvr>
                                        <p:cTn id="13" dur="500"/>
                                        <p:tgtEl>
                                          <p:spTgt spid="20"/>
                                        </p:tgtEl>
                                      </p:cBhvr>
                                    </p:animEffect>
                                  </p:childTnLst>
                                </p:cTn>
                              </p:par>
                              <p:par>
                                <p:cTn id="14" presetID="4" presetClass="entr" presetSubtype="16" fill="hold" nodeType="withEffect">
                                  <p:stCondLst>
                                    <p:cond delay="0"/>
                                  </p:stCondLst>
                                  <p:childTnLst>
                                    <p:set>
                                      <p:cBhvr>
                                        <p:cTn id="15" dur="1" fill="hold">
                                          <p:stCondLst>
                                            <p:cond delay="0"/>
                                          </p:stCondLst>
                                        </p:cTn>
                                        <p:tgtEl>
                                          <p:spTgt spid="56334"/>
                                        </p:tgtEl>
                                        <p:attrNameLst>
                                          <p:attrName>style.visibility</p:attrName>
                                        </p:attrNameLst>
                                      </p:cBhvr>
                                      <p:to>
                                        <p:strVal val="visible"/>
                                      </p:to>
                                    </p:set>
                                    <p:animEffect transition="in" filter="box(in)">
                                      <p:cBhvr>
                                        <p:cTn id="16" dur="500"/>
                                        <p:tgtEl>
                                          <p:spTgt spid="5633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ox(in)">
                                      <p:cBhvr>
                                        <p:cTn id="21" dur="500"/>
                                        <p:tgtEl>
                                          <p:spTgt spid="12"/>
                                        </p:tgtEl>
                                      </p:cBhvr>
                                    </p:animEffect>
                                  </p:childTnLst>
                                </p:cTn>
                              </p:par>
                              <p:par>
                                <p:cTn id="22" presetID="4" presetClass="entr" presetSubtype="16" fill="hold" nodeType="withEffect">
                                  <p:stCondLst>
                                    <p:cond delay="0"/>
                                  </p:stCondLst>
                                  <p:childTnLst>
                                    <p:set>
                                      <p:cBhvr>
                                        <p:cTn id="23" dur="1" fill="hold">
                                          <p:stCondLst>
                                            <p:cond delay="0"/>
                                          </p:stCondLst>
                                        </p:cTn>
                                        <p:tgtEl>
                                          <p:spTgt spid="56332"/>
                                        </p:tgtEl>
                                        <p:attrNameLst>
                                          <p:attrName>style.visibility</p:attrName>
                                        </p:attrNameLst>
                                      </p:cBhvr>
                                      <p:to>
                                        <p:strVal val="visible"/>
                                      </p:to>
                                    </p:set>
                                    <p:animEffect transition="in" filter="box(in)">
                                      <p:cBhvr>
                                        <p:cTn id="24" dur="500"/>
                                        <p:tgtEl>
                                          <p:spTgt spid="5633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par>
                                <p:cTn id="30" presetID="4" presetClass="entr" presetSubtype="16" fill="hold" nodeType="withEffect">
                                  <p:stCondLst>
                                    <p:cond delay="0"/>
                                  </p:stCondLst>
                                  <p:childTnLst>
                                    <p:set>
                                      <p:cBhvr>
                                        <p:cTn id="31" dur="1" fill="hold">
                                          <p:stCondLst>
                                            <p:cond delay="0"/>
                                          </p:stCondLst>
                                        </p:cTn>
                                        <p:tgtEl>
                                          <p:spTgt spid="37890"/>
                                        </p:tgtEl>
                                        <p:attrNameLst>
                                          <p:attrName>style.visibility</p:attrName>
                                        </p:attrNameLst>
                                      </p:cBhvr>
                                      <p:to>
                                        <p:strVal val="visible"/>
                                      </p:to>
                                    </p:set>
                                    <p:animEffect transition="in" filter="box(in)">
                                      <p:cBhvr>
                                        <p:cTn id="3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9" grpId="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3" cstate="print"/>
          <a:srcRect l="45935" t="14764" r="22689" b="11407"/>
          <a:stretch>
            <a:fillRect/>
          </a:stretch>
        </p:blipFill>
        <p:spPr bwMode="auto">
          <a:xfrm>
            <a:off x="4427984" y="188640"/>
            <a:ext cx="4716016" cy="6240049"/>
          </a:xfrm>
          <a:prstGeom prst="rect">
            <a:avLst/>
          </a:prstGeom>
          <a:noFill/>
          <a:ln w="9525">
            <a:noFill/>
            <a:miter lim="800000"/>
            <a:headEnd/>
            <a:tailEnd/>
          </a:ln>
        </p:spPr>
      </p:pic>
      <p:sp>
        <p:nvSpPr>
          <p:cNvPr id="3" name="TextBox 2"/>
          <p:cNvSpPr txBox="1"/>
          <p:nvPr/>
        </p:nvSpPr>
        <p:spPr>
          <a:xfrm>
            <a:off x="0" y="188640"/>
            <a:ext cx="4572000" cy="1077218"/>
          </a:xfrm>
          <a:prstGeom prst="rect">
            <a:avLst/>
          </a:prstGeom>
          <a:noFill/>
        </p:spPr>
        <p:txBody>
          <a:bodyPr wrap="square" rtlCol="0">
            <a:spAutoFit/>
          </a:bodyPr>
          <a:lstStyle/>
          <a:p>
            <a:pPr algn="ctr"/>
            <a:r>
              <a:rPr lang="sl-SI" sz="3200" b="1" dirty="0" smtClean="0">
                <a:latin typeface="Arial Black" pitchFamily="34" charset="0"/>
              </a:rPr>
              <a:t>EPIDEMIOLOŠKE ŠTUDIJE</a:t>
            </a:r>
            <a:endParaRPr lang="sl-SI" sz="3200" b="1" dirty="0">
              <a:latin typeface="Arial Black" pitchFamily="34" charset="0"/>
            </a:endParaRPr>
          </a:p>
        </p:txBody>
      </p:sp>
      <p:sp>
        <p:nvSpPr>
          <p:cNvPr id="5" name="TextBox 4"/>
          <p:cNvSpPr txBox="1"/>
          <p:nvPr/>
        </p:nvSpPr>
        <p:spPr>
          <a:xfrm>
            <a:off x="4932040" y="6457890"/>
            <a:ext cx="1800200" cy="400110"/>
          </a:xfrm>
          <a:prstGeom prst="rect">
            <a:avLst/>
          </a:prstGeom>
          <a:noFill/>
        </p:spPr>
        <p:txBody>
          <a:bodyPr wrap="square" rtlCol="0">
            <a:spAutoFit/>
          </a:bodyPr>
          <a:lstStyle/>
          <a:p>
            <a:pPr algn="r"/>
            <a:r>
              <a:rPr lang="sl-SI" sz="2000" b="1" dirty="0" smtClean="0">
                <a:latin typeface="Arial" pitchFamily="34" charset="0"/>
                <a:cs typeface="Arial" pitchFamily="34" charset="0"/>
              </a:rPr>
              <a:t>R. Doll, 1954</a:t>
            </a:r>
            <a:endParaRPr lang="sl-SI" sz="3200" b="1" dirty="0">
              <a:latin typeface="Arial" pitchFamily="34" charset="0"/>
              <a:cs typeface="Arial" pitchFamily="34" charset="0"/>
            </a:endParaRPr>
          </a:p>
        </p:txBody>
      </p:sp>
      <p:pic>
        <p:nvPicPr>
          <p:cNvPr id="47107" name="Picture 3"/>
          <p:cNvPicPr>
            <a:picLocks noChangeAspect="1" noChangeArrowheads="1"/>
          </p:cNvPicPr>
          <p:nvPr/>
        </p:nvPicPr>
        <p:blipFill>
          <a:blip r:embed="rId4" cstate="print"/>
          <a:srcRect l="12367" t="9641" r="45019" b="12594"/>
          <a:stretch>
            <a:fillRect/>
          </a:stretch>
        </p:blipFill>
        <p:spPr bwMode="auto">
          <a:xfrm>
            <a:off x="35496" y="1268760"/>
            <a:ext cx="4421656" cy="4536504"/>
          </a:xfrm>
          <a:prstGeom prst="rect">
            <a:avLst/>
          </a:prstGeom>
          <a:noFill/>
          <a:ln w="9525">
            <a:noFill/>
            <a:miter lim="800000"/>
            <a:headEnd/>
            <a:tailEnd/>
          </a:ln>
        </p:spPr>
      </p:pic>
      <p:sp>
        <p:nvSpPr>
          <p:cNvPr id="8" name="TextBox 7"/>
          <p:cNvSpPr txBox="1"/>
          <p:nvPr/>
        </p:nvSpPr>
        <p:spPr>
          <a:xfrm>
            <a:off x="35496" y="5877272"/>
            <a:ext cx="4176464" cy="1015663"/>
          </a:xfrm>
          <a:prstGeom prst="rect">
            <a:avLst/>
          </a:prstGeom>
          <a:noFill/>
        </p:spPr>
        <p:txBody>
          <a:bodyPr wrap="square" rtlCol="0">
            <a:spAutoFit/>
          </a:bodyPr>
          <a:lstStyle/>
          <a:p>
            <a:r>
              <a:rPr lang="sl-SI" sz="2000" b="1" dirty="0" smtClean="0">
                <a:latin typeface="Arial" pitchFamily="34" charset="0"/>
                <a:cs typeface="Arial" pitchFamily="34" charset="0"/>
              </a:rPr>
              <a:t>Študija na 40.000 britanskih zdravnikih: pljučni rak, srčno-žilna obolenja</a:t>
            </a:r>
            <a:endParaRPr lang="sl-SI"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47107"/>
                                        </p:tgtEl>
                                        <p:attrNameLst>
                                          <p:attrName>style.visibility</p:attrName>
                                        </p:attrNameLst>
                                      </p:cBhvr>
                                      <p:to>
                                        <p:strVal val="visible"/>
                                      </p:to>
                                    </p:set>
                                    <p:animEffect transition="in" filter="box(in)">
                                      <p:cBhvr>
                                        <p:cTn id="10" dur="500"/>
                                        <p:tgtEl>
                                          <p:spTgt spid="4710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2950</TotalTime>
  <Words>3872</Words>
  <Application>Microsoft Office PowerPoint</Application>
  <PresentationFormat>Diaprojekcija na zaslonu (4:3)</PresentationFormat>
  <Paragraphs>216</Paragraphs>
  <Slides>33</Slides>
  <Notes>13</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33</vt:i4>
      </vt:variant>
    </vt:vector>
  </HeadingPairs>
  <TitlesOfParts>
    <vt:vector size="38" baseType="lpstr">
      <vt:lpstr>Arial</vt:lpstr>
      <vt:lpstr>Arial Black</vt:lpstr>
      <vt:lpstr>Calibri</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Uporabnik</cp:lastModifiedBy>
  <cp:revision>73</cp:revision>
  <dcterms:created xsi:type="dcterms:W3CDTF">2016-11-18T12:52:23Z</dcterms:created>
  <dcterms:modified xsi:type="dcterms:W3CDTF">2017-06-30T09:57:46Z</dcterms:modified>
</cp:coreProperties>
</file>