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15"/>
  </p:notesMasterIdLst>
  <p:handoutMasterIdLst>
    <p:handoutMasterId r:id="rId16"/>
  </p:handoutMasterIdLst>
  <p:sldIdLst>
    <p:sldId id="257" r:id="rId3"/>
    <p:sldId id="258" r:id="rId4"/>
    <p:sldId id="259" r:id="rId5"/>
    <p:sldId id="260" r:id="rId6"/>
    <p:sldId id="261" r:id="rId7"/>
    <p:sldId id="262" r:id="rId8"/>
    <p:sldId id="263" r:id="rId9"/>
    <p:sldId id="266" r:id="rId10"/>
    <p:sldId id="264" r:id="rId11"/>
    <p:sldId id="265" r:id="rId12"/>
    <p:sldId id="267" r:id="rId13"/>
    <p:sldId id="268" r:id="rId14"/>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06" d="100"/>
          <a:sy n="106" d="100"/>
        </p:scale>
        <p:origin x="132" y="216"/>
      </p:cViewPr>
      <p:guideLst/>
    </p:cSldViewPr>
  </p:slideViewPr>
  <p:notesTextViewPr>
    <p:cViewPr>
      <p:scale>
        <a:sx n="1" d="1"/>
        <a:sy n="1" d="1"/>
      </p:scale>
      <p:origin x="0" y="0"/>
    </p:cViewPr>
  </p:notesTextViewPr>
  <p:notesViewPr>
    <p:cSldViewPr snapToGrid="0">
      <p:cViewPr varScale="1">
        <p:scale>
          <a:sx n="83" d="100"/>
          <a:sy n="83" d="100"/>
        </p:scale>
        <p:origin x="123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sl-SI" dirty="0"/>
          </a:p>
        </p:txBody>
      </p:sp>
      <p:sp>
        <p:nvSpPr>
          <p:cNvPr id="3" name="Ograda datuma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0C79EADA-73E8-4B8B-9BD6-F17347D2092D}" type="datetimeFigureOut">
              <a:rPr lang="sl-SI" smtClean="0"/>
              <a:t>1. 02. 2018</a:t>
            </a:fld>
            <a:endParaRPr lang="sl-SI" dirty="0"/>
          </a:p>
        </p:txBody>
      </p:sp>
      <p:sp>
        <p:nvSpPr>
          <p:cNvPr id="4" name="Ograda noge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sl-SI" dirty="0"/>
          </a:p>
        </p:txBody>
      </p:sp>
      <p:sp>
        <p:nvSpPr>
          <p:cNvPr id="5" name="Ograda številke diapozitiva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712D07A1-C970-4500-9C8D-270DEFFD251E}" type="slidenum">
              <a:rPr lang="sl-SI" smtClean="0"/>
              <a:t>‹#›</a:t>
            </a:fld>
            <a:endParaRPr lang="sl-SI" dirty="0"/>
          </a:p>
        </p:txBody>
      </p:sp>
    </p:spTree>
    <p:extLst>
      <p:ext uri="{BB962C8B-B14F-4D97-AF65-F5344CB8AC3E}">
        <p14:creationId xmlns:p14="http://schemas.microsoft.com/office/powerpoint/2010/main" val="258109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sl-SI" dirty="0"/>
          </a:p>
        </p:txBody>
      </p:sp>
      <p:sp>
        <p:nvSpPr>
          <p:cNvPr id="3" name="Ograda datuma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49CB2F96-4455-494C-B56B-0B4001916489}" type="datetimeFigureOut">
              <a:rPr lang="sl-SI" smtClean="0"/>
              <a:t>1. 02. 2018</a:t>
            </a:fld>
            <a:endParaRPr lang="sl-SI" dirty="0"/>
          </a:p>
        </p:txBody>
      </p:sp>
      <p:sp>
        <p:nvSpPr>
          <p:cNvPr id="4" name="Ograda stranske slike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sl-SI" dirty="0"/>
          </a:p>
        </p:txBody>
      </p:sp>
      <p:sp>
        <p:nvSpPr>
          <p:cNvPr id="5" name="Ograda opomb 4"/>
          <p:cNvSpPr>
            <a:spLocks noGrp="1"/>
          </p:cNvSpPr>
          <p:nvPr>
            <p:ph type="body" sz="quarter" idx="3"/>
          </p:nvPr>
        </p:nvSpPr>
        <p:spPr>
          <a:xfrm>
            <a:off x="679768" y="4777959"/>
            <a:ext cx="5438140" cy="3909238"/>
          </a:xfrm>
          <a:prstGeom prst="rect">
            <a:avLst/>
          </a:prstGeom>
        </p:spPr>
        <p:txBody>
          <a:bodyPr vert="horz" lIns="91440" tIns="45720" rIns="91440" bIns="45720" rtlCol="0"/>
          <a:lstStyle/>
          <a:p>
            <a:pPr lvl="0"/>
            <a:r>
              <a:rPr lang="sl-SI" dirty="0" smtClean="0"/>
              <a:t>Uredite sloge besedila matrice</a:t>
            </a:r>
          </a:p>
          <a:p>
            <a:pPr lvl="1"/>
            <a:r>
              <a:rPr lang="sl-SI" dirty="0" smtClean="0"/>
              <a:t>Druga raven</a:t>
            </a:r>
          </a:p>
          <a:p>
            <a:pPr lvl="2"/>
            <a:r>
              <a:rPr lang="sl-SI" dirty="0" smtClean="0"/>
              <a:t>Tretja raven</a:t>
            </a:r>
          </a:p>
          <a:p>
            <a:pPr lvl="3"/>
            <a:r>
              <a:rPr lang="sl-SI" dirty="0" smtClean="0"/>
              <a:t>Četrta raven</a:t>
            </a:r>
          </a:p>
          <a:p>
            <a:pPr lvl="4"/>
            <a:r>
              <a:rPr lang="sl-SI" dirty="0" smtClean="0"/>
              <a:t>Peta raven</a:t>
            </a:r>
            <a:endParaRPr lang="sl-SI" dirty="0"/>
          </a:p>
        </p:txBody>
      </p:sp>
      <p:sp>
        <p:nvSpPr>
          <p:cNvPr id="6" name="Ograda noge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sl-SI" dirty="0"/>
          </a:p>
        </p:txBody>
      </p:sp>
      <p:sp>
        <p:nvSpPr>
          <p:cNvPr id="7" name="Ograda številke diapozitiva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E74B2B91-18BB-4344-94DE-F57F5862FF6B}" type="slidenum">
              <a:rPr lang="sl-SI" smtClean="0"/>
              <a:t>‹#›</a:t>
            </a:fld>
            <a:endParaRPr lang="sl-SI" dirty="0"/>
          </a:p>
        </p:txBody>
      </p:sp>
    </p:spTree>
    <p:extLst>
      <p:ext uri="{BB962C8B-B14F-4D97-AF65-F5344CB8AC3E}">
        <p14:creationId xmlns:p14="http://schemas.microsoft.com/office/powerpoint/2010/main" val="3619334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cxnSp>
        <p:nvCxnSpPr>
          <p:cNvPr id="7" name="Raven povezovalnik 6"/>
          <p:cNvCxnSpPr/>
          <p:nvPr/>
        </p:nvCxnSpPr>
        <p:spPr>
          <a:xfrm>
            <a:off x="9373453" y="0"/>
            <a:ext cx="1219518"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8" name="Raven povezovalnik 7"/>
          <p:cNvCxnSpPr/>
          <p:nvPr/>
        </p:nvCxnSpPr>
        <p:spPr>
          <a:xfrm flipV="1">
            <a:off x="7427201" y="3681414"/>
            <a:ext cx="4764799"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9" name="Prostoročno 8"/>
          <p:cNvSpPr/>
          <p:nvPr/>
        </p:nvSpPr>
        <p:spPr>
          <a:xfrm>
            <a:off x="9188726" y="-8467"/>
            <a:ext cx="3006450" cy="6866467"/>
          </a:xfrm>
          <a:custGeom>
            <a:avLst/>
            <a:gdLst>
              <a:gd name="connsiteX0" fmla="*/ 2023534 w 3005667"/>
              <a:gd name="connsiteY0" fmla="*/ 8467 h 6866467"/>
              <a:gd name="connsiteX1" fmla="*/ 0 w 3005667"/>
              <a:gd name="connsiteY1" fmla="*/ 6866467 h 6866467"/>
              <a:gd name="connsiteX2" fmla="*/ 2997200 w 3005667"/>
              <a:gd name="connsiteY2" fmla="*/ 6858000 h 6866467"/>
              <a:gd name="connsiteX3" fmla="*/ 3005667 w 3005667"/>
              <a:gd name="connsiteY3" fmla="*/ 0 h 6866467"/>
              <a:gd name="connsiteX4" fmla="*/ 2023534 w 3005667"/>
              <a:gd name="connsiteY4" fmla="*/ 8467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5667" h="6866467">
                <a:moveTo>
                  <a:pt x="2023534" y="8467"/>
                </a:moveTo>
                <a:lnTo>
                  <a:pt x="0" y="6866467"/>
                </a:lnTo>
                <a:lnTo>
                  <a:pt x="2997200" y="6858000"/>
                </a:lnTo>
                <a:cubicBezTo>
                  <a:pt x="3000022" y="4572000"/>
                  <a:pt x="3002845" y="2286000"/>
                  <a:pt x="3005667" y="0"/>
                </a:cubicBezTo>
                <a:lnTo>
                  <a:pt x="2023534" y="8467"/>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l-SI" sz="1800" dirty="0"/>
          </a:p>
        </p:txBody>
      </p:sp>
      <p:sp>
        <p:nvSpPr>
          <p:cNvPr id="10" name="Prostoročno 9"/>
          <p:cNvSpPr/>
          <p:nvPr/>
        </p:nvSpPr>
        <p:spPr>
          <a:xfrm>
            <a:off x="9603701" y="-8467"/>
            <a:ext cx="2591475" cy="6866467"/>
          </a:xfrm>
          <a:custGeom>
            <a:avLst/>
            <a:gdLst>
              <a:gd name="connsiteX0" fmla="*/ 0 w 2590800"/>
              <a:gd name="connsiteY0" fmla="*/ 0 h 6866467"/>
              <a:gd name="connsiteX1" fmla="*/ 1202267 w 2590800"/>
              <a:gd name="connsiteY1" fmla="*/ 6866467 h 6866467"/>
              <a:gd name="connsiteX2" fmla="*/ 2590800 w 2590800"/>
              <a:gd name="connsiteY2" fmla="*/ 6866467 h 6866467"/>
              <a:gd name="connsiteX3" fmla="*/ 2582333 w 2590800"/>
              <a:gd name="connsiteY3" fmla="*/ 0 h 6866467"/>
              <a:gd name="connsiteX4" fmla="*/ 0 w 2590800"/>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0800" h="6866467">
                <a:moveTo>
                  <a:pt x="0" y="0"/>
                </a:moveTo>
                <a:lnTo>
                  <a:pt x="1202267" y="6866467"/>
                </a:lnTo>
                <a:lnTo>
                  <a:pt x="2590800" y="6866467"/>
                </a:lnTo>
                <a:cubicBezTo>
                  <a:pt x="2587978" y="4577645"/>
                  <a:pt x="2585155" y="2288822"/>
                  <a:pt x="2582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l-SI" sz="1800" dirty="0"/>
          </a:p>
        </p:txBody>
      </p:sp>
      <p:sp>
        <p:nvSpPr>
          <p:cNvPr id="11" name="Prostoročno 10"/>
          <p:cNvSpPr/>
          <p:nvPr/>
        </p:nvSpPr>
        <p:spPr>
          <a:xfrm>
            <a:off x="8934660" y="3048000"/>
            <a:ext cx="3260516" cy="3810000"/>
          </a:xfrm>
          <a:custGeom>
            <a:avLst/>
            <a:gdLst>
              <a:gd name="connsiteX0" fmla="*/ 0 w 3259667"/>
              <a:gd name="connsiteY0" fmla="*/ 3810000 h 3810000"/>
              <a:gd name="connsiteX1" fmla="*/ 3251200 w 3259667"/>
              <a:gd name="connsiteY1" fmla="*/ 0 h 3810000"/>
              <a:gd name="connsiteX2" fmla="*/ 3259667 w 3259667"/>
              <a:gd name="connsiteY2" fmla="*/ 3810000 h 3810000"/>
              <a:gd name="connsiteX3" fmla="*/ 0 w 3259667"/>
              <a:gd name="connsiteY3" fmla="*/ 3810000 h 3810000"/>
            </a:gdLst>
            <a:ahLst/>
            <a:cxnLst>
              <a:cxn ang="0">
                <a:pos x="connsiteX0" y="connsiteY0"/>
              </a:cxn>
              <a:cxn ang="0">
                <a:pos x="connsiteX1" y="connsiteY1"/>
              </a:cxn>
              <a:cxn ang="0">
                <a:pos x="connsiteX2" y="connsiteY2"/>
              </a:cxn>
              <a:cxn ang="0">
                <a:pos x="connsiteX3" y="connsiteY3"/>
              </a:cxn>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l-SI" sz="1800" dirty="0"/>
          </a:p>
        </p:txBody>
      </p:sp>
      <p:sp>
        <p:nvSpPr>
          <p:cNvPr id="12" name="Prostoročno 11"/>
          <p:cNvSpPr/>
          <p:nvPr/>
        </p:nvSpPr>
        <p:spPr>
          <a:xfrm>
            <a:off x="9341166" y="-8467"/>
            <a:ext cx="2854010" cy="6866467"/>
          </a:xfrm>
          <a:custGeom>
            <a:avLst/>
            <a:gdLst>
              <a:gd name="connsiteX0" fmla="*/ 0 w 2853267"/>
              <a:gd name="connsiteY0" fmla="*/ 0 h 6866467"/>
              <a:gd name="connsiteX1" fmla="*/ 2472267 w 2853267"/>
              <a:gd name="connsiteY1" fmla="*/ 6866467 h 6866467"/>
              <a:gd name="connsiteX2" fmla="*/ 2853267 w 2853267"/>
              <a:gd name="connsiteY2" fmla="*/ 6858000 h 6866467"/>
              <a:gd name="connsiteX3" fmla="*/ 2853267 w 2853267"/>
              <a:gd name="connsiteY3" fmla="*/ 0 h 6866467"/>
              <a:gd name="connsiteX4" fmla="*/ 0 w 2853267"/>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l-SI" sz="1800" dirty="0"/>
          </a:p>
        </p:txBody>
      </p:sp>
      <p:sp>
        <p:nvSpPr>
          <p:cNvPr id="13" name="Prostoročno 12"/>
          <p:cNvSpPr/>
          <p:nvPr/>
        </p:nvSpPr>
        <p:spPr>
          <a:xfrm>
            <a:off x="10907908" y="-8467"/>
            <a:ext cx="1287268" cy="6866467"/>
          </a:xfrm>
          <a:custGeom>
            <a:avLst/>
            <a:gdLst>
              <a:gd name="connsiteX0" fmla="*/ 1016000 w 1286933"/>
              <a:gd name="connsiteY0" fmla="*/ 0 h 6866467"/>
              <a:gd name="connsiteX1" fmla="*/ 0 w 1286933"/>
              <a:gd name="connsiteY1" fmla="*/ 6866467 h 6866467"/>
              <a:gd name="connsiteX2" fmla="*/ 1286933 w 1286933"/>
              <a:gd name="connsiteY2" fmla="*/ 6866467 h 6866467"/>
              <a:gd name="connsiteX3" fmla="*/ 1278466 w 1286933"/>
              <a:gd name="connsiteY3" fmla="*/ 0 h 6866467"/>
              <a:gd name="connsiteX4" fmla="*/ 1016000 w 1286933"/>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l-SI" sz="1800" dirty="0"/>
          </a:p>
        </p:txBody>
      </p:sp>
      <p:sp>
        <p:nvSpPr>
          <p:cNvPr id="14" name="Prostoročno 13"/>
          <p:cNvSpPr/>
          <p:nvPr/>
        </p:nvSpPr>
        <p:spPr>
          <a:xfrm>
            <a:off x="10941783" y="-8468"/>
            <a:ext cx="1270575" cy="6866467"/>
          </a:xfrm>
          <a:custGeom>
            <a:avLst/>
            <a:gdLst>
              <a:gd name="connsiteX0" fmla="*/ 0 w 1244600"/>
              <a:gd name="connsiteY0" fmla="*/ 0 h 6874934"/>
              <a:gd name="connsiteX1" fmla="*/ 1117600 w 1244600"/>
              <a:gd name="connsiteY1" fmla="*/ 6866467 h 6874934"/>
              <a:gd name="connsiteX2" fmla="*/ 1244600 w 1244600"/>
              <a:gd name="connsiteY2" fmla="*/ 6874934 h 6874934"/>
              <a:gd name="connsiteX3" fmla="*/ 1236134 w 1244600"/>
              <a:gd name="connsiteY3" fmla="*/ 0 h 6874934"/>
              <a:gd name="connsiteX4" fmla="*/ 0 w 1244600"/>
              <a:gd name="connsiteY4" fmla="*/ 0 h 6874934"/>
              <a:gd name="connsiteX0" fmla="*/ 0 w 1253067"/>
              <a:gd name="connsiteY0" fmla="*/ 0 h 6874934"/>
              <a:gd name="connsiteX1" fmla="*/ 1117600 w 1253067"/>
              <a:gd name="connsiteY1" fmla="*/ 6866467 h 6874934"/>
              <a:gd name="connsiteX2" fmla="*/ 1244600 w 1253067"/>
              <a:gd name="connsiteY2" fmla="*/ 6874934 h 6874934"/>
              <a:gd name="connsiteX3" fmla="*/ 1253067 w 1253067"/>
              <a:gd name="connsiteY3" fmla="*/ 0 h 6874934"/>
              <a:gd name="connsiteX4" fmla="*/ 0 w 1253067"/>
              <a:gd name="connsiteY4" fmla="*/ 0 h 6874934"/>
              <a:gd name="connsiteX0" fmla="*/ 0 w 1270244"/>
              <a:gd name="connsiteY0" fmla="*/ 0 h 6866467"/>
              <a:gd name="connsiteX1" fmla="*/ 1117600 w 1270244"/>
              <a:gd name="connsiteY1" fmla="*/ 6866467 h 6866467"/>
              <a:gd name="connsiteX2" fmla="*/ 1270000 w 1270244"/>
              <a:gd name="connsiteY2" fmla="*/ 6866467 h 6866467"/>
              <a:gd name="connsiteX3" fmla="*/ 1253067 w 1270244"/>
              <a:gd name="connsiteY3" fmla="*/ 0 h 6866467"/>
              <a:gd name="connsiteX4" fmla="*/ 0 w 1270244"/>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l-SI" sz="1800" dirty="0"/>
          </a:p>
        </p:txBody>
      </p:sp>
      <p:sp>
        <p:nvSpPr>
          <p:cNvPr id="15" name="Prostoročno 14"/>
          <p:cNvSpPr/>
          <p:nvPr/>
        </p:nvSpPr>
        <p:spPr>
          <a:xfrm>
            <a:off x="-8468" y="-8468"/>
            <a:ext cx="863825" cy="5698067"/>
          </a:xfrm>
          <a:custGeom>
            <a:avLst/>
            <a:gdLst>
              <a:gd name="connsiteX0" fmla="*/ 0 w 863600"/>
              <a:gd name="connsiteY0" fmla="*/ 8467 h 5698067"/>
              <a:gd name="connsiteX1" fmla="*/ 863600 w 863600"/>
              <a:gd name="connsiteY1" fmla="*/ 0 h 5698067"/>
              <a:gd name="connsiteX2" fmla="*/ 863600 w 863600"/>
              <a:gd name="connsiteY2" fmla="*/ 16934 h 5698067"/>
              <a:gd name="connsiteX3" fmla="*/ 0 w 863600"/>
              <a:gd name="connsiteY3" fmla="*/ 5698067 h 5698067"/>
              <a:gd name="connsiteX4" fmla="*/ 0 w 863600"/>
              <a:gd name="connsiteY4" fmla="*/ 8467 h 56980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l-SI" sz="1800" dirty="0"/>
          </a:p>
        </p:txBody>
      </p:sp>
      <p:sp>
        <p:nvSpPr>
          <p:cNvPr id="16" name="Prostoročno 15"/>
          <p:cNvSpPr/>
          <p:nvPr/>
        </p:nvSpPr>
        <p:spPr>
          <a:xfrm>
            <a:off x="10374369" y="3589868"/>
            <a:ext cx="1820807" cy="3268133"/>
          </a:xfrm>
          <a:custGeom>
            <a:avLst/>
            <a:gdLst>
              <a:gd name="connsiteX0" fmla="*/ 0 w 1820333"/>
              <a:gd name="connsiteY0" fmla="*/ 3268133 h 3268133"/>
              <a:gd name="connsiteX1" fmla="*/ 1811866 w 1820333"/>
              <a:gd name="connsiteY1" fmla="*/ 0 h 3268133"/>
              <a:gd name="connsiteX2" fmla="*/ 1820333 w 1820333"/>
              <a:gd name="connsiteY2" fmla="*/ 3259666 h 3268133"/>
              <a:gd name="connsiteX3" fmla="*/ 0 w 1820333"/>
              <a:gd name="connsiteY3" fmla="*/ 3268133 h 3268133"/>
            </a:gdLst>
            <a:ahLst/>
            <a:cxnLst>
              <a:cxn ang="0">
                <a:pos x="connsiteX0" y="connsiteY0"/>
              </a:cxn>
              <a:cxn ang="0">
                <a:pos x="connsiteX1" y="connsiteY1"/>
              </a:cxn>
              <a:cxn ang="0">
                <a:pos x="connsiteX2" y="connsiteY2"/>
              </a:cxn>
              <a:cxn ang="0">
                <a:pos x="connsiteX3" y="connsiteY3"/>
              </a:cxn>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l-SI" sz="1800" dirty="0"/>
          </a:p>
        </p:txBody>
      </p:sp>
      <p:sp>
        <p:nvSpPr>
          <p:cNvPr id="2" name="Naslov 1"/>
          <p:cNvSpPr>
            <a:spLocks noGrp="1"/>
          </p:cNvSpPr>
          <p:nvPr>
            <p:ph type="ctrTitle"/>
          </p:nvPr>
        </p:nvSpPr>
        <p:spPr>
          <a:xfrm>
            <a:off x="1507460" y="2404534"/>
            <a:ext cx="7768959" cy="1646302"/>
          </a:xfrm>
        </p:spPr>
        <p:txBody>
          <a:bodyPr anchor="b">
            <a:noAutofit/>
          </a:bodyPr>
          <a:lstStyle>
            <a:lvl1pPr algn="r">
              <a:defRPr sz="5400">
                <a:solidFill>
                  <a:schemeClr val="accent1"/>
                </a:solidFill>
              </a:defRPr>
            </a:lvl1pPr>
          </a:lstStyle>
          <a:p>
            <a:r>
              <a:rPr lang="sl-SI" smtClean="0"/>
              <a:t>Uredite slog naslova matrice</a:t>
            </a:r>
            <a:endParaRPr lang="sl-SI" dirty="0"/>
          </a:p>
        </p:txBody>
      </p:sp>
      <p:sp>
        <p:nvSpPr>
          <p:cNvPr id="3" name="Podnaslov 2"/>
          <p:cNvSpPr>
            <a:spLocks noGrp="1"/>
          </p:cNvSpPr>
          <p:nvPr>
            <p:ph type="subTitle" idx="1"/>
          </p:nvPr>
        </p:nvSpPr>
        <p:spPr>
          <a:xfrm>
            <a:off x="1507460" y="4050834"/>
            <a:ext cx="776895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sl-SI" dirty="0"/>
          </a:p>
        </p:txBody>
      </p:sp>
      <p:sp>
        <p:nvSpPr>
          <p:cNvPr id="4" name="Ograda datuma 3"/>
          <p:cNvSpPr>
            <a:spLocks noGrp="1"/>
          </p:cNvSpPr>
          <p:nvPr>
            <p:ph type="dt" sz="half" idx="10"/>
          </p:nvPr>
        </p:nvSpPr>
        <p:spPr/>
        <p:txBody>
          <a:bodyPr/>
          <a:lstStyle/>
          <a:p>
            <a:fld id="{FF11F0EC-4F60-4544-9956-271209A740FE}" type="datetimeFigureOut">
              <a:rPr lang="sl-SI" smtClean="0"/>
              <a:t>1. 02. 2018</a:t>
            </a:fld>
            <a:endParaRPr lang="sl-SI" dirty="0"/>
          </a:p>
        </p:txBody>
      </p:sp>
      <p:sp>
        <p:nvSpPr>
          <p:cNvPr id="5" name="Ograda noge 4"/>
          <p:cNvSpPr>
            <a:spLocks noGrp="1"/>
          </p:cNvSpPr>
          <p:nvPr>
            <p:ph type="ftr" sz="quarter" idx="11"/>
          </p:nvPr>
        </p:nvSpPr>
        <p:spPr/>
        <p:txBody>
          <a:bodyPr/>
          <a:lstStyle/>
          <a:p>
            <a:endParaRPr lang="sl-SI" dirty="0"/>
          </a:p>
        </p:txBody>
      </p:sp>
      <p:sp>
        <p:nvSpPr>
          <p:cNvPr id="6" name="Ograda številke diapozitiva 5"/>
          <p:cNvSpPr>
            <a:spLocks noGrp="1"/>
          </p:cNvSpPr>
          <p:nvPr>
            <p:ph type="sldNum" sz="quarter" idx="12"/>
          </p:nvPr>
        </p:nvSpPr>
        <p:spPr/>
        <p:txBody>
          <a:bodyPr/>
          <a:lstStyle/>
          <a:p>
            <a:fld id="{DEC7A5AD-5AEC-42D0-A3BE-F46B40576360}" type="slidenum">
              <a:rPr lang="sl-SI" smtClean="0"/>
              <a:t>‹#›</a:t>
            </a:fld>
            <a:endParaRPr lang="sl-SI" dirty="0"/>
          </a:p>
        </p:txBody>
      </p:sp>
    </p:spTree>
    <p:extLst>
      <p:ext uri="{BB962C8B-B14F-4D97-AF65-F5344CB8AC3E}">
        <p14:creationId xmlns:p14="http://schemas.microsoft.com/office/powerpoint/2010/main" val="3757727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Naslov in napis">
    <p:spTree>
      <p:nvGrpSpPr>
        <p:cNvPr id="1" name=""/>
        <p:cNvGrpSpPr/>
        <p:nvPr/>
      </p:nvGrpSpPr>
      <p:grpSpPr>
        <a:xfrm>
          <a:off x="0" y="0"/>
          <a:ext cx="0" cy="0"/>
          <a:chOff x="0" y="0"/>
          <a:chExt cx="0" cy="0"/>
        </a:xfrm>
      </p:grpSpPr>
      <p:sp>
        <p:nvSpPr>
          <p:cNvPr id="2" name="Naslov 1"/>
          <p:cNvSpPr>
            <a:spLocks noGrp="1"/>
          </p:cNvSpPr>
          <p:nvPr>
            <p:ph type="title"/>
          </p:nvPr>
        </p:nvSpPr>
        <p:spPr>
          <a:xfrm>
            <a:off x="677512" y="609600"/>
            <a:ext cx="8598907" cy="3403600"/>
          </a:xfrm>
        </p:spPr>
        <p:txBody>
          <a:bodyPr anchor="ctr">
            <a:normAutofit/>
          </a:bodyPr>
          <a:lstStyle>
            <a:lvl1pPr algn="l">
              <a:defRPr sz="4400" b="0" cap="none"/>
            </a:lvl1pPr>
          </a:lstStyle>
          <a:p>
            <a:r>
              <a:rPr lang="sl-SI" smtClean="0"/>
              <a:t>Uredite slog naslova matrice</a:t>
            </a:r>
            <a:endParaRPr lang="sl-SI" dirty="0"/>
          </a:p>
        </p:txBody>
      </p:sp>
      <p:sp>
        <p:nvSpPr>
          <p:cNvPr id="3" name="Ograda besedila 2"/>
          <p:cNvSpPr>
            <a:spLocks noGrp="1"/>
          </p:cNvSpPr>
          <p:nvPr>
            <p:ph type="body" idx="1"/>
          </p:nvPr>
        </p:nvSpPr>
        <p:spPr>
          <a:xfrm>
            <a:off x="677512" y="4470400"/>
            <a:ext cx="8598907"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Ograda datuma 3"/>
          <p:cNvSpPr>
            <a:spLocks noGrp="1"/>
          </p:cNvSpPr>
          <p:nvPr>
            <p:ph type="dt" sz="half" idx="10"/>
          </p:nvPr>
        </p:nvSpPr>
        <p:spPr/>
        <p:txBody>
          <a:bodyPr/>
          <a:lstStyle/>
          <a:p>
            <a:fld id="{FF11F0EC-4F60-4544-9956-271209A740FE}" type="datetimeFigureOut">
              <a:rPr lang="sl-SI" smtClean="0"/>
              <a:t>1. 02. 2018</a:t>
            </a:fld>
            <a:endParaRPr lang="sl-SI" dirty="0"/>
          </a:p>
        </p:txBody>
      </p:sp>
      <p:sp>
        <p:nvSpPr>
          <p:cNvPr id="5" name="Ograda noge 4"/>
          <p:cNvSpPr>
            <a:spLocks noGrp="1"/>
          </p:cNvSpPr>
          <p:nvPr>
            <p:ph type="ftr" sz="quarter" idx="11"/>
          </p:nvPr>
        </p:nvSpPr>
        <p:spPr/>
        <p:txBody>
          <a:bodyPr/>
          <a:lstStyle/>
          <a:p>
            <a:endParaRPr lang="sl-SI" dirty="0"/>
          </a:p>
        </p:txBody>
      </p:sp>
      <p:sp>
        <p:nvSpPr>
          <p:cNvPr id="6" name="Ograda številke diapozitiva 5"/>
          <p:cNvSpPr>
            <a:spLocks noGrp="1"/>
          </p:cNvSpPr>
          <p:nvPr>
            <p:ph type="sldNum" sz="quarter" idx="12"/>
          </p:nvPr>
        </p:nvSpPr>
        <p:spPr/>
        <p:txBody>
          <a:bodyPr/>
          <a:lstStyle/>
          <a:p>
            <a:fld id="{DEC7A5AD-5AEC-42D0-A3BE-F46B40576360}" type="slidenum">
              <a:rPr lang="sl-SI" smtClean="0"/>
              <a:t>‹#›</a:t>
            </a:fld>
            <a:endParaRPr lang="sl-SI" dirty="0"/>
          </a:p>
        </p:txBody>
      </p:sp>
    </p:spTree>
    <p:extLst>
      <p:ext uri="{BB962C8B-B14F-4D97-AF65-F5344CB8AC3E}">
        <p14:creationId xmlns:p14="http://schemas.microsoft.com/office/powerpoint/2010/main" val="2565848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dba z napisom">
    <p:spTree>
      <p:nvGrpSpPr>
        <p:cNvPr id="1" name=""/>
        <p:cNvGrpSpPr/>
        <p:nvPr/>
      </p:nvGrpSpPr>
      <p:grpSpPr>
        <a:xfrm>
          <a:off x="0" y="0"/>
          <a:ext cx="0" cy="0"/>
          <a:chOff x="0" y="0"/>
          <a:chExt cx="0" cy="0"/>
        </a:xfrm>
      </p:grpSpPr>
      <p:sp>
        <p:nvSpPr>
          <p:cNvPr id="2" name="Naslov 1"/>
          <p:cNvSpPr>
            <a:spLocks noGrp="1"/>
          </p:cNvSpPr>
          <p:nvPr>
            <p:ph type="title"/>
          </p:nvPr>
        </p:nvSpPr>
        <p:spPr>
          <a:xfrm>
            <a:off x="931577" y="609600"/>
            <a:ext cx="8096242" cy="3022600"/>
          </a:xfrm>
        </p:spPr>
        <p:txBody>
          <a:bodyPr anchor="ctr">
            <a:normAutofit/>
          </a:bodyPr>
          <a:lstStyle>
            <a:lvl1pPr algn="l">
              <a:defRPr sz="4400" b="0" cap="none"/>
            </a:lvl1pPr>
          </a:lstStyle>
          <a:p>
            <a:r>
              <a:rPr lang="sl-SI" smtClean="0"/>
              <a:t>Uredite slog naslova matrice</a:t>
            </a:r>
            <a:endParaRPr lang="sl-SI" dirty="0"/>
          </a:p>
        </p:txBody>
      </p:sp>
      <p:sp>
        <p:nvSpPr>
          <p:cNvPr id="3" name="Ograda besedila 2"/>
          <p:cNvSpPr>
            <a:spLocks noGrp="1"/>
          </p:cNvSpPr>
          <p:nvPr>
            <p:ph type="body" idx="1"/>
          </p:nvPr>
        </p:nvSpPr>
        <p:spPr>
          <a:xfrm>
            <a:off x="677512" y="4470400"/>
            <a:ext cx="8598907"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Ograda datuma 3"/>
          <p:cNvSpPr>
            <a:spLocks noGrp="1"/>
          </p:cNvSpPr>
          <p:nvPr>
            <p:ph type="dt" sz="half" idx="10"/>
          </p:nvPr>
        </p:nvSpPr>
        <p:spPr/>
        <p:txBody>
          <a:bodyPr/>
          <a:lstStyle/>
          <a:p>
            <a:fld id="{FF11F0EC-4F60-4544-9956-271209A740FE}" type="datetimeFigureOut">
              <a:rPr lang="sl-SI" smtClean="0"/>
              <a:t>1. 02. 2018</a:t>
            </a:fld>
            <a:endParaRPr lang="sl-SI" dirty="0"/>
          </a:p>
        </p:txBody>
      </p:sp>
      <p:sp>
        <p:nvSpPr>
          <p:cNvPr id="5" name="Ograda noge 4"/>
          <p:cNvSpPr>
            <a:spLocks noGrp="1"/>
          </p:cNvSpPr>
          <p:nvPr>
            <p:ph type="ftr" sz="quarter" idx="11"/>
          </p:nvPr>
        </p:nvSpPr>
        <p:spPr/>
        <p:txBody>
          <a:bodyPr/>
          <a:lstStyle/>
          <a:p>
            <a:endParaRPr lang="sl-SI" dirty="0"/>
          </a:p>
        </p:txBody>
      </p:sp>
      <p:sp>
        <p:nvSpPr>
          <p:cNvPr id="6" name="Ograda številke diapozitiva 5"/>
          <p:cNvSpPr>
            <a:spLocks noGrp="1"/>
          </p:cNvSpPr>
          <p:nvPr>
            <p:ph type="sldNum" sz="quarter" idx="12"/>
          </p:nvPr>
        </p:nvSpPr>
        <p:spPr/>
        <p:txBody>
          <a:bodyPr/>
          <a:lstStyle/>
          <a:p>
            <a:fld id="{DEC7A5AD-5AEC-42D0-A3BE-F46B40576360}" type="slidenum">
              <a:rPr lang="sl-SI" smtClean="0"/>
              <a:t>‹#›</a:t>
            </a:fld>
            <a:endParaRPr lang="sl-SI" dirty="0"/>
          </a:p>
        </p:txBody>
      </p:sp>
      <p:sp>
        <p:nvSpPr>
          <p:cNvPr id="23" name="Ograda besedila 9"/>
          <p:cNvSpPr>
            <a:spLocks noGrp="1"/>
          </p:cNvSpPr>
          <p:nvPr>
            <p:ph type="body" sz="quarter" idx="13"/>
          </p:nvPr>
        </p:nvSpPr>
        <p:spPr>
          <a:xfrm>
            <a:off x="1366495" y="3632200"/>
            <a:ext cx="7226406"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20" name="PoljeZBesedilom 19"/>
          <p:cNvSpPr txBox="1"/>
          <p:nvPr/>
        </p:nvSpPr>
        <p:spPr>
          <a:xfrm>
            <a:off x="542011" y="790378"/>
            <a:ext cx="60975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l" defTabSz="914400">
              <a:buNone/>
            </a:pPr>
            <a:r>
              <a:rPr lang="sl-SI" sz="8000" b="0" i="0" baseline="0" dirty="0" smtClean="0">
                <a:solidFill>
                  <a:srgbClr val="90C226">
                    <a:lumMod val="60000"/>
                    <a:lumOff val="40000"/>
                  </a:srgbClr>
                </a:solidFill>
                <a:effectLst/>
                <a:latin typeface="Arial"/>
                <a:ea typeface="+mn-ea"/>
                <a:cs typeface="+mn-cs"/>
              </a:rPr>
              <a:t>“</a:t>
            </a:r>
            <a:endParaRPr lang="sl-SI" sz="8000" b="0" i="0" baseline="0" dirty="0">
              <a:solidFill>
                <a:srgbClr val="90C226">
                  <a:lumMod val="60000"/>
                  <a:lumOff val="40000"/>
                </a:srgbClr>
              </a:solidFill>
              <a:effectLst/>
              <a:latin typeface="Arial"/>
              <a:ea typeface="+mn-ea"/>
              <a:cs typeface="+mn-cs"/>
            </a:endParaRPr>
          </a:p>
        </p:txBody>
      </p:sp>
      <p:sp>
        <p:nvSpPr>
          <p:cNvPr id="22" name="PoljeZBesedilom 21"/>
          <p:cNvSpPr txBox="1"/>
          <p:nvPr/>
        </p:nvSpPr>
        <p:spPr>
          <a:xfrm>
            <a:off x="8895327" y="2886556"/>
            <a:ext cx="609759" cy="584776"/>
          </a:xfrm>
          <a:prstGeom prst="rect">
            <a:avLst/>
          </a:prstGeom>
        </p:spPr>
        <p:txBody>
          <a:bodyPr vert="horz" lIns="91440" tIns="45720" rIns="91440" bIns="45720" rtlCol="0" anchor="ctr">
            <a:noAutofit/>
          </a:bodyPr>
          <a:lstStyle>
            <a:defPPr>
              <a:defRPr lang="en-US"/>
            </a:defPPr>
            <a:lvl1pPr lvl="0">
              <a:spcBef>
                <a:spcPct val="0"/>
              </a:spcBef>
              <a:buNone/>
              <a:defRPr sz="8000" b="0" cap="all" baseline="0">
                <a:ln w="3175" cmpd="sng">
                  <a:noFill/>
                </a:ln>
                <a:effectLst/>
                <a:latin typeface="Arial"/>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l" defTabSz="914400">
              <a:buNone/>
            </a:pPr>
            <a:r>
              <a:rPr lang="sl-SI" sz="8000" b="0" i="0" dirty="0" smtClean="0">
                <a:solidFill>
                  <a:srgbClr val="90C226">
                    <a:lumMod val="60000"/>
                    <a:lumOff val="40000"/>
                  </a:srgbClr>
                </a:solidFill>
                <a:latin typeface="Trebuchet MS"/>
                <a:ea typeface="+mn-ea"/>
                <a:cs typeface="+mn-cs"/>
              </a:rPr>
              <a:t>”</a:t>
            </a:r>
            <a:endParaRPr lang="sl-SI" sz="8000" b="0" i="0" dirty="0">
              <a:solidFill>
                <a:srgbClr val="90C226">
                  <a:lumMod val="60000"/>
                  <a:lumOff val="40000"/>
                </a:srgbClr>
              </a:solidFill>
              <a:latin typeface="Trebuchet MS"/>
              <a:ea typeface="+mn-ea"/>
              <a:cs typeface="+mn-cs"/>
            </a:endParaRPr>
          </a:p>
        </p:txBody>
      </p:sp>
    </p:spTree>
    <p:extLst>
      <p:ext uri="{BB962C8B-B14F-4D97-AF65-F5344CB8AC3E}">
        <p14:creationId xmlns:p14="http://schemas.microsoft.com/office/powerpoint/2010/main" val="3599817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Kartica z imenom">
    <p:spTree>
      <p:nvGrpSpPr>
        <p:cNvPr id="1" name=""/>
        <p:cNvGrpSpPr/>
        <p:nvPr/>
      </p:nvGrpSpPr>
      <p:grpSpPr>
        <a:xfrm>
          <a:off x="0" y="0"/>
          <a:ext cx="0" cy="0"/>
          <a:chOff x="0" y="0"/>
          <a:chExt cx="0" cy="0"/>
        </a:xfrm>
      </p:grpSpPr>
      <p:sp>
        <p:nvSpPr>
          <p:cNvPr id="2" name="Naslov 1"/>
          <p:cNvSpPr>
            <a:spLocks noGrp="1"/>
          </p:cNvSpPr>
          <p:nvPr>
            <p:ph type="title"/>
          </p:nvPr>
        </p:nvSpPr>
        <p:spPr>
          <a:xfrm>
            <a:off x="677512" y="1931988"/>
            <a:ext cx="8598907" cy="2595460"/>
          </a:xfrm>
        </p:spPr>
        <p:txBody>
          <a:bodyPr anchor="b">
            <a:normAutofit/>
          </a:bodyPr>
          <a:lstStyle>
            <a:lvl1pPr algn="l">
              <a:defRPr sz="4400" b="0" cap="none"/>
            </a:lvl1pPr>
          </a:lstStyle>
          <a:p>
            <a:r>
              <a:rPr lang="sl-SI" smtClean="0"/>
              <a:t>Uredite slog naslova matrice</a:t>
            </a:r>
            <a:endParaRPr lang="sl-SI" dirty="0"/>
          </a:p>
        </p:txBody>
      </p:sp>
      <p:sp>
        <p:nvSpPr>
          <p:cNvPr id="3" name="Ograda besedila 2"/>
          <p:cNvSpPr>
            <a:spLocks noGrp="1"/>
          </p:cNvSpPr>
          <p:nvPr>
            <p:ph type="body" idx="1"/>
          </p:nvPr>
        </p:nvSpPr>
        <p:spPr>
          <a:xfrm>
            <a:off x="677512" y="4527448"/>
            <a:ext cx="8598907"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Ograda datuma 3"/>
          <p:cNvSpPr>
            <a:spLocks noGrp="1"/>
          </p:cNvSpPr>
          <p:nvPr>
            <p:ph type="dt" sz="half" idx="10"/>
          </p:nvPr>
        </p:nvSpPr>
        <p:spPr/>
        <p:txBody>
          <a:bodyPr/>
          <a:lstStyle/>
          <a:p>
            <a:fld id="{FF11F0EC-4F60-4544-9956-271209A740FE}" type="datetimeFigureOut">
              <a:rPr lang="sl-SI" smtClean="0"/>
              <a:t>1. 02. 2018</a:t>
            </a:fld>
            <a:endParaRPr lang="sl-SI" dirty="0"/>
          </a:p>
        </p:txBody>
      </p:sp>
      <p:sp>
        <p:nvSpPr>
          <p:cNvPr id="5" name="Ograda noge 4"/>
          <p:cNvSpPr>
            <a:spLocks noGrp="1"/>
          </p:cNvSpPr>
          <p:nvPr>
            <p:ph type="ftr" sz="quarter" idx="11"/>
          </p:nvPr>
        </p:nvSpPr>
        <p:spPr/>
        <p:txBody>
          <a:bodyPr/>
          <a:lstStyle/>
          <a:p>
            <a:endParaRPr lang="sl-SI" dirty="0"/>
          </a:p>
        </p:txBody>
      </p:sp>
      <p:sp>
        <p:nvSpPr>
          <p:cNvPr id="6" name="Ograda številke diapozitiva 5"/>
          <p:cNvSpPr>
            <a:spLocks noGrp="1"/>
          </p:cNvSpPr>
          <p:nvPr>
            <p:ph type="sldNum" sz="quarter" idx="12"/>
          </p:nvPr>
        </p:nvSpPr>
        <p:spPr/>
        <p:txBody>
          <a:bodyPr/>
          <a:lstStyle/>
          <a:p>
            <a:fld id="{DEC7A5AD-5AEC-42D0-A3BE-F46B40576360}" type="slidenum">
              <a:rPr lang="sl-SI" smtClean="0"/>
              <a:t>‹#›</a:t>
            </a:fld>
            <a:endParaRPr lang="sl-SI" dirty="0"/>
          </a:p>
        </p:txBody>
      </p:sp>
    </p:spTree>
    <p:extLst>
      <p:ext uri="{BB962C8B-B14F-4D97-AF65-F5344CB8AC3E}">
        <p14:creationId xmlns:p14="http://schemas.microsoft.com/office/powerpoint/2010/main" val="23967032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onudba kartice z imenom">
    <p:spTree>
      <p:nvGrpSpPr>
        <p:cNvPr id="1" name=""/>
        <p:cNvGrpSpPr/>
        <p:nvPr/>
      </p:nvGrpSpPr>
      <p:grpSpPr>
        <a:xfrm>
          <a:off x="0" y="0"/>
          <a:ext cx="0" cy="0"/>
          <a:chOff x="0" y="0"/>
          <a:chExt cx="0" cy="0"/>
        </a:xfrm>
      </p:grpSpPr>
      <p:sp>
        <p:nvSpPr>
          <p:cNvPr id="2" name="Naslov 1"/>
          <p:cNvSpPr>
            <a:spLocks noGrp="1"/>
          </p:cNvSpPr>
          <p:nvPr>
            <p:ph type="title"/>
          </p:nvPr>
        </p:nvSpPr>
        <p:spPr>
          <a:xfrm>
            <a:off x="931577" y="609600"/>
            <a:ext cx="8096242" cy="3022600"/>
          </a:xfrm>
        </p:spPr>
        <p:txBody>
          <a:bodyPr anchor="ctr">
            <a:normAutofit/>
          </a:bodyPr>
          <a:lstStyle>
            <a:lvl1pPr algn="l">
              <a:defRPr sz="4400" b="0" cap="none"/>
            </a:lvl1pPr>
          </a:lstStyle>
          <a:p>
            <a:r>
              <a:rPr lang="sl-SI" smtClean="0"/>
              <a:t>Uredite slog naslova matrice</a:t>
            </a:r>
            <a:endParaRPr lang="sl-SI" dirty="0"/>
          </a:p>
        </p:txBody>
      </p:sp>
      <p:sp>
        <p:nvSpPr>
          <p:cNvPr id="3" name="Ograda besedila 2"/>
          <p:cNvSpPr>
            <a:spLocks noGrp="1"/>
          </p:cNvSpPr>
          <p:nvPr>
            <p:ph type="body" idx="1"/>
          </p:nvPr>
        </p:nvSpPr>
        <p:spPr>
          <a:xfrm>
            <a:off x="677512" y="4527448"/>
            <a:ext cx="8598907"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Ograda datuma 3"/>
          <p:cNvSpPr>
            <a:spLocks noGrp="1"/>
          </p:cNvSpPr>
          <p:nvPr>
            <p:ph type="dt" sz="half" idx="10"/>
          </p:nvPr>
        </p:nvSpPr>
        <p:spPr/>
        <p:txBody>
          <a:bodyPr/>
          <a:lstStyle/>
          <a:p>
            <a:fld id="{FF11F0EC-4F60-4544-9956-271209A740FE}" type="datetimeFigureOut">
              <a:rPr lang="sl-SI" smtClean="0"/>
              <a:t>1. 02. 2018</a:t>
            </a:fld>
            <a:endParaRPr lang="sl-SI" dirty="0"/>
          </a:p>
        </p:txBody>
      </p:sp>
      <p:sp>
        <p:nvSpPr>
          <p:cNvPr id="5" name="Ograda noge 4"/>
          <p:cNvSpPr>
            <a:spLocks noGrp="1"/>
          </p:cNvSpPr>
          <p:nvPr>
            <p:ph type="ftr" sz="quarter" idx="11"/>
          </p:nvPr>
        </p:nvSpPr>
        <p:spPr/>
        <p:txBody>
          <a:bodyPr/>
          <a:lstStyle/>
          <a:p>
            <a:endParaRPr lang="sl-SI" dirty="0"/>
          </a:p>
        </p:txBody>
      </p:sp>
      <p:sp>
        <p:nvSpPr>
          <p:cNvPr id="6" name="Ograda številke diapozitiva 5"/>
          <p:cNvSpPr>
            <a:spLocks noGrp="1"/>
          </p:cNvSpPr>
          <p:nvPr>
            <p:ph type="sldNum" sz="quarter" idx="12"/>
          </p:nvPr>
        </p:nvSpPr>
        <p:spPr/>
        <p:txBody>
          <a:bodyPr/>
          <a:lstStyle/>
          <a:p>
            <a:fld id="{DEC7A5AD-5AEC-42D0-A3BE-F46B40576360}" type="slidenum">
              <a:rPr lang="sl-SI" smtClean="0"/>
              <a:t>‹#›</a:t>
            </a:fld>
            <a:endParaRPr lang="sl-SI" dirty="0"/>
          </a:p>
        </p:txBody>
      </p:sp>
      <p:sp>
        <p:nvSpPr>
          <p:cNvPr id="23" name="Ograda besedila 9"/>
          <p:cNvSpPr>
            <a:spLocks noGrp="1"/>
          </p:cNvSpPr>
          <p:nvPr>
            <p:ph type="body" sz="quarter" idx="13"/>
          </p:nvPr>
        </p:nvSpPr>
        <p:spPr>
          <a:xfrm>
            <a:off x="677509" y="4013200"/>
            <a:ext cx="8598908"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24" name="PoljeZBesedilom 23"/>
          <p:cNvSpPr txBox="1"/>
          <p:nvPr/>
        </p:nvSpPr>
        <p:spPr>
          <a:xfrm>
            <a:off x="542011" y="790378"/>
            <a:ext cx="60975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l" defTabSz="914400">
              <a:buNone/>
            </a:pPr>
            <a:r>
              <a:rPr lang="sl-SI" sz="8000" b="0" i="0" baseline="0" dirty="0" smtClean="0">
                <a:solidFill>
                  <a:srgbClr val="90C226">
                    <a:lumMod val="60000"/>
                    <a:lumOff val="40000"/>
                  </a:srgbClr>
                </a:solidFill>
                <a:effectLst/>
                <a:latin typeface="Arial"/>
                <a:ea typeface="+mn-ea"/>
                <a:cs typeface="+mn-cs"/>
              </a:rPr>
              <a:t>“</a:t>
            </a:r>
            <a:endParaRPr lang="sl-SI" sz="8000" b="0" i="0" baseline="0" dirty="0">
              <a:solidFill>
                <a:srgbClr val="90C226">
                  <a:lumMod val="60000"/>
                  <a:lumOff val="40000"/>
                </a:srgbClr>
              </a:solidFill>
              <a:effectLst/>
              <a:latin typeface="Arial"/>
              <a:ea typeface="+mn-ea"/>
              <a:cs typeface="+mn-cs"/>
            </a:endParaRPr>
          </a:p>
        </p:txBody>
      </p:sp>
      <p:sp>
        <p:nvSpPr>
          <p:cNvPr id="25" name="PoljeZBesedilom 24"/>
          <p:cNvSpPr txBox="1"/>
          <p:nvPr/>
        </p:nvSpPr>
        <p:spPr>
          <a:xfrm>
            <a:off x="8895327" y="2886556"/>
            <a:ext cx="609759" cy="584776"/>
          </a:xfrm>
          <a:prstGeom prst="rect">
            <a:avLst/>
          </a:prstGeom>
        </p:spPr>
        <p:txBody>
          <a:bodyPr vert="horz" lIns="91440" tIns="45720" rIns="91440" bIns="45720" rtlCol="0" anchor="ctr">
            <a:noAutofit/>
          </a:bodyPr>
          <a:lstStyle>
            <a:defPPr>
              <a:defRPr lang="en-US"/>
            </a:defPPr>
            <a:lvl1pPr lvl="0">
              <a:spcBef>
                <a:spcPct val="0"/>
              </a:spcBef>
              <a:buNone/>
              <a:defRPr sz="8000" b="0" cap="all" baseline="0">
                <a:ln w="3175" cmpd="sng">
                  <a:noFill/>
                </a:ln>
                <a:effectLst/>
                <a:latin typeface="Arial"/>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l" defTabSz="914400">
              <a:buNone/>
            </a:pPr>
            <a:r>
              <a:rPr lang="sl-SI" sz="8000" b="0" i="0" dirty="0" smtClean="0">
                <a:solidFill>
                  <a:srgbClr val="90C226">
                    <a:lumMod val="60000"/>
                    <a:lumOff val="40000"/>
                  </a:srgbClr>
                </a:solidFill>
                <a:latin typeface="Trebuchet MS"/>
                <a:ea typeface="+mn-ea"/>
                <a:cs typeface="+mn-cs"/>
              </a:rPr>
              <a:t>”</a:t>
            </a:r>
            <a:endParaRPr lang="sl-SI" sz="8000" b="0" i="0" dirty="0">
              <a:solidFill>
                <a:srgbClr val="90C226">
                  <a:lumMod val="60000"/>
                  <a:lumOff val="40000"/>
                </a:srgbClr>
              </a:solidFill>
              <a:latin typeface="Trebuchet MS"/>
              <a:ea typeface="+mn-ea"/>
              <a:cs typeface="+mn-cs"/>
            </a:endParaRPr>
          </a:p>
        </p:txBody>
      </p:sp>
    </p:spTree>
    <p:extLst>
      <p:ext uri="{BB962C8B-B14F-4D97-AF65-F5344CB8AC3E}">
        <p14:creationId xmlns:p14="http://schemas.microsoft.com/office/powerpoint/2010/main" val="3697398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Naslov 1"/>
          <p:cNvSpPr>
            <a:spLocks noGrp="1"/>
          </p:cNvSpPr>
          <p:nvPr>
            <p:ph type="title"/>
          </p:nvPr>
        </p:nvSpPr>
        <p:spPr>
          <a:xfrm>
            <a:off x="685978" y="609600"/>
            <a:ext cx="8590440" cy="3022600"/>
          </a:xfrm>
        </p:spPr>
        <p:txBody>
          <a:bodyPr anchor="ctr">
            <a:normAutofit/>
          </a:bodyPr>
          <a:lstStyle>
            <a:lvl1pPr algn="l">
              <a:defRPr sz="4400" b="0" cap="none"/>
            </a:lvl1pPr>
          </a:lstStyle>
          <a:p>
            <a:r>
              <a:rPr lang="sl-SI" smtClean="0"/>
              <a:t>Uredite slog naslova matrice</a:t>
            </a:r>
            <a:endParaRPr lang="sl-SI" dirty="0"/>
          </a:p>
        </p:txBody>
      </p:sp>
      <p:sp>
        <p:nvSpPr>
          <p:cNvPr id="3" name="Ograda besedila 2"/>
          <p:cNvSpPr>
            <a:spLocks noGrp="1"/>
          </p:cNvSpPr>
          <p:nvPr>
            <p:ph type="body" idx="1"/>
          </p:nvPr>
        </p:nvSpPr>
        <p:spPr>
          <a:xfrm>
            <a:off x="677512" y="4527448"/>
            <a:ext cx="8598907"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Ograda datuma 3"/>
          <p:cNvSpPr>
            <a:spLocks noGrp="1"/>
          </p:cNvSpPr>
          <p:nvPr>
            <p:ph type="dt" sz="half" idx="10"/>
          </p:nvPr>
        </p:nvSpPr>
        <p:spPr/>
        <p:txBody>
          <a:bodyPr/>
          <a:lstStyle/>
          <a:p>
            <a:fld id="{FF11F0EC-4F60-4544-9956-271209A740FE}" type="datetimeFigureOut">
              <a:rPr lang="sl-SI" smtClean="0"/>
              <a:t>1. 02. 2018</a:t>
            </a:fld>
            <a:endParaRPr lang="sl-SI" dirty="0"/>
          </a:p>
        </p:txBody>
      </p:sp>
      <p:sp>
        <p:nvSpPr>
          <p:cNvPr id="5" name="Ograda noge 4"/>
          <p:cNvSpPr>
            <a:spLocks noGrp="1"/>
          </p:cNvSpPr>
          <p:nvPr>
            <p:ph type="ftr" sz="quarter" idx="11"/>
          </p:nvPr>
        </p:nvSpPr>
        <p:spPr/>
        <p:txBody>
          <a:bodyPr/>
          <a:lstStyle/>
          <a:p>
            <a:endParaRPr lang="sl-SI" dirty="0"/>
          </a:p>
        </p:txBody>
      </p:sp>
      <p:sp>
        <p:nvSpPr>
          <p:cNvPr id="6" name="Ograda številke diapozitiva 5"/>
          <p:cNvSpPr>
            <a:spLocks noGrp="1"/>
          </p:cNvSpPr>
          <p:nvPr>
            <p:ph type="sldNum" sz="quarter" idx="12"/>
          </p:nvPr>
        </p:nvSpPr>
        <p:spPr/>
        <p:txBody>
          <a:bodyPr/>
          <a:lstStyle/>
          <a:p>
            <a:fld id="{DEC7A5AD-5AEC-42D0-A3BE-F46B40576360}" type="slidenum">
              <a:rPr lang="sl-SI" smtClean="0"/>
              <a:t>‹#›</a:t>
            </a:fld>
            <a:endParaRPr lang="sl-SI" dirty="0"/>
          </a:p>
        </p:txBody>
      </p:sp>
      <p:sp>
        <p:nvSpPr>
          <p:cNvPr id="23" name="Ograda besedila 9"/>
          <p:cNvSpPr>
            <a:spLocks noGrp="1"/>
          </p:cNvSpPr>
          <p:nvPr>
            <p:ph type="body" sz="quarter" idx="13"/>
          </p:nvPr>
        </p:nvSpPr>
        <p:spPr>
          <a:xfrm>
            <a:off x="677509" y="4013200"/>
            <a:ext cx="8598908"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Tree>
    <p:extLst>
      <p:ext uri="{BB962C8B-B14F-4D97-AF65-F5344CB8AC3E}">
        <p14:creationId xmlns:p14="http://schemas.microsoft.com/office/powerpoint/2010/main" val="17043124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dirty="0"/>
          </a:p>
        </p:txBody>
      </p:sp>
      <p:sp>
        <p:nvSpPr>
          <p:cNvPr id="3" name="Ograd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dirty="0"/>
          </a:p>
        </p:txBody>
      </p:sp>
      <p:sp>
        <p:nvSpPr>
          <p:cNvPr id="4" name="Ograda datuma 3"/>
          <p:cNvSpPr>
            <a:spLocks noGrp="1"/>
          </p:cNvSpPr>
          <p:nvPr>
            <p:ph type="dt" sz="half" idx="10"/>
          </p:nvPr>
        </p:nvSpPr>
        <p:spPr/>
        <p:txBody>
          <a:bodyPr/>
          <a:lstStyle/>
          <a:p>
            <a:fld id="{FF11F0EC-4F60-4544-9956-271209A740FE}" type="datetimeFigureOut">
              <a:rPr lang="sl-SI" smtClean="0"/>
              <a:t>1. 02. 2018</a:t>
            </a:fld>
            <a:endParaRPr lang="sl-SI" dirty="0"/>
          </a:p>
        </p:txBody>
      </p:sp>
      <p:sp>
        <p:nvSpPr>
          <p:cNvPr id="5" name="Ograda noge 4"/>
          <p:cNvSpPr>
            <a:spLocks noGrp="1"/>
          </p:cNvSpPr>
          <p:nvPr>
            <p:ph type="ftr" sz="quarter" idx="11"/>
          </p:nvPr>
        </p:nvSpPr>
        <p:spPr/>
        <p:txBody>
          <a:bodyPr/>
          <a:lstStyle/>
          <a:p>
            <a:endParaRPr lang="sl-SI" dirty="0"/>
          </a:p>
        </p:txBody>
      </p:sp>
      <p:sp>
        <p:nvSpPr>
          <p:cNvPr id="6" name="Ograda številke diapozitiva 5"/>
          <p:cNvSpPr>
            <a:spLocks noGrp="1"/>
          </p:cNvSpPr>
          <p:nvPr>
            <p:ph type="sldNum" sz="quarter" idx="12"/>
          </p:nvPr>
        </p:nvSpPr>
        <p:spPr/>
        <p:txBody>
          <a:bodyPr/>
          <a:lstStyle/>
          <a:p>
            <a:fld id="{DEC7A5AD-5AEC-42D0-A3BE-F46B40576360}" type="slidenum">
              <a:rPr lang="sl-SI" smtClean="0"/>
              <a:t>‹#›</a:t>
            </a:fld>
            <a:endParaRPr lang="sl-SI" dirty="0"/>
          </a:p>
        </p:txBody>
      </p:sp>
    </p:spTree>
    <p:extLst>
      <p:ext uri="{BB962C8B-B14F-4D97-AF65-F5344CB8AC3E}">
        <p14:creationId xmlns:p14="http://schemas.microsoft.com/office/powerpoint/2010/main" val="21508095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7969749" y="609600"/>
            <a:ext cx="1305083" cy="5251451"/>
          </a:xfrm>
        </p:spPr>
        <p:txBody>
          <a:bodyPr vert="eaVert" anchor="ctr"/>
          <a:lstStyle/>
          <a:p>
            <a:r>
              <a:rPr lang="sl-SI" smtClean="0"/>
              <a:t>Uredite slog naslova matrice</a:t>
            </a:r>
            <a:endParaRPr lang="sl-SI" dirty="0"/>
          </a:p>
        </p:txBody>
      </p:sp>
      <p:sp>
        <p:nvSpPr>
          <p:cNvPr id="3" name="Ograda navpičnega besedila 2"/>
          <p:cNvSpPr>
            <a:spLocks noGrp="1"/>
          </p:cNvSpPr>
          <p:nvPr>
            <p:ph type="body" orient="vert" idx="1"/>
          </p:nvPr>
        </p:nvSpPr>
        <p:spPr>
          <a:xfrm>
            <a:off x="677511" y="609600"/>
            <a:ext cx="7061989" cy="5251450"/>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dirty="0"/>
          </a:p>
        </p:txBody>
      </p:sp>
      <p:sp>
        <p:nvSpPr>
          <p:cNvPr id="4" name="Ograda datuma 3"/>
          <p:cNvSpPr>
            <a:spLocks noGrp="1"/>
          </p:cNvSpPr>
          <p:nvPr>
            <p:ph type="dt" sz="half" idx="10"/>
          </p:nvPr>
        </p:nvSpPr>
        <p:spPr/>
        <p:txBody>
          <a:bodyPr/>
          <a:lstStyle/>
          <a:p>
            <a:fld id="{FF11F0EC-4F60-4544-9956-271209A740FE}" type="datetimeFigureOut">
              <a:rPr lang="sl-SI" smtClean="0"/>
              <a:t>1. 02. 2018</a:t>
            </a:fld>
            <a:endParaRPr lang="sl-SI" dirty="0"/>
          </a:p>
        </p:txBody>
      </p:sp>
      <p:sp>
        <p:nvSpPr>
          <p:cNvPr id="5" name="Ograda noge 4"/>
          <p:cNvSpPr>
            <a:spLocks noGrp="1"/>
          </p:cNvSpPr>
          <p:nvPr>
            <p:ph type="ftr" sz="quarter" idx="11"/>
          </p:nvPr>
        </p:nvSpPr>
        <p:spPr/>
        <p:txBody>
          <a:bodyPr/>
          <a:lstStyle/>
          <a:p>
            <a:endParaRPr lang="sl-SI" dirty="0"/>
          </a:p>
        </p:txBody>
      </p:sp>
      <p:sp>
        <p:nvSpPr>
          <p:cNvPr id="6" name="Ograda številke diapozitiva 5"/>
          <p:cNvSpPr>
            <a:spLocks noGrp="1"/>
          </p:cNvSpPr>
          <p:nvPr>
            <p:ph type="sldNum" sz="quarter" idx="12"/>
          </p:nvPr>
        </p:nvSpPr>
        <p:spPr/>
        <p:txBody>
          <a:bodyPr/>
          <a:lstStyle/>
          <a:p>
            <a:fld id="{DEC7A5AD-5AEC-42D0-A3BE-F46B40576360}" type="slidenum">
              <a:rPr lang="sl-SI" smtClean="0"/>
              <a:t>‹#›</a:t>
            </a:fld>
            <a:endParaRPr lang="sl-SI" dirty="0"/>
          </a:p>
        </p:txBody>
      </p:sp>
    </p:spTree>
    <p:extLst>
      <p:ext uri="{BB962C8B-B14F-4D97-AF65-F5344CB8AC3E}">
        <p14:creationId xmlns:p14="http://schemas.microsoft.com/office/powerpoint/2010/main" val="4029164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lvl1pPr>
              <a:defRPr sz="3600"/>
            </a:lvl1pPr>
          </a:lstStyle>
          <a:p>
            <a:r>
              <a:rPr lang="sl-SI" smtClean="0"/>
              <a:t>Uredite slog naslova matrice</a:t>
            </a:r>
            <a:endParaRPr lang="sl-SI" dirty="0"/>
          </a:p>
        </p:txBody>
      </p:sp>
      <p:sp>
        <p:nvSpPr>
          <p:cNvPr id="3" name="Ograd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dirty="0"/>
          </a:p>
        </p:txBody>
      </p:sp>
      <p:sp>
        <p:nvSpPr>
          <p:cNvPr id="4" name="Ograda datuma 3"/>
          <p:cNvSpPr>
            <a:spLocks noGrp="1"/>
          </p:cNvSpPr>
          <p:nvPr>
            <p:ph type="dt" sz="half" idx="10"/>
          </p:nvPr>
        </p:nvSpPr>
        <p:spPr/>
        <p:txBody>
          <a:bodyPr/>
          <a:lstStyle/>
          <a:p>
            <a:fld id="{FF11F0EC-4F60-4544-9956-271209A740FE}" type="datetimeFigureOut">
              <a:rPr lang="sl-SI" smtClean="0"/>
              <a:t>1. 02. 2018</a:t>
            </a:fld>
            <a:endParaRPr lang="sl-SI" dirty="0"/>
          </a:p>
        </p:txBody>
      </p:sp>
      <p:sp>
        <p:nvSpPr>
          <p:cNvPr id="5" name="Ograda noge 4"/>
          <p:cNvSpPr>
            <a:spLocks noGrp="1"/>
          </p:cNvSpPr>
          <p:nvPr>
            <p:ph type="ftr" sz="quarter" idx="11"/>
          </p:nvPr>
        </p:nvSpPr>
        <p:spPr/>
        <p:txBody>
          <a:bodyPr/>
          <a:lstStyle/>
          <a:p>
            <a:endParaRPr lang="sl-SI" dirty="0"/>
          </a:p>
        </p:txBody>
      </p:sp>
      <p:sp>
        <p:nvSpPr>
          <p:cNvPr id="6" name="Ograda številke diapozitiva 5"/>
          <p:cNvSpPr>
            <a:spLocks noGrp="1"/>
          </p:cNvSpPr>
          <p:nvPr>
            <p:ph type="sldNum" sz="quarter" idx="12"/>
          </p:nvPr>
        </p:nvSpPr>
        <p:spPr/>
        <p:txBody>
          <a:bodyPr/>
          <a:lstStyle/>
          <a:p>
            <a:fld id="{DEC7A5AD-5AEC-42D0-A3BE-F46B40576360}" type="slidenum">
              <a:rPr lang="sl-SI" smtClean="0"/>
              <a:t>‹#›</a:t>
            </a:fld>
            <a:endParaRPr lang="sl-SI" dirty="0"/>
          </a:p>
        </p:txBody>
      </p:sp>
    </p:spTree>
    <p:extLst>
      <p:ext uri="{BB962C8B-B14F-4D97-AF65-F5344CB8AC3E}">
        <p14:creationId xmlns:p14="http://schemas.microsoft.com/office/powerpoint/2010/main" val="2556283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677512" y="2700868"/>
            <a:ext cx="8598907" cy="1826581"/>
          </a:xfrm>
        </p:spPr>
        <p:txBody>
          <a:bodyPr anchor="b"/>
          <a:lstStyle>
            <a:lvl1pPr algn="l">
              <a:defRPr sz="4000" b="0" cap="none"/>
            </a:lvl1pPr>
          </a:lstStyle>
          <a:p>
            <a:r>
              <a:rPr lang="sl-SI" smtClean="0"/>
              <a:t>Uredite slog naslova matrice</a:t>
            </a:r>
            <a:endParaRPr lang="sl-SI" dirty="0"/>
          </a:p>
        </p:txBody>
      </p:sp>
      <p:sp>
        <p:nvSpPr>
          <p:cNvPr id="3" name="Ograda besedila 2"/>
          <p:cNvSpPr>
            <a:spLocks noGrp="1"/>
          </p:cNvSpPr>
          <p:nvPr>
            <p:ph type="body" idx="1"/>
          </p:nvPr>
        </p:nvSpPr>
        <p:spPr>
          <a:xfrm>
            <a:off x="677512" y="4527448"/>
            <a:ext cx="8598907"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Ograda datuma 3"/>
          <p:cNvSpPr>
            <a:spLocks noGrp="1"/>
          </p:cNvSpPr>
          <p:nvPr>
            <p:ph type="dt" sz="half" idx="10"/>
          </p:nvPr>
        </p:nvSpPr>
        <p:spPr/>
        <p:txBody>
          <a:bodyPr/>
          <a:lstStyle/>
          <a:p>
            <a:fld id="{FF11F0EC-4F60-4544-9956-271209A740FE}" type="datetimeFigureOut">
              <a:rPr lang="sl-SI" smtClean="0"/>
              <a:t>1. 02. 2018</a:t>
            </a:fld>
            <a:endParaRPr lang="sl-SI" dirty="0"/>
          </a:p>
        </p:txBody>
      </p:sp>
      <p:sp>
        <p:nvSpPr>
          <p:cNvPr id="5" name="Ograda noge 4"/>
          <p:cNvSpPr>
            <a:spLocks noGrp="1"/>
          </p:cNvSpPr>
          <p:nvPr>
            <p:ph type="ftr" sz="quarter" idx="11"/>
          </p:nvPr>
        </p:nvSpPr>
        <p:spPr/>
        <p:txBody>
          <a:bodyPr/>
          <a:lstStyle/>
          <a:p>
            <a:endParaRPr lang="sl-SI" dirty="0"/>
          </a:p>
        </p:txBody>
      </p:sp>
      <p:sp>
        <p:nvSpPr>
          <p:cNvPr id="6" name="Ograda številke diapozitiva 5"/>
          <p:cNvSpPr>
            <a:spLocks noGrp="1"/>
          </p:cNvSpPr>
          <p:nvPr>
            <p:ph type="sldNum" sz="quarter" idx="12"/>
          </p:nvPr>
        </p:nvSpPr>
        <p:spPr/>
        <p:txBody>
          <a:bodyPr/>
          <a:lstStyle/>
          <a:p>
            <a:fld id="{DEC7A5AD-5AEC-42D0-A3BE-F46B40576360}" type="slidenum">
              <a:rPr lang="sl-SI" smtClean="0"/>
              <a:t>‹#›</a:t>
            </a:fld>
            <a:endParaRPr lang="sl-SI" dirty="0"/>
          </a:p>
        </p:txBody>
      </p:sp>
    </p:spTree>
    <p:extLst>
      <p:ext uri="{BB962C8B-B14F-4D97-AF65-F5344CB8AC3E}">
        <p14:creationId xmlns:p14="http://schemas.microsoft.com/office/powerpoint/2010/main" val="2477949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dirty="0"/>
          </a:p>
        </p:txBody>
      </p:sp>
      <p:sp>
        <p:nvSpPr>
          <p:cNvPr id="3" name="Ograda vsebine 2"/>
          <p:cNvSpPr>
            <a:spLocks noGrp="1"/>
          </p:cNvSpPr>
          <p:nvPr>
            <p:ph sz="half" idx="1"/>
          </p:nvPr>
        </p:nvSpPr>
        <p:spPr>
          <a:xfrm>
            <a:off x="677511" y="2160589"/>
            <a:ext cx="4185125" cy="3880772"/>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dirty="0"/>
          </a:p>
        </p:txBody>
      </p:sp>
      <p:sp>
        <p:nvSpPr>
          <p:cNvPr id="4" name="Ograda vsebine 3"/>
          <p:cNvSpPr>
            <a:spLocks noGrp="1"/>
          </p:cNvSpPr>
          <p:nvPr>
            <p:ph sz="half" idx="2"/>
          </p:nvPr>
        </p:nvSpPr>
        <p:spPr>
          <a:xfrm>
            <a:off x="5091296" y="2160590"/>
            <a:ext cx="4185124" cy="3880773"/>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dirty="0"/>
          </a:p>
        </p:txBody>
      </p:sp>
      <p:sp>
        <p:nvSpPr>
          <p:cNvPr id="5" name="Ograda datuma 4"/>
          <p:cNvSpPr>
            <a:spLocks noGrp="1"/>
          </p:cNvSpPr>
          <p:nvPr>
            <p:ph type="dt" sz="half" idx="10"/>
          </p:nvPr>
        </p:nvSpPr>
        <p:spPr/>
        <p:txBody>
          <a:bodyPr/>
          <a:lstStyle/>
          <a:p>
            <a:fld id="{FF11F0EC-4F60-4544-9956-271209A740FE}" type="datetimeFigureOut">
              <a:rPr lang="sl-SI" smtClean="0"/>
              <a:t>1. 02. 2018</a:t>
            </a:fld>
            <a:endParaRPr lang="sl-SI" dirty="0"/>
          </a:p>
        </p:txBody>
      </p:sp>
      <p:sp>
        <p:nvSpPr>
          <p:cNvPr id="6" name="Ograda noge 5"/>
          <p:cNvSpPr>
            <a:spLocks noGrp="1"/>
          </p:cNvSpPr>
          <p:nvPr>
            <p:ph type="ftr" sz="quarter" idx="11"/>
          </p:nvPr>
        </p:nvSpPr>
        <p:spPr/>
        <p:txBody>
          <a:bodyPr/>
          <a:lstStyle/>
          <a:p>
            <a:endParaRPr lang="sl-SI" dirty="0"/>
          </a:p>
        </p:txBody>
      </p:sp>
      <p:sp>
        <p:nvSpPr>
          <p:cNvPr id="7" name="Ograda številke diapozitiva 6"/>
          <p:cNvSpPr>
            <a:spLocks noGrp="1"/>
          </p:cNvSpPr>
          <p:nvPr>
            <p:ph type="sldNum" sz="quarter" idx="12"/>
          </p:nvPr>
        </p:nvSpPr>
        <p:spPr/>
        <p:txBody>
          <a:bodyPr/>
          <a:lstStyle/>
          <a:p>
            <a:fld id="{DEC7A5AD-5AEC-42D0-A3BE-F46B40576360}" type="slidenum">
              <a:rPr lang="sl-SI" smtClean="0"/>
              <a:t>‹#›</a:t>
            </a:fld>
            <a:endParaRPr lang="sl-SI" dirty="0"/>
          </a:p>
        </p:txBody>
      </p:sp>
    </p:spTree>
    <p:extLst>
      <p:ext uri="{BB962C8B-B14F-4D97-AF65-F5344CB8AC3E}">
        <p14:creationId xmlns:p14="http://schemas.microsoft.com/office/powerpoint/2010/main" val="687616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sl-SI" smtClean="0"/>
              <a:t>Uredite slog naslova matrice</a:t>
            </a:r>
            <a:endParaRPr lang="sl-SI" dirty="0"/>
          </a:p>
        </p:txBody>
      </p:sp>
      <p:sp>
        <p:nvSpPr>
          <p:cNvPr id="3" name="Ograda besedila 2"/>
          <p:cNvSpPr>
            <a:spLocks noGrp="1"/>
          </p:cNvSpPr>
          <p:nvPr>
            <p:ph type="body" idx="1"/>
          </p:nvPr>
        </p:nvSpPr>
        <p:spPr>
          <a:xfrm>
            <a:off x="675922" y="2160983"/>
            <a:ext cx="418671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grada vsebine 3"/>
          <p:cNvSpPr>
            <a:spLocks noGrp="1"/>
          </p:cNvSpPr>
          <p:nvPr>
            <p:ph sz="half" idx="2"/>
          </p:nvPr>
        </p:nvSpPr>
        <p:spPr>
          <a:xfrm>
            <a:off x="675922" y="2737246"/>
            <a:ext cx="4186713"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dirty="0"/>
          </a:p>
        </p:txBody>
      </p:sp>
      <p:sp>
        <p:nvSpPr>
          <p:cNvPr id="5" name="Ograda besedila 4"/>
          <p:cNvSpPr>
            <a:spLocks noGrp="1"/>
          </p:cNvSpPr>
          <p:nvPr>
            <p:ph type="body" sz="quarter" idx="3"/>
          </p:nvPr>
        </p:nvSpPr>
        <p:spPr>
          <a:xfrm>
            <a:off x="5089709" y="2160983"/>
            <a:ext cx="418670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grada vsebine 5"/>
          <p:cNvSpPr>
            <a:spLocks noGrp="1"/>
          </p:cNvSpPr>
          <p:nvPr>
            <p:ph sz="quarter" idx="4"/>
          </p:nvPr>
        </p:nvSpPr>
        <p:spPr>
          <a:xfrm>
            <a:off x="5089710" y="2737246"/>
            <a:ext cx="4186707"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dirty="0"/>
          </a:p>
        </p:txBody>
      </p:sp>
      <p:sp>
        <p:nvSpPr>
          <p:cNvPr id="7" name="Ograda datuma 6"/>
          <p:cNvSpPr>
            <a:spLocks noGrp="1"/>
          </p:cNvSpPr>
          <p:nvPr>
            <p:ph type="dt" sz="half" idx="10"/>
          </p:nvPr>
        </p:nvSpPr>
        <p:spPr/>
        <p:txBody>
          <a:bodyPr/>
          <a:lstStyle/>
          <a:p>
            <a:fld id="{FF11F0EC-4F60-4544-9956-271209A740FE}" type="datetimeFigureOut">
              <a:rPr lang="sl-SI" smtClean="0"/>
              <a:t>1. 02. 2018</a:t>
            </a:fld>
            <a:endParaRPr lang="sl-SI" dirty="0"/>
          </a:p>
        </p:txBody>
      </p:sp>
      <p:sp>
        <p:nvSpPr>
          <p:cNvPr id="8" name="Ograda noge 7"/>
          <p:cNvSpPr>
            <a:spLocks noGrp="1"/>
          </p:cNvSpPr>
          <p:nvPr>
            <p:ph type="ftr" sz="quarter" idx="11"/>
          </p:nvPr>
        </p:nvSpPr>
        <p:spPr/>
        <p:txBody>
          <a:bodyPr/>
          <a:lstStyle/>
          <a:p>
            <a:endParaRPr lang="sl-SI" dirty="0"/>
          </a:p>
        </p:txBody>
      </p:sp>
      <p:sp>
        <p:nvSpPr>
          <p:cNvPr id="9" name="Ograda številke diapozitiva 8"/>
          <p:cNvSpPr>
            <a:spLocks noGrp="1"/>
          </p:cNvSpPr>
          <p:nvPr>
            <p:ph type="sldNum" sz="quarter" idx="12"/>
          </p:nvPr>
        </p:nvSpPr>
        <p:spPr/>
        <p:txBody>
          <a:bodyPr/>
          <a:lstStyle/>
          <a:p>
            <a:fld id="{DEC7A5AD-5AEC-42D0-A3BE-F46B40576360}" type="slidenum">
              <a:rPr lang="sl-SI" smtClean="0"/>
              <a:t>‹#›</a:t>
            </a:fld>
            <a:endParaRPr lang="sl-SI" dirty="0"/>
          </a:p>
        </p:txBody>
      </p:sp>
    </p:spTree>
    <p:extLst>
      <p:ext uri="{BB962C8B-B14F-4D97-AF65-F5344CB8AC3E}">
        <p14:creationId xmlns:p14="http://schemas.microsoft.com/office/powerpoint/2010/main" val="2350331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a:xfrm>
            <a:off x="677511" y="609600"/>
            <a:ext cx="8598907" cy="1320800"/>
          </a:xfrm>
        </p:spPr>
        <p:txBody>
          <a:bodyPr/>
          <a:lstStyle/>
          <a:p>
            <a:r>
              <a:rPr lang="sl-SI" smtClean="0"/>
              <a:t>Uredite slog naslova matrice</a:t>
            </a:r>
            <a:endParaRPr lang="sl-SI" dirty="0"/>
          </a:p>
        </p:txBody>
      </p:sp>
      <p:sp>
        <p:nvSpPr>
          <p:cNvPr id="3" name="Ograda datuma 2"/>
          <p:cNvSpPr>
            <a:spLocks noGrp="1"/>
          </p:cNvSpPr>
          <p:nvPr>
            <p:ph type="dt" sz="half" idx="10"/>
          </p:nvPr>
        </p:nvSpPr>
        <p:spPr/>
        <p:txBody>
          <a:bodyPr/>
          <a:lstStyle/>
          <a:p>
            <a:fld id="{FF11F0EC-4F60-4544-9956-271209A740FE}" type="datetimeFigureOut">
              <a:rPr lang="sl-SI" smtClean="0"/>
              <a:t>1. 02. 2018</a:t>
            </a:fld>
            <a:endParaRPr lang="sl-SI" dirty="0"/>
          </a:p>
        </p:txBody>
      </p:sp>
      <p:sp>
        <p:nvSpPr>
          <p:cNvPr id="4" name="Ograda noge 3"/>
          <p:cNvSpPr>
            <a:spLocks noGrp="1"/>
          </p:cNvSpPr>
          <p:nvPr>
            <p:ph type="ftr" sz="quarter" idx="11"/>
          </p:nvPr>
        </p:nvSpPr>
        <p:spPr/>
        <p:txBody>
          <a:bodyPr/>
          <a:lstStyle/>
          <a:p>
            <a:endParaRPr lang="sl-SI" dirty="0"/>
          </a:p>
        </p:txBody>
      </p:sp>
      <p:sp>
        <p:nvSpPr>
          <p:cNvPr id="5" name="Ograda številke diapozitiva 4"/>
          <p:cNvSpPr>
            <a:spLocks noGrp="1"/>
          </p:cNvSpPr>
          <p:nvPr>
            <p:ph type="sldNum" sz="quarter" idx="12"/>
          </p:nvPr>
        </p:nvSpPr>
        <p:spPr/>
        <p:txBody>
          <a:bodyPr/>
          <a:lstStyle/>
          <a:p>
            <a:fld id="{DEC7A5AD-5AEC-42D0-A3BE-F46B40576360}" type="slidenum">
              <a:rPr lang="sl-SI" smtClean="0"/>
              <a:t>‹#›</a:t>
            </a:fld>
            <a:endParaRPr lang="sl-SI" dirty="0"/>
          </a:p>
        </p:txBody>
      </p:sp>
    </p:spTree>
    <p:extLst>
      <p:ext uri="{BB962C8B-B14F-4D97-AF65-F5344CB8AC3E}">
        <p14:creationId xmlns:p14="http://schemas.microsoft.com/office/powerpoint/2010/main" val="1195165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p>
            <a:fld id="{FF11F0EC-4F60-4544-9956-271209A740FE}" type="datetimeFigureOut">
              <a:rPr lang="sl-SI" smtClean="0"/>
              <a:t>1. 02. 2018</a:t>
            </a:fld>
            <a:endParaRPr lang="sl-SI" dirty="0"/>
          </a:p>
        </p:txBody>
      </p:sp>
      <p:sp>
        <p:nvSpPr>
          <p:cNvPr id="3" name="Ograda noge 2"/>
          <p:cNvSpPr>
            <a:spLocks noGrp="1"/>
          </p:cNvSpPr>
          <p:nvPr>
            <p:ph type="ftr" sz="quarter" idx="11"/>
          </p:nvPr>
        </p:nvSpPr>
        <p:spPr/>
        <p:txBody>
          <a:bodyPr/>
          <a:lstStyle/>
          <a:p>
            <a:endParaRPr lang="sl-SI" dirty="0"/>
          </a:p>
        </p:txBody>
      </p:sp>
      <p:sp>
        <p:nvSpPr>
          <p:cNvPr id="4" name="Ograda številke diapozitiva 3"/>
          <p:cNvSpPr>
            <a:spLocks noGrp="1"/>
          </p:cNvSpPr>
          <p:nvPr>
            <p:ph type="sldNum" sz="quarter" idx="12"/>
          </p:nvPr>
        </p:nvSpPr>
        <p:spPr/>
        <p:txBody>
          <a:bodyPr/>
          <a:lstStyle/>
          <a:p>
            <a:fld id="{DEC7A5AD-5AEC-42D0-A3BE-F46B40576360}" type="slidenum">
              <a:rPr lang="sl-SI" smtClean="0"/>
              <a:t>‹#›</a:t>
            </a:fld>
            <a:endParaRPr lang="sl-SI" dirty="0"/>
          </a:p>
        </p:txBody>
      </p:sp>
    </p:spTree>
    <p:extLst>
      <p:ext uri="{BB962C8B-B14F-4D97-AF65-F5344CB8AC3E}">
        <p14:creationId xmlns:p14="http://schemas.microsoft.com/office/powerpoint/2010/main" val="897867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677510" y="1498604"/>
            <a:ext cx="3855532" cy="1278466"/>
          </a:xfrm>
        </p:spPr>
        <p:txBody>
          <a:bodyPr anchor="b">
            <a:normAutofit/>
          </a:bodyPr>
          <a:lstStyle>
            <a:lvl1pPr>
              <a:defRPr sz="2000"/>
            </a:lvl1pPr>
          </a:lstStyle>
          <a:p>
            <a:r>
              <a:rPr lang="sl-SI" smtClean="0"/>
              <a:t>Uredite slog naslova matrice</a:t>
            </a:r>
            <a:endParaRPr lang="sl-SI" dirty="0"/>
          </a:p>
        </p:txBody>
      </p:sp>
      <p:sp>
        <p:nvSpPr>
          <p:cNvPr id="3" name="Ograda vsebine 2"/>
          <p:cNvSpPr>
            <a:spLocks noGrp="1"/>
          </p:cNvSpPr>
          <p:nvPr>
            <p:ph idx="1"/>
          </p:nvPr>
        </p:nvSpPr>
        <p:spPr>
          <a:xfrm>
            <a:off x="4761701" y="514925"/>
            <a:ext cx="4514717" cy="552643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dirty="0"/>
          </a:p>
        </p:txBody>
      </p:sp>
      <p:sp>
        <p:nvSpPr>
          <p:cNvPr id="4" name="Ograda besedila 3"/>
          <p:cNvSpPr>
            <a:spLocks noGrp="1"/>
          </p:cNvSpPr>
          <p:nvPr>
            <p:ph type="body" sz="half" idx="2"/>
          </p:nvPr>
        </p:nvSpPr>
        <p:spPr>
          <a:xfrm>
            <a:off x="677510" y="2777069"/>
            <a:ext cx="3855532"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l-SI" smtClean="0"/>
              <a:t>Uredite sloge besedila matrice</a:t>
            </a:r>
          </a:p>
        </p:txBody>
      </p:sp>
      <p:sp>
        <p:nvSpPr>
          <p:cNvPr id="5" name="Ograda datuma 4"/>
          <p:cNvSpPr>
            <a:spLocks noGrp="1"/>
          </p:cNvSpPr>
          <p:nvPr>
            <p:ph type="dt" sz="half" idx="10"/>
          </p:nvPr>
        </p:nvSpPr>
        <p:spPr/>
        <p:txBody>
          <a:bodyPr/>
          <a:lstStyle/>
          <a:p>
            <a:fld id="{FF11F0EC-4F60-4544-9956-271209A740FE}" type="datetimeFigureOut">
              <a:rPr lang="sl-SI" smtClean="0"/>
              <a:t>1. 02. 2018</a:t>
            </a:fld>
            <a:endParaRPr lang="sl-SI" dirty="0"/>
          </a:p>
        </p:txBody>
      </p:sp>
      <p:sp>
        <p:nvSpPr>
          <p:cNvPr id="6" name="Ograda noge 5"/>
          <p:cNvSpPr>
            <a:spLocks noGrp="1"/>
          </p:cNvSpPr>
          <p:nvPr>
            <p:ph type="ftr" sz="quarter" idx="11"/>
          </p:nvPr>
        </p:nvSpPr>
        <p:spPr/>
        <p:txBody>
          <a:bodyPr/>
          <a:lstStyle/>
          <a:p>
            <a:endParaRPr lang="sl-SI" dirty="0"/>
          </a:p>
        </p:txBody>
      </p:sp>
      <p:sp>
        <p:nvSpPr>
          <p:cNvPr id="7" name="Ograda številke diapozitiva 6"/>
          <p:cNvSpPr>
            <a:spLocks noGrp="1"/>
          </p:cNvSpPr>
          <p:nvPr>
            <p:ph type="sldNum" sz="quarter" idx="12"/>
          </p:nvPr>
        </p:nvSpPr>
        <p:spPr/>
        <p:txBody>
          <a:bodyPr/>
          <a:lstStyle/>
          <a:p>
            <a:fld id="{DEC7A5AD-5AEC-42D0-A3BE-F46B40576360}" type="slidenum">
              <a:rPr lang="sl-SI" smtClean="0"/>
              <a:t>‹#›</a:t>
            </a:fld>
            <a:endParaRPr lang="sl-SI" dirty="0"/>
          </a:p>
        </p:txBody>
      </p:sp>
    </p:spTree>
    <p:extLst>
      <p:ext uri="{BB962C8B-B14F-4D97-AF65-F5344CB8AC3E}">
        <p14:creationId xmlns:p14="http://schemas.microsoft.com/office/powerpoint/2010/main" val="1721625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677511" y="4800600"/>
            <a:ext cx="8598906" cy="566738"/>
          </a:xfrm>
        </p:spPr>
        <p:txBody>
          <a:bodyPr anchor="b">
            <a:normAutofit/>
          </a:bodyPr>
          <a:lstStyle>
            <a:lvl1pPr algn="l">
              <a:defRPr sz="2400" b="0"/>
            </a:lvl1pPr>
          </a:lstStyle>
          <a:p>
            <a:r>
              <a:rPr lang="sl-SI" smtClean="0"/>
              <a:t>Uredite slog naslova matrice</a:t>
            </a:r>
            <a:endParaRPr lang="sl-SI" dirty="0"/>
          </a:p>
        </p:txBody>
      </p:sp>
      <p:sp>
        <p:nvSpPr>
          <p:cNvPr id="3" name="Ograda slike 2"/>
          <p:cNvSpPr>
            <a:spLocks noGrp="1" noChangeAspect="1"/>
          </p:cNvSpPr>
          <p:nvPr>
            <p:ph type="pic" idx="1"/>
          </p:nvPr>
        </p:nvSpPr>
        <p:spPr>
          <a:xfrm>
            <a:off x="677511" y="609600"/>
            <a:ext cx="8598907" cy="3845718"/>
          </a:xfrm>
        </p:spPr>
        <p:txBody>
          <a:bodyPr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sl-SI" dirty="0"/>
          </a:p>
        </p:txBody>
      </p:sp>
      <p:sp>
        <p:nvSpPr>
          <p:cNvPr id="4" name="Ograda besedila 3"/>
          <p:cNvSpPr>
            <a:spLocks noGrp="1"/>
          </p:cNvSpPr>
          <p:nvPr>
            <p:ph type="body" sz="half" idx="2"/>
          </p:nvPr>
        </p:nvSpPr>
        <p:spPr>
          <a:xfrm>
            <a:off x="677511" y="5367338"/>
            <a:ext cx="8598906"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Ograda datuma 4"/>
          <p:cNvSpPr>
            <a:spLocks noGrp="1"/>
          </p:cNvSpPr>
          <p:nvPr>
            <p:ph type="dt" sz="half" idx="10"/>
          </p:nvPr>
        </p:nvSpPr>
        <p:spPr/>
        <p:txBody>
          <a:bodyPr/>
          <a:lstStyle/>
          <a:p>
            <a:fld id="{FF11F0EC-4F60-4544-9956-271209A740FE}" type="datetimeFigureOut">
              <a:rPr lang="sl-SI" smtClean="0"/>
              <a:t>1. 02. 2018</a:t>
            </a:fld>
            <a:endParaRPr lang="sl-SI" dirty="0"/>
          </a:p>
        </p:txBody>
      </p:sp>
      <p:sp>
        <p:nvSpPr>
          <p:cNvPr id="6" name="Ograda noge 5"/>
          <p:cNvSpPr>
            <a:spLocks noGrp="1"/>
          </p:cNvSpPr>
          <p:nvPr>
            <p:ph type="ftr" sz="quarter" idx="11"/>
          </p:nvPr>
        </p:nvSpPr>
        <p:spPr/>
        <p:txBody>
          <a:bodyPr/>
          <a:lstStyle/>
          <a:p>
            <a:endParaRPr lang="sl-SI" dirty="0"/>
          </a:p>
        </p:txBody>
      </p:sp>
      <p:sp>
        <p:nvSpPr>
          <p:cNvPr id="7" name="Ograda številke diapozitiva 6"/>
          <p:cNvSpPr>
            <a:spLocks noGrp="1"/>
          </p:cNvSpPr>
          <p:nvPr>
            <p:ph type="sldNum" sz="quarter" idx="12"/>
          </p:nvPr>
        </p:nvSpPr>
        <p:spPr/>
        <p:txBody>
          <a:bodyPr/>
          <a:lstStyle/>
          <a:p>
            <a:fld id="{DEC7A5AD-5AEC-42D0-A3BE-F46B40576360}" type="slidenum">
              <a:rPr lang="sl-SI" smtClean="0"/>
              <a:t>‹#›</a:t>
            </a:fld>
            <a:endParaRPr lang="sl-SI" dirty="0"/>
          </a:p>
        </p:txBody>
      </p:sp>
    </p:spTree>
    <p:extLst>
      <p:ext uri="{BB962C8B-B14F-4D97-AF65-F5344CB8AC3E}">
        <p14:creationId xmlns:p14="http://schemas.microsoft.com/office/powerpoint/2010/main" val="4290783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Raven povezovalnik 6"/>
          <p:cNvCxnSpPr/>
          <p:nvPr/>
        </p:nvCxnSpPr>
        <p:spPr>
          <a:xfrm flipV="1">
            <a:off x="7427201" y="3681414"/>
            <a:ext cx="4764799"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8" name="Raven povezovalnik 7"/>
          <p:cNvCxnSpPr/>
          <p:nvPr/>
        </p:nvCxnSpPr>
        <p:spPr>
          <a:xfrm>
            <a:off x="9373453" y="0"/>
            <a:ext cx="1219518"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9" name="Prostoročno 8"/>
          <p:cNvSpPr/>
          <p:nvPr/>
        </p:nvSpPr>
        <p:spPr>
          <a:xfrm>
            <a:off x="9188726" y="-8467"/>
            <a:ext cx="3006450" cy="6866467"/>
          </a:xfrm>
          <a:custGeom>
            <a:avLst/>
            <a:gdLst>
              <a:gd name="connsiteX0" fmla="*/ 2023534 w 3005667"/>
              <a:gd name="connsiteY0" fmla="*/ 8467 h 6866467"/>
              <a:gd name="connsiteX1" fmla="*/ 0 w 3005667"/>
              <a:gd name="connsiteY1" fmla="*/ 6866467 h 6866467"/>
              <a:gd name="connsiteX2" fmla="*/ 2997200 w 3005667"/>
              <a:gd name="connsiteY2" fmla="*/ 6858000 h 6866467"/>
              <a:gd name="connsiteX3" fmla="*/ 3005667 w 3005667"/>
              <a:gd name="connsiteY3" fmla="*/ 0 h 6866467"/>
              <a:gd name="connsiteX4" fmla="*/ 2023534 w 3005667"/>
              <a:gd name="connsiteY4" fmla="*/ 8467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5667" h="6866467">
                <a:moveTo>
                  <a:pt x="2023534" y="8467"/>
                </a:moveTo>
                <a:lnTo>
                  <a:pt x="0" y="6866467"/>
                </a:lnTo>
                <a:lnTo>
                  <a:pt x="2997200" y="6858000"/>
                </a:lnTo>
                <a:cubicBezTo>
                  <a:pt x="3000022" y="4572000"/>
                  <a:pt x="3002845" y="2286000"/>
                  <a:pt x="3005667" y="0"/>
                </a:cubicBezTo>
                <a:lnTo>
                  <a:pt x="2023534" y="8467"/>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l-SI" sz="1800" dirty="0"/>
          </a:p>
        </p:txBody>
      </p:sp>
      <p:sp>
        <p:nvSpPr>
          <p:cNvPr id="10" name="Prostoročno 9"/>
          <p:cNvSpPr/>
          <p:nvPr/>
        </p:nvSpPr>
        <p:spPr>
          <a:xfrm>
            <a:off x="9603701" y="-8467"/>
            <a:ext cx="2591475" cy="6866467"/>
          </a:xfrm>
          <a:custGeom>
            <a:avLst/>
            <a:gdLst>
              <a:gd name="connsiteX0" fmla="*/ 0 w 2590800"/>
              <a:gd name="connsiteY0" fmla="*/ 0 h 6866467"/>
              <a:gd name="connsiteX1" fmla="*/ 1202267 w 2590800"/>
              <a:gd name="connsiteY1" fmla="*/ 6866467 h 6866467"/>
              <a:gd name="connsiteX2" fmla="*/ 2590800 w 2590800"/>
              <a:gd name="connsiteY2" fmla="*/ 6866467 h 6866467"/>
              <a:gd name="connsiteX3" fmla="*/ 2582333 w 2590800"/>
              <a:gd name="connsiteY3" fmla="*/ 0 h 6866467"/>
              <a:gd name="connsiteX4" fmla="*/ 0 w 2590800"/>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0800" h="6866467">
                <a:moveTo>
                  <a:pt x="0" y="0"/>
                </a:moveTo>
                <a:lnTo>
                  <a:pt x="1202267" y="6866467"/>
                </a:lnTo>
                <a:lnTo>
                  <a:pt x="2590800" y="6866467"/>
                </a:lnTo>
                <a:cubicBezTo>
                  <a:pt x="2587978" y="4577645"/>
                  <a:pt x="2585155" y="2288822"/>
                  <a:pt x="2582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l-SI" sz="1800" dirty="0"/>
          </a:p>
        </p:txBody>
      </p:sp>
      <p:sp>
        <p:nvSpPr>
          <p:cNvPr id="11" name="Prostoročno 10"/>
          <p:cNvSpPr/>
          <p:nvPr/>
        </p:nvSpPr>
        <p:spPr>
          <a:xfrm>
            <a:off x="8934660" y="3048000"/>
            <a:ext cx="3260516" cy="3810000"/>
          </a:xfrm>
          <a:custGeom>
            <a:avLst/>
            <a:gdLst>
              <a:gd name="connsiteX0" fmla="*/ 0 w 3259667"/>
              <a:gd name="connsiteY0" fmla="*/ 3810000 h 3810000"/>
              <a:gd name="connsiteX1" fmla="*/ 3251200 w 3259667"/>
              <a:gd name="connsiteY1" fmla="*/ 0 h 3810000"/>
              <a:gd name="connsiteX2" fmla="*/ 3259667 w 3259667"/>
              <a:gd name="connsiteY2" fmla="*/ 3810000 h 3810000"/>
              <a:gd name="connsiteX3" fmla="*/ 0 w 3259667"/>
              <a:gd name="connsiteY3" fmla="*/ 3810000 h 3810000"/>
            </a:gdLst>
            <a:ahLst/>
            <a:cxnLst>
              <a:cxn ang="0">
                <a:pos x="connsiteX0" y="connsiteY0"/>
              </a:cxn>
              <a:cxn ang="0">
                <a:pos x="connsiteX1" y="connsiteY1"/>
              </a:cxn>
              <a:cxn ang="0">
                <a:pos x="connsiteX2" y="connsiteY2"/>
              </a:cxn>
              <a:cxn ang="0">
                <a:pos x="connsiteX3" y="connsiteY3"/>
              </a:cxn>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l-SI" sz="1800" dirty="0"/>
          </a:p>
        </p:txBody>
      </p:sp>
      <p:sp>
        <p:nvSpPr>
          <p:cNvPr id="12" name="Prostoročno 11"/>
          <p:cNvSpPr/>
          <p:nvPr/>
        </p:nvSpPr>
        <p:spPr>
          <a:xfrm>
            <a:off x="9341166" y="-8467"/>
            <a:ext cx="2854010" cy="6866467"/>
          </a:xfrm>
          <a:custGeom>
            <a:avLst/>
            <a:gdLst>
              <a:gd name="connsiteX0" fmla="*/ 0 w 2853267"/>
              <a:gd name="connsiteY0" fmla="*/ 0 h 6866467"/>
              <a:gd name="connsiteX1" fmla="*/ 2472267 w 2853267"/>
              <a:gd name="connsiteY1" fmla="*/ 6866467 h 6866467"/>
              <a:gd name="connsiteX2" fmla="*/ 2853267 w 2853267"/>
              <a:gd name="connsiteY2" fmla="*/ 6858000 h 6866467"/>
              <a:gd name="connsiteX3" fmla="*/ 2853267 w 2853267"/>
              <a:gd name="connsiteY3" fmla="*/ 0 h 6866467"/>
              <a:gd name="connsiteX4" fmla="*/ 0 w 2853267"/>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l-SI" sz="1800" dirty="0"/>
          </a:p>
        </p:txBody>
      </p:sp>
      <p:sp>
        <p:nvSpPr>
          <p:cNvPr id="13" name="Prostoročno 12"/>
          <p:cNvSpPr/>
          <p:nvPr/>
        </p:nvSpPr>
        <p:spPr>
          <a:xfrm>
            <a:off x="10907908" y="-8467"/>
            <a:ext cx="1287268" cy="6866467"/>
          </a:xfrm>
          <a:custGeom>
            <a:avLst/>
            <a:gdLst>
              <a:gd name="connsiteX0" fmla="*/ 1016000 w 1286933"/>
              <a:gd name="connsiteY0" fmla="*/ 0 h 6866467"/>
              <a:gd name="connsiteX1" fmla="*/ 0 w 1286933"/>
              <a:gd name="connsiteY1" fmla="*/ 6866467 h 6866467"/>
              <a:gd name="connsiteX2" fmla="*/ 1286933 w 1286933"/>
              <a:gd name="connsiteY2" fmla="*/ 6866467 h 6866467"/>
              <a:gd name="connsiteX3" fmla="*/ 1278466 w 1286933"/>
              <a:gd name="connsiteY3" fmla="*/ 0 h 6866467"/>
              <a:gd name="connsiteX4" fmla="*/ 1016000 w 1286933"/>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l-SI" sz="1800" dirty="0"/>
          </a:p>
        </p:txBody>
      </p:sp>
      <p:sp>
        <p:nvSpPr>
          <p:cNvPr id="14" name="Prostoročno 13"/>
          <p:cNvSpPr/>
          <p:nvPr/>
        </p:nvSpPr>
        <p:spPr>
          <a:xfrm>
            <a:off x="10941783" y="-8468"/>
            <a:ext cx="1270575" cy="6866467"/>
          </a:xfrm>
          <a:custGeom>
            <a:avLst/>
            <a:gdLst>
              <a:gd name="connsiteX0" fmla="*/ 0 w 1244600"/>
              <a:gd name="connsiteY0" fmla="*/ 0 h 6874934"/>
              <a:gd name="connsiteX1" fmla="*/ 1117600 w 1244600"/>
              <a:gd name="connsiteY1" fmla="*/ 6866467 h 6874934"/>
              <a:gd name="connsiteX2" fmla="*/ 1244600 w 1244600"/>
              <a:gd name="connsiteY2" fmla="*/ 6874934 h 6874934"/>
              <a:gd name="connsiteX3" fmla="*/ 1236134 w 1244600"/>
              <a:gd name="connsiteY3" fmla="*/ 0 h 6874934"/>
              <a:gd name="connsiteX4" fmla="*/ 0 w 1244600"/>
              <a:gd name="connsiteY4" fmla="*/ 0 h 6874934"/>
              <a:gd name="connsiteX0" fmla="*/ 0 w 1253067"/>
              <a:gd name="connsiteY0" fmla="*/ 0 h 6874934"/>
              <a:gd name="connsiteX1" fmla="*/ 1117600 w 1253067"/>
              <a:gd name="connsiteY1" fmla="*/ 6866467 h 6874934"/>
              <a:gd name="connsiteX2" fmla="*/ 1244600 w 1253067"/>
              <a:gd name="connsiteY2" fmla="*/ 6874934 h 6874934"/>
              <a:gd name="connsiteX3" fmla="*/ 1253067 w 1253067"/>
              <a:gd name="connsiteY3" fmla="*/ 0 h 6874934"/>
              <a:gd name="connsiteX4" fmla="*/ 0 w 1253067"/>
              <a:gd name="connsiteY4" fmla="*/ 0 h 6874934"/>
              <a:gd name="connsiteX0" fmla="*/ 0 w 1270244"/>
              <a:gd name="connsiteY0" fmla="*/ 0 h 6866467"/>
              <a:gd name="connsiteX1" fmla="*/ 1117600 w 1270244"/>
              <a:gd name="connsiteY1" fmla="*/ 6866467 h 6866467"/>
              <a:gd name="connsiteX2" fmla="*/ 1270000 w 1270244"/>
              <a:gd name="connsiteY2" fmla="*/ 6866467 h 6866467"/>
              <a:gd name="connsiteX3" fmla="*/ 1253067 w 1270244"/>
              <a:gd name="connsiteY3" fmla="*/ 0 h 6866467"/>
              <a:gd name="connsiteX4" fmla="*/ 0 w 1270244"/>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l-SI" sz="1800" dirty="0"/>
          </a:p>
        </p:txBody>
      </p:sp>
      <p:sp>
        <p:nvSpPr>
          <p:cNvPr id="15" name="Prostoročno 14"/>
          <p:cNvSpPr/>
          <p:nvPr/>
        </p:nvSpPr>
        <p:spPr>
          <a:xfrm>
            <a:off x="10374369" y="3589868"/>
            <a:ext cx="1820807" cy="3268133"/>
          </a:xfrm>
          <a:custGeom>
            <a:avLst/>
            <a:gdLst>
              <a:gd name="connsiteX0" fmla="*/ 0 w 1820333"/>
              <a:gd name="connsiteY0" fmla="*/ 3268133 h 3268133"/>
              <a:gd name="connsiteX1" fmla="*/ 1811866 w 1820333"/>
              <a:gd name="connsiteY1" fmla="*/ 0 h 3268133"/>
              <a:gd name="connsiteX2" fmla="*/ 1820333 w 1820333"/>
              <a:gd name="connsiteY2" fmla="*/ 3259666 h 3268133"/>
              <a:gd name="connsiteX3" fmla="*/ 0 w 1820333"/>
              <a:gd name="connsiteY3" fmla="*/ 3268133 h 3268133"/>
            </a:gdLst>
            <a:ahLst/>
            <a:cxnLst>
              <a:cxn ang="0">
                <a:pos x="connsiteX0" y="connsiteY0"/>
              </a:cxn>
              <a:cxn ang="0">
                <a:pos x="connsiteX1" y="connsiteY1"/>
              </a:cxn>
              <a:cxn ang="0">
                <a:pos x="connsiteX2" y="connsiteY2"/>
              </a:cxn>
              <a:cxn ang="0">
                <a:pos x="connsiteX3" y="connsiteY3"/>
              </a:cxn>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l-SI" sz="1800" dirty="0"/>
          </a:p>
        </p:txBody>
      </p:sp>
      <p:sp>
        <p:nvSpPr>
          <p:cNvPr id="16" name="Prostoročno 15"/>
          <p:cNvSpPr/>
          <p:nvPr/>
        </p:nvSpPr>
        <p:spPr>
          <a:xfrm>
            <a:off x="-8469" y="4013201"/>
            <a:ext cx="457319" cy="2853267"/>
          </a:xfrm>
          <a:custGeom>
            <a:avLst/>
            <a:gdLst>
              <a:gd name="connsiteX0" fmla="*/ 0 w 457200"/>
              <a:gd name="connsiteY0" fmla="*/ 0 h 2853267"/>
              <a:gd name="connsiteX1" fmla="*/ 457200 w 457200"/>
              <a:gd name="connsiteY1" fmla="*/ 2853267 h 2853267"/>
              <a:gd name="connsiteX2" fmla="*/ 0 w 457200"/>
              <a:gd name="connsiteY2" fmla="*/ 2844800 h 2853267"/>
              <a:gd name="connsiteX3" fmla="*/ 0 w 457200"/>
              <a:gd name="connsiteY3" fmla="*/ 0 h 2853267"/>
            </a:gdLst>
            <a:ahLst/>
            <a:cxnLst>
              <a:cxn ang="0">
                <a:pos x="connsiteX0" y="connsiteY0"/>
              </a:cxn>
              <a:cxn ang="0">
                <a:pos x="connsiteX1" y="connsiteY1"/>
              </a:cxn>
              <a:cxn ang="0">
                <a:pos x="connsiteX2" y="connsiteY2"/>
              </a:cxn>
              <a:cxn ang="0">
                <a:pos x="connsiteX3" y="connsiteY3"/>
              </a:cxn>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sl-SI" sz="1800" dirty="0"/>
          </a:p>
        </p:txBody>
      </p:sp>
      <p:sp>
        <p:nvSpPr>
          <p:cNvPr id="2" name="Ograda naslova 1"/>
          <p:cNvSpPr>
            <a:spLocks noGrp="1"/>
          </p:cNvSpPr>
          <p:nvPr>
            <p:ph type="title"/>
          </p:nvPr>
        </p:nvSpPr>
        <p:spPr>
          <a:xfrm>
            <a:off x="677511" y="609600"/>
            <a:ext cx="8598907" cy="1320800"/>
          </a:xfrm>
          <a:prstGeom prst="rect">
            <a:avLst/>
          </a:prstGeom>
        </p:spPr>
        <p:txBody>
          <a:bodyPr vert="horz" lIns="91440" tIns="45720" rIns="91440" bIns="45720" rtlCol="0" anchor="t">
            <a:normAutofit/>
          </a:bodyPr>
          <a:lstStyle/>
          <a:p>
            <a:r>
              <a:rPr lang="sl-SI" dirty="0" smtClean="0"/>
              <a:t>Uredite slog naslova matrice</a:t>
            </a:r>
            <a:endParaRPr lang="sl-SI" dirty="0"/>
          </a:p>
        </p:txBody>
      </p:sp>
      <p:sp>
        <p:nvSpPr>
          <p:cNvPr id="3" name="Ograda besedila 2"/>
          <p:cNvSpPr>
            <a:spLocks noGrp="1"/>
          </p:cNvSpPr>
          <p:nvPr>
            <p:ph type="body" idx="1"/>
          </p:nvPr>
        </p:nvSpPr>
        <p:spPr>
          <a:xfrm>
            <a:off x="677511" y="2160590"/>
            <a:ext cx="8598907" cy="3880773"/>
          </a:xfrm>
          <a:prstGeom prst="rect">
            <a:avLst/>
          </a:prstGeom>
        </p:spPr>
        <p:txBody>
          <a:bodyPr vert="horz" lIns="91440" tIns="45720" rIns="91440" bIns="45720" rtlCol="0">
            <a:normAutofit/>
          </a:bodyPr>
          <a:lstStyle/>
          <a:p>
            <a:pPr lvl="0"/>
            <a:r>
              <a:rPr lang="sl-SI" dirty="0" smtClean="0"/>
              <a:t>Uredite sloge besedila matrice</a:t>
            </a:r>
          </a:p>
          <a:p>
            <a:pPr lvl="1"/>
            <a:r>
              <a:rPr lang="sl-SI" dirty="0" smtClean="0"/>
              <a:t>Druga raven</a:t>
            </a:r>
          </a:p>
          <a:p>
            <a:pPr lvl="2"/>
            <a:r>
              <a:rPr lang="sl-SI" dirty="0" smtClean="0"/>
              <a:t>Tretja </a:t>
            </a:r>
            <a:r>
              <a:rPr lang="sl-SI" noProof="0" dirty="0" smtClean="0"/>
              <a:t>raven</a:t>
            </a:r>
          </a:p>
          <a:p>
            <a:pPr lvl="3"/>
            <a:r>
              <a:rPr lang="sl-SI" dirty="0" smtClean="0"/>
              <a:t>Četrta raven</a:t>
            </a:r>
          </a:p>
          <a:p>
            <a:pPr lvl="4"/>
            <a:r>
              <a:rPr lang="sl-SI" dirty="0" smtClean="0"/>
              <a:t>Peta raven</a:t>
            </a:r>
            <a:endParaRPr lang="sl-SI" dirty="0"/>
          </a:p>
        </p:txBody>
      </p:sp>
      <p:sp>
        <p:nvSpPr>
          <p:cNvPr id="4" name="Ograda datuma 3"/>
          <p:cNvSpPr>
            <a:spLocks noGrp="1"/>
          </p:cNvSpPr>
          <p:nvPr>
            <p:ph type="dt" sz="half" idx="2"/>
          </p:nvPr>
        </p:nvSpPr>
        <p:spPr>
          <a:xfrm>
            <a:off x="7207010" y="6041363"/>
            <a:ext cx="912177"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F11F0EC-4F60-4544-9956-271209A740FE}" type="datetimeFigureOut">
              <a:rPr lang="sl-SI" smtClean="0"/>
              <a:t>1. 02. 2018</a:t>
            </a:fld>
            <a:endParaRPr lang="sl-SI" dirty="0"/>
          </a:p>
        </p:txBody>
      </p:sp>
      <p:sp>
        <p:nvSpPr>
          <p:cNvPr id="5" name="Ograda noge 4"/>
          <p:cNvSpPr>
            <a:spLocks noGrp="1"/>
          </p:cNvSpPr>
          <p:nvPr>
            <p:ph type="ftr" sz="quarter" idx="3"/>
          </p:nvPr>
        </p:nvSpPr>
        <p:spPr>
          <a:xfrm>
            <a:off x="677511" y="6041363"/>
            <a:ext cx="629925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l-SI" dirty="0"/>
          </a:p>
        </p:txBody>
      </p:sp>
      <p:sp>
        <p:nvSpPr>
          <p:cNvPr id="6" name="Ograda številke diapozitiva 5"/>
          <p:cNvSpPr>
            <a:spLocks noGrp="1"/>
          </p:cNvSpPr>
          <p:nvPr>
            <p:ph type="sldNum" sz="quarter" idx="4"/>
          </p:nvPr>
        </p:nvSpPr>
        <p:spPr>
          <a:xfrm>
            <a:off x="8592901" y="6041363"/>
            <a:ext cx="683517" cy="365125"/>
          </a:xfrm>
          <a:prstGeom prst="rect">
            <a:avLst/>
          </a:prstGeom>
        </p:spPr>
        <p:txBody>
          <a:bodyPr vert="horz" lIns="91440" tIns="45720" rIns="91440" bIns="45720" rtlCol="0" anchor="ctr"/>
          <a:lstStyle>
            <a:lvl1pPr algn="r">
              <a:defRPr sz="900">
                <a:solidFill>
                  <a:schemeClr val="accent1"/>
                </a:solidFill>
              </a:defRPr>
            </a:lvl1pPr>
          </a:lstStyle>
          <a:p>
            <a:fld id="{DEC7A5AD-5AEC-42D0-A3BE-F46B40576360}" type="slidenum">
              <a:rPr lang="sl-SI" smtClean="0"/>
              <a:t>‹#›</a:t>
            </a:fld>
            <a:endParaRPr lang="sl-SI" dirty="0"/>
          </a:p>
        </p:txBody>
      </p:sp>
    </p:spTree>
    <p:extLst>
      <p:ext uri="{BB962C8B-B14F-4D97-AF65-F5344CB8AC3E}">
        <p14:creationId xmlns:p14="http://schemas.microsoft.com/office/powerpoint/2010/main" val="1654197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6" name="Pravokotnik 8"/>
          <p:cNvSpPr>
            <a:spLocks noGrp="1" noChangeArrowheads="1"/>
          </p:cNvSpPr>
          <p:nvPr>
            <p:ph type="ctrTitle"/>
          </p:nvPr>
        </p:nvSpPr>
        <p:spPr>
          <a:xfrm>
            <a:off x="742384" y="2761306"/>
            <a:ext cx="8534036" cy="1702052"/>
          </a:xfrm>
        </p:spPr>
        <p:txBody>
          <a:bodyPr/>
          <a:lstStyle/>
          <a:p>
            <a:pPr algn="r" defTabSz="457200">
              <a:spcBef>
                <a:spcPts val="0"/>
              </a:spcBef>
              <a:buNone/>
            </a:pPr>
            <a:r>
              <a:rPr lang="sl-SI" sz="2400" b="1" dirty="0" smtClean="0">
                <a:solidFill>
                  <a:srgbClr val="90C226"/>
                </a:solidFill>
                <a:latin typeface="Trebuchet MS"/>
              </a:rPr>
              <a:t>PRIPRAVA FINANČNEGA NAČRTA, PROGRAMA </a:t>
            </a:r>
            <a:r>
              <a:rPr lang="sl-SI" sz="2400" b="1" smtClean="0">
                <a:solidFill>
                  <a:srgbClr val="90C226"/>
                </a:solidFill>
                <a:latin typeface="Trebuchet MS"/>
              </a:rPr>
              <a:t>DELA </a:t>
            </a:r>
            <a:r>
              <a:rPr lang="sl-SI" sz="2400" b="1" smtClean="0">
                <a:solidFill>
                  <a:srgbClr val="90C226"/>
                </a:solidFill>
                <a:latin typeface="Trebuchet MS"/>
              </a:rPr>
              <a:t>IN</a:t>
            </a:r>
            <a:br>
              <a:rPr lang="sl-SI" sz="2400" b="1" smtClean="0">
                <a:solidFill>
                  <a:srgbClr val="90C226"/>
                </a:solidFill>
                <a:latin typeface="Trebuchet MS"/>
              </a:rPr>
            </a:br>
            <a:r>
              <a:rPr lang="sl-SI" sz="2400" b="1" smtClean="0">
                <a:solidFill>
                  <a:srgbClr val="90C226"/>
                </a:solidFill>
                <a:latin typeface="Trebuchet MS"/>
              </a:rPr>
              <a:t> </a:t>
            </a:r>
            <a:r>
              <a:rPr lang="sl-SI" sz="2400" b="1" dirty="0" smtClean="0">
                <a:solidFill>
                  <a:srgbClr val="90C226"/>
                </a:solidFill>
                <a:latin typeface="Trebuchet MS"/>
              </a:rPr>
              <a:t/>
            </a:r>
            <a:br>
              <a:rPr lang="sl-SI" sz="2400" b="1" dirty="0" smtClean="0">
                <a:solidFill>
                  <a:srgbClr val="90C226"/>
                </a:solidFill>
                <a:latin typeface="Trebuchet MS"/>
              </a:rPr>
            </a:br>
            <a:r>
              <a:rPr lang="sl-SI" sz="2400" b="1" dirty="0" smtClean="0">
                <a:solidFill>
                  <a:srgbClr val="90C226"/>
                </a:solidFill>
                <a:latin typeface="Trebuchet MS"/>
              </a:rPr>
              <a:t>KADROVSKEGA </a:t>
            </a:r>
            <a:r>
              <a:rPr lang="sl-SI" sz="2400" b="1" dirty="0" smtClean="0">
                <a:solidFill>
                  <a:srgbClr val="90C226"/>
                </a:solidFill>
                <a:latin typeface="Trebuchet MS"/>
              </a:rPr>
              <a:t>NAČRTA ZA LETO 2018 </a:t>
            </a:r>
            <a:endParaRPr lang="sl-SI" sz="2400" b="1" i="0" dirty="0">
              <a:solidFill>
                <a:srgbClr val="90C226"/>
              </a:solidFill>
              <a:latin typeface="Trebuchet MS"/>
            </a:endParaRPr>
          </a:p>
        </p:txBody>
      </p:sp>
    </p:spTree>
    <p:extLst>
      <p:ext uri="{BB962C8B-B14F-4D97-AF65-F5344CB8AC3E}">
        <p14:creationId xmlns:p14="http://schemas.microsoft.com/office/powerpoint/2010/main" val="23879509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511" y="609600"/>
            <a:ext cx="8598907" cy="939114"/>
          </a:xfrm>
        </p:spPr>
        <p:txBody>
          <a:bodyPr/>
          <a:lstStyle/>
          <a:p>
            <a:r>
              <a:rPr lang="sl-SI" dirty="0"/>
              <a:t>Opozorila pri pripravi </a:t>
            </a:r>
            <a:r>
              <a:rPr lang="sl-SI" dirty="0" smtClean="0"/>
              <a:t>FN in KN</a:t>
            </a:r>
            <a:endParaRPr lang="sl-SI" dirty="0"/>
          </a:p>
        </p:txBody>
      </p:sp>
      <p:sp>
        <p:nvSpPr>
          <p:cNvPr id="3" name="Označba mesta vsebine 2"/>
          <p:cNvSpPr>
            <a:spLocks noGrp="1"/>
          </p:cNvSpPr>
          <p:nvPr>
            <p:ph idx="1"/>
          </p:nvPr>
        </p:nvSpPr>
        <p:spPr/>
        <p:txBody>
          <a:bodyPr/>
          <a:lstStyle/>
          <a:p>
            <a:r>
              <a:rPr lang="sl-SI" dirty="0" smtClean="0"/>
              <a:t>Pred izdajo soglasja ministrstvo pregleda vsak FN zavoda. Pri tem imamo vzpostavljen kontrolni list, ki omogoča poenoten pristop pregledovanja in usklajevanja FN.</a:t>
            </a:r>
          </a:p>
          <a:p>
            <a:r>
              <a:rPr lang="sl-SI" dirty="0" smtClean="0"/>
              <a:t>Pred potrjevanjem dokumentov na svetih zavodov, bodite pozorni, da v preglednicah ni izpisanih napak (poseben list v </a:t>
            </a:r>
            <a:r>
              <a:rPr lang="sl-SI" dirty="0" err="1" smtClean="0"/>
              <a:t>excelovi</a:t>
            </a:r>
            <a:r>
              <a:rPr lang="sl-SI" dirty="0" smtClean="0"/>
              <a:t> preglednici), da je pravilno izpolnjen kadrovski načrt ter da so obrazložitve v programu dela, ki navajajo finančne podatke, usklajene s podatki v preglednicah FN.</a:t>
            </a:r>
          </a:p>
          <a:p>
            <a:endParaRPr lang="sl-SI" dirty="0"/>
          </a:p>
        </p:txBody>
      </p:sp>
    </p:spTree>
    <p:extLst>
      <p:ext uri="{BB962C8B-B14F-4D97-AF65-F5344CB8AC3E}">
        <p14:creationId xmlns:p14="http://schemas.microsoft.com/office/powerpoint/2010/main" val="29389036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511" y="609600"/>
            <a:ext cx="8598907" cy="1038131"/>
          </a:xfrm>
        </p:spPr>
        <p:txBody>
          <a:bodyPr>
            <a:normAutofit fontScale="90000"/>
          </a:bodyPr>
          <a:lstStyle/>
          <a:p>
            <a:r>
              <a:rPr lang="sl-SI" dirty="0" smtClean="0"/>
              <a:t>Priprava poročila o realizaciji FN za leto 2017</a:t>
            </a:r>
            <a:endParaRPr lang="sl-SI" dirty="0"/>
          </a:p>
        </p:txBody>
      </p:sp>
      <p:sp>
        <p:nvSpPr>
          <p:cNvPr id="3" name="Označba mesta vsebine 2"/>
          <p:cNvSpPr>
            <a:spLocks noGrp="1"/>
          </p:cNvSpPr>
          <p:nvPr>
            <p:ph idx="1"/>
          </p:nvPr>
        </p:nvSpPr>
        <p:spPr>
          <a:xfrm>
            <a:off x="677511" y="1819748"/>
            <a:ext cx="8598907" cy="4221616"/>
          </a:xfrm>
        </p:spPr>
        <p:txBody>
          <a:bodyPr>
            <a:normAutofit/>
          </a:bodyPr>
          <a:lstStyle/>
          <a:p>
            <a:r>
              <a:rPr lang="sl-SI" dirty="0" smtClean="0">
                <a:solidFill>
                  <a:srgbClr val="FF0000"/>
                </a:solidFill>
                <a:latin typeface="Arial Narrow" panose="020B0606020202030204" pitchFamily="34" charset="0"/>
              </a:rPr>
              <a:t>Rok za pripravo poročila je 28. 2. 2018, </a:t>
            </a:r>
            <a:r>
              <a:rPr lang="sl-SI" dirty="0" smtClean="0">
                <a:latin typeface="Arial Narrow" panose="020B0606020202030204" pitchFamily="34" charset="0"/>
              </a:rPr>
              <a:t>določen je v sklepih o financiranju za leto 2017 in se ga je potrebno držati. </a:t>
            </a:r>
          </a:p>
          <a:p>
            <a:r>
              <a:rPr lang="sl-SI" dirty="0" smtClean="0">
                <a:latin typeface="Arial Narrow" panose="020B0606020202030204" pitchFamily="34" charset="0"/>
              </a:rPr>
              <a:t>Poročilo vključuje tudi poročanje o porabi sredstev po sklepih (MOFAS) za leto 2017.</a:t>
            </a:r>
          </a:p>
          <a:p>
            <a:pPr marL="0" indent="0">
              <a:buNone/>
            </a:pPr>
            <a:endParaRPr lang="sl-SI" dirty="0" smtClean="0">
              <a:latin typeface="Arial Narrow" panose="020B0606020202030204" pitchFamily="34" charset="0"/>
            </a:endParaRPr>
          </a:p>
          <a:p>
            <a:pPr marL="0" indent="0">
              <a:buNone/>
            </a:pPr>
            <a:r>
              <a:rPr lang="sl-SI" sz="2000" b="1" dirty="0" smtClean="0">
                <a:latin typeface="Arial Narrow" panose="020B0606020202030204" pitchFamily="34" charset="0"/>
              </a:rPr>
              <a:t>Ključne ugotovitve pri poročanju o porabi sredstev po sklepih iz leta 2016:</a:t>
            </a:r>
          </a:p>
          <a:p>
            <a:pPr lvl="0"/>
            <a:r>
              <a:rPr lang="sl-SI" dirty="0">
                <a:solidFill>
                  <a:schemeClr val="tx1"/>
                </a:solidFill>
                <a:latin typeface="Arial Narrow" panose="020B0606020202030204" pitchFamily="34" charset="0"/>
              </a:rPr>
              <a:t>navajanje napačnih vrednosti prihodkov, ki so jih šole prejele od ministrstva na podlagi sklepa,</a:t>
            </a:r>
          </a:p>
          <a:p>
            <a:pPr lvl="0"/>
            <a:r>
              <a:rPr lang="sl-SI" dirty="0">
                <a:solidFill>
                  <a:schemeClr val="tx1"/>
                </a:solidFill>
                <a:latin typeface="Arial Narrow" panose="020B0606020202030204" pitchFamily="34" charset="0"/>
              </a:rPr>
              <a:t>zelo visoki deleži izdatkov za blago in storitve,</a:t>
            </a:r>
          </a:p>
          <a:p>
            <a:pPr lvl="0"/>
            <a:r>
              <a:rPr lang="sl-SI" dirty="0">
                <a:solidFill>
                  <a:schemeClr val="tx1"/>
                </a:solidFill>
                <a:latin typeface="Arial Narrow" panose="020B0606020202030204" pitchFamily="34" charset="0"/>
              </a:rPr>
              <a:t>zelo visoki stroški pisarniškega materiala in storitev (kar 28% izdatkov za blago in storitve), </a:t>
            </a:r>
            <a:endParaRPr lang="sl-SI" dirty="0" smtClean="0">
              <a:solidFill>
                <a:schemeClr val="tx1"/>
              </a:solidFill>
              <a:latin typeface="Arial Narrow" panose="020B0606020202030204" pitchFamily="34" charset="0"/>
            </a:endParaRPr>
          </a:p>
          <a:p>
            <a:r>
              <a:rPr lang="sl-SI" dirty="0">
                <a:solidFill>
                  <a:schemeClr val="tx1"/>
                </a:solidFill>
                <a:latin typeface="Arial Narrow" panose="020B0606020202030204" pitchFamily="34" charset="0"/>
              </a:rPr>
              <a:t>neupravičena poraba sredstev za nakup opreme; brez soglasja v višini 2.799.337 evrov in za 468.045 evrov preko odobrenega zneska v soglasju,</a:t>
            </a:r>
          </a:p>
          <a:p>
            <a:pPr lvl="0"/>
            <a:endParaRPr lang="sl-SI" dirty="0">
              <a:solidFill>
                <a:schemeClr val="tx1"/>
              </a:solidFill>
              <a:latin typeface="Arial Narrow" panose="020B0606020202030204" pitchFamily="34" charset="0"/>
            </a:endParaRPr>
          </a:p>
          <a:p>
            <a:endParaRPr lang="sl-SI" dirty="0" smtClean="0">
              <a:solidFill>
                <a:schemeClr val="tx1"/>
              </a:solidFill>
              <a:latin typeface="Arial Narrow" panose="020B0606020202030204" pitchFamily="34" charset="0"/>
            </a:endParaRPr>
          </a:p>
          <a:p>
            <a:endParaRPr lang="sl-SI" dirty="0"/>
          </a:p>
        </p:txBody>
      </p:sp>
    </p:spTree>
    <p:extLst>
      <p:ext uri="{BB962C8B-B14F-4D97-AF65-F5344CB8AC3E}">
        <p14:creationId xmlns:p14="http://schemas.microsoft.com/office/powerpoint/2010/main" val="165351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511" y="609600"/>
            <a:ext cx="8598907" cy="558297"/>
          </a:xfrm>
        </p:spPr>
        <p:txBody>
          <a:bodyPr>
            <a:normAutofit fontScale="90000"/>
          </a:bodyPr>
          <a:lstStyle/>
          <a:p>
            <a:endParaRPr lang="sl-SI" dirty="0"/>
          </a:p>
        </p:txBody>
      </p:sp>
      <p:sp>
        <p:nvSpPr>
          <p:cNvPr id="3" name="Označba mesta vsebine 2"/>
          <p:cNvSpPr>
            <a:spLocks noGrp="1"/>
          </p:cNvSpPr>
          <p:nvPr>
            <p:ph idx="1"/>
          </p:nvPr>
        </p:nvSpPr>
        <p:spPr>
          <a:xfrm>
            <a:off x="677511" y="1321806"/>
            <a:ext cx="8598907" cy="4719557"/>
          </a:xfrm>
        </p:spPr>
        <p:txBody>
          <a:bodyPr/>
          <a:lstStyle/>
          <a:p>
            <a:r>
              <a:rPr lang="sl-SI" dirty="0" smtClean="0">
                <a:solidFill>
                  <a:schemeClr val="tx1"/>
                </a:solidFill>
                <a:latin typeface="Arial Narrow" panose="020B0606020202030204" pitchFamily="34" charset="0"/>
              </a:rPr>
              <a:t>velika </a:t>
            </a:r>
            <a:r>
              <a:rPr lang="sl-SI" dirty="0">
                <a:solidFill>
                  <a:schemeClr val="tx1"/>
                </a:solidFill>
                <a:latin typeface="Arial Narrow" panose="020B0606020202030204" pitchFamily="34" charset="0"/>
              </a:rPr>
              <a:t>odstopanja med poročilom o porabi sredstev po denarnem toku in  poročilom po obračunskem načelu; Ocenjujemo, da so neporabljena sredstva, prejeta po sklepih izkazana prenizko, primanjkljaji sredstev pa previsoko. V poročilu o porabi sredstev po sklepu so višji stroški dela in izdatki za blago in storitve kot v poročilu po obračunskem načelu</a:t>
            </a:r>
            <a:r>
              <a:rPr lang="sl-SI" dirty="0" smtClean="0">
                <a:solidFill>
                  <a:schemeClr val="tx1"/>
                </a:solidFill>
                <a:latin typeface="Arial Narrow" panose="020B0606020202030204" pitchFamily="34" charset="0"/>
              </a:rPr>
              <a:t>.</a:t>
            </a:r>
          </a:p>
          <a:p>
            <a:r>
              <a:rPr lang="sl-SI" dirty="0">
                <a:solidFill>
                  <a:schemeClr val="tx1"/>
                </a:solidFill>
                <a:latin typeface="Arial Narrow" panose="020B0606020202030204" pitchFamily="34" charset="0"/>
              </a:rPr>
              <a:t>neupravičeno poročanje, da sredstva po sklepu ministrstva niso zadoščala za izvedbo izobraževalnih in vzgojnega </a:t>
            </a:r>
            <a:r>
              <a:rPr lang="sl-SI" dirty="0" smtClean="0">
                <a:solidFill>
                  <a:schemeClr val="tx1"/>
                </a:solidFill>
                <a:latin typeface="Arial Narrow" panose="020B0606020202030204" pitchFamily="34" charset="0"/>
              </a:rPr>
              <a:t>programa, </a:t>
            </a:r>
            <a:r>
              <a:rPr lang="sl-SI" dirty="0">
                <a:solidFill>
                  <a:schemeClr val="tx1"/>
                </a:solidFill>
                <a:latin typeface="Arial Narrow" panose="020B0606020202030204" pitchFamily="34" charset="0"/>
              </a:rPr>
              <a:t>bodisi na račun nakupa opreme brez soglasja ministrstva ali preko odobrenega zneska iz soglasja, bodisi na račun visokih izdatkov za blago in storitve,</a:t>
            </a:r>
          </a:p>
          <a:p>
            <a:pPr lvl="0"/>
            <a:r>
              <a:rPr lang="sl-SI" dirty="0" smtClean="0">
                <a:solidFill>
                  <a:schemeClr val="tx1"/>
                </a:solidFill>
                <a:latin typeface="Arial Narrow" panose="020B0606020202030204" pitchFamily="34" charset="0"/>
              </a:rPr>
              <a:t>nekateri </a:t>
            </a:r>
            <a:r>
              <a:rPr lang="sl-SI" dirty="0">
                <a:solidFill>
                  <a:schemeClr val="tx1"/>
                </a:solidFill>
                <a:latin typeface="Arial Narrow" panose="020B0606020202030204" pitchFamily="34" charset="0"/>
              </a:rPr>
              <a:t>zavodi, ki so poročali, da jim sredstva za izobraževalne in vzgojni program ne zadoščajo, v poročilu niso navedli virov financiranja primanjkljaja</a:t>
            </a:r>
            <a:r>
              <a:rPr lang="sl-SI" dirty="0" smtClean="0">
                <a:solidFill>
                  <a:schemeClr val="tx1"/>
                </a:solidFill>
                <a:latin typeface="Arial Narrow" panose="020B0606020202030204" pitchFamily="34" charset="0"/>
              </a:rPr>
              <a:t>.</a:t>
            </a:r>
            <a:endParaRPr lang="sl-SI" dirty="0">
              <a:solidFill>
                <a:schemeClr val="tx1"/>
              </a:solidFill>
              <a:latin typeface="Arial Narrow" panose="020B0606020202030204" pitchFamily="34" charset="0"/>
            </a:endParaRPr>
          </a:p>
          <a:p>
            <a:endParaRPr lang="sl-SI" dirty="0">
              <a:solidFill>
                <a:schemeClr val="tx1"/>
              </a:solidFill>
            </a:endParaRPr>
          </a:p>
        </p:txBody>
      </p:sp>
    </p:spTree>
    <p:extLst>
      <p:ext uri="{BB962C8B-B14F-4D97-AF65-F5344CB8AC3E}">
        <p14:creationId xmlns:p14="http://schemas.microsoft.com/office/powerpoint/2010/main" val="34547962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510" y="378941"/>
            <a:ext cx="8598907" cy="757881"/>
          </a:xfrm>
        </p:spPr>
        <p:txBody>
          <a:bodyPr/>
          <a:lstStyle/>
          <a:p>
            <a:r>
              <a:rPr lang="sl-SI" dirty="0" smtClean="0"/>
              <a:t>ČASOVNI OKVIR</a:t>
            </a:r>
            <a:endParaRPr lang="sl-SI" dirty="0"/>
          </a:p>
        </p:txBody>
      </p:sp>
      <p:sp>
        <p:nvSpPr>
          <p:cNvPr id="3" name="Označba mesta vsebine 2"/>
          <p:cNvSpPr>
            <a:spLocks noGrp="1"/>
          </p:cNvSpPr>
          <p:nvPr>
            <p:ph idx="1"/>
          </p:nvPr>
        </p:nvSpPr>
        <p:spPr>
          <a:xfrm>
            <a:off x="677511" y="1507524"/>
            <a:ext cx="8598907" cy="4533839"/>
          </a:xfrm>
        </p:spPr>
        <p:txBody>
          <a:bodyPr>
            <a:normAutofit lnSpcReduction="10000"/>
          </a:bodyPr>
          <a:lstStyle/>
          <a:p>
            <a:pPr algn="just"/>
            <a:r>
              <a:rPr lang="sl-SI" dirty="0">
                <a:latin typeface="Arial Narrow" panose="020B0606020202030204" pitchFamily="34" charset="0"/>
              </a:rPr>
              <a:t>Navodila za pripravo programa dela, finančnega in kadrovskega načrta za leto 2018 se po vsebini ne spreminjajo glede na leto </a:t>
            </a:r>
            <a:r>
              <a:rPr lang="sl-SI" dirty="0" smtClean="0">
                <a:latin typeface="Arial Narrow" panose="020B0606020202030204" pitchFamily="34" charset="0"/>
              </a:rPr>
              <a:t>2017.</a:t>
            </a:r>
          </a:p>
          <a:p>
            <a:pPr algn="just"/>
            <a:r>
              <a:rPr lang="sl-SI" dirty="0">
                <a:latin typeface="Arial Narrow" panose="020B0606020202030204" pitchFamily="34" charset="0"/>
              </a:rPr>
              <a:t>V skladu z drugim  odstavkom 58. </a:t>
            </a:r>
            <a:r>
              <a:rPr lang="sl-SI" dirty="0" smtClean="0">
                <a:latin typeface="Arial Narrow" panose="020B0606020202030204" pitchFamily="34" charset="0"/>
              </a:rPr>
              <a:t>člena, </a:t>
            </a:r>
            <a:r>
              <a:rPr lang="sl-SI" dirty="0">
                <a:latin typeface="Arial Narrow" panose="020B0606020202030204" pitchFamily="34" charset="0"/>
              </a:rPr>
              <a:t>mora predstojnik neposrednega uporabnika  proračuna države, posrednim proračunskim  uporabnikom iz svoje pristojnosti posredovati izhodišča za pripravo finančnih </a:t>
            </a:r>
            <a:r>
              <a:rPr lang="sl-SI" dirty="0" smtClean="0">
                <a:latin typeface="Arial Narrow" panose="020B0606020202030204" pitchFamily="34" charset="0"/>
              </a:rPr>
              <a:t>načrtov v 15 dneh po objavi ZIPRS v uradnem listu – zadnji rok za posredovanje izhodišč na šole je bil 28. 12. 2107. </a:t>
            </a:r>
          </a:p>
          <a:p>
            <a:pPr algn="just"/>
            <a:r>
              <a:rPr lang="sl-SI" dirty="0">
                <a:latin typeface="Arial Narrow" panose="020B0606020202030204" pitchFamily="34" charset="0"/>
              </a:rPr>
              <a:t>Posredni uporabniki proračuna države morajo v skladu s šestim odstavkom 58. člena ZIPRS1819 posredovati sprejete finančne načrte in programe dela v soglasje pristojnemu ministrstvu v 45 dneh po prejemu izhodišč za </a:t>
            </a:r>
            <a:r>
              <a:rPr lang="sl-SI" dirty="0" smtClean="0">
                <a:latin typeface="Arial Narrow" panose="020B0606020202030204" pitchFamily="34" charset="0"/>
              </a:rPr>
              <a:t>načrtovanje – </a:t>
            </a:r>
            <a:r>
              <a:rPr lang="sl-SI" dirty="0" smtClean="0">
                <a:solidFill>
                  <a:srgbClr val="FF0000"/>
                </a:solidFill>
                <a:latin typeface="Arial Narrow" panose="020B0606020202030204" pitchFamily="34" charset="0"/>
              </a:rPr>
              <a:t>zadnji rok za posredovanje programa dela, FN, KN 2018 v soglasje na ministrstvo bi se iztekel 11. 2. 2018, če ni bi prišlo do spremembe minimalne plače. </a:t>
            </a:r>
          </a:p>
          <a:p>
            <a:pPr algn="just"/>
            <a:r>
              <a:rPr lang="sl-SI" dirty="0" smtClean="0">
                <a:latin typeface="Arial Narrow" panose="020B0606020202030204" pitchFamily="34" charset="0"/>
              </a:rPr>
              <a:t>Ministrstvo nima pravne podlage, da bi šolam lahko formalno podaljšalo rok za oddajo dokumentov v soglasje, ampak</a:t>
            </a:r>
            <a:r>
              <a:rPr lang="sl-SI" dirty="0">
                <a:latin typeface="Arial Narrow" panose="020B0606020202030204" pitchFamily="34" charset="0"/>
              </a:rPr>
              <a:t>, ker je </a:t>
            </a:r>
            <a:r>
              <a:rPr lang="sl-SI" dirty="0" smtClean="0">
                <a:latin typeface="Arial Narrow" panose="020B0606020202030204" pitchFamily="34" charset="0"/>
              </a:rPr>
              <a:t>bil v </a:t>
            </a:r>
            <a:r>
              <a:rPr lang="sl-SI" dirty="0">
                <a:latin typeface="Arial Narrow" panose="020B0606020202030204" pitchFamily="34" charset="0"/>
              </a:rPr>
              <a:t>Uradnem listu RS, št. 5 z dne 26.1.2018 </a:t>
            </a:r>
            <a:r>
              <a:rPr lang="sl-SI" dirty="0" smtClean="0">
                <a:latin typeface="Arial Narrow" panose="020B0606020202030204" pitchFamily="34" charset="0"/>
              </a:rPr>
              <a:t>objavljen nov </a:t>
            </a:r>
            <a:r>
              <a:rPr lang="sl-SI" dirty="0">
                <a:latin typeface="Arial Narrow" panose="020B0606020202030204" pitchFamily="34" charset="0"/>
              </a:rPr>
              <a:t>znesek minimalne </a:t>
            </a:r>
            <a:r>
              <a:rPr lang="sl-SI" dirty="0" smtClean="0">
                <a:latin typeface="Arial Narrow" panose="020B0606020202030204" pitchFamily="34" charset="0"/>
              </a:rPr>
              <a:t>plače (od </a:t>
            </a:r>
            <a:r>
              <a:rPr lang="sl-SI" dirty="0">
                <a:latin typeface="Arial Narrow" panose="020B0606020202030204" pitchFamily="34" charset="0"/>
              </a:rPr>
              <a:t>1. januarja </a:t>
            </a:r>
            <a:r>
              <a:rPr lang="sl-SI" dirty="0" smtClean="0">
                <a:latin typeface="Arial Narrow" panose="020B0606020202030204" pitchFamily="34" charset="0"/>
              </a:rPr>
              <a:t>2018 </a:t>
            </a:r>
            <a:r>
              <a:rPr lang="sl-SI" dirty="0">
                <a:latin typeface="Arial Narrow" panose="020B0606020202030204" pitchFamily="34" charset="0"/>
              </a:rPr>
              <a:t>znaša 842,79 </a:t>
            </a:r>
            <a:r>
              <a:rPr lang="sl-SI" dirty="0" smtClean="0">
                <a:latin typeface="Arial Narrow" panose="020B0606020202030204" pitchFamily="34" charset="0"/>
              </a:rPr>
              <a:t>eurov), bo potrebno pripraviti nove izračune cen IP/VP na dijaka/študenta ter posledično nove sklepe o financiranju.</a:t>
            </a:r>
            <a:endParaRPr lang="sl-SI" dirty="0">
              <a:latin typeface="Arial Narrow" panose="020B0606020202030204" pitchFamily="34" charset="0"/>
            </a:endParaRPr>
          </a:p>
          <a:p>
            <a:pPr algn="just"/>
            <a:endParaRPr lang="sl-SI" dirty="0"/>
          </a:p>
        </p:txBody>
      </p:sp>
    </p:spTree>
    <p:extLst>
      <p:ext uri="{BB962C8B-B14F-4D97-AF65-F5344CB8AC3E}">
        <p14:creationId xmlns:p14="http://schemas.microsoft.com/office/powerpoint/2010/main" val="32387802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511" y="609600"/>
            <a:ext cx="8598907" cy="691978"/>
          </a:xfrm>
        </p:spPr>
        <p:txBody>
          <a:bodyPr/>
          <a:lstStyle/>
          <a:p>
            <a:r>
              <a:rPr lang="sl-SI" dirty="0" smtClean="0"/>
              <a:t>ČASOVNI OKVIR</a:t>
            </a:r>
            <a:endParaRPr lang="sl-SI" dirty="0"/>
          </a:p>
        </p:txBody>
      </p:sp>
      <p:sp>
        <p:nvSpPr>
          <p:cNvPr id="3" name="Označba mesta vsebine 2"/>
          <p:cNvSpPr>
            <a:spLocks noGrp="1"/>
          </p:cNvSpPr>
          <p:nvPr>
            <p:ph idx="1"/>
          </p:nvPr>
        </p:nvSpPr>
        <p:spPr>
          <a:xfrm>
            <a:off x="677511" y="1433384"/>
            <a:ext cx="8598907" cy="4607979"/>
          </a:xfrm>
        </p:spPr>
        <p:txBody>
          <a:bodyPr>
            <a:normAutofit/>
          </a:bodyPr>
          <a:lstStyle/>
          <a:p>
            <a:r>
              <a:rPr lang="sl-SI" b="1" dirty="0" smtClean="0">
                <a:solidFill>
                  <a:srgbClr val="FF0000"/>
                </a:solidFill>
                <a:latin typeface="Arial Narrow" panose="020B0606020202030204" pitchFamily="34" charset="0"/>
              </a:rPr>
              <a:t>To pa pomeni, da se bo šolam podaljšal rok za pripravo programa dela, FN in KN za leto 2018.</a:t>
            </a:r>
          </a:p>
          <a:p>
            <a:r>
              <a:rPr lang="sl-SI" dirty="0" smtClean="0">
                <a:latin typeface="Arial Narrow" panose="020B0606020202030204" pitchFamily="34" charset="0"/>
              </a:rPr>
              <a:t> Na ministrstvu bomo v tem tednu pripravili nove izračune cen (objava na portalu). Nove cene bodo podlaga za nove izračune letnega obsega financiranja. Zneski bodo objavljeni na </a:t>
            </a:r>
            <a:r>
              <a:rPr lang="sl-SI" dirty="0">
                <a:latin typeface="Arial Narrow" panose="020B0606020202030204" pitchFamily="34" charset="0"/>
              </a:rPr>
              <a:t>portalu ministrstva, v aplikaciji »Finančna izplačila</a:t>
            </a:r>
            <a:r>
              <a:rPr lang="sl-SI" dirty="0" smtClean="0">
                <a:latin typeface="Arial Narrow" panose="020B0606020202030204" pitchFamily="34" charset="0"/>
              </a:rPr>
              <a:t>«. </a:t>
            </a:r>
          </a:p>
          <a:p>
            <a:r>
              <a:rPr lang="sl-SI" b="1" dirty="0">
                <a:solidFill>
                  <a:srgbClr val="FF0000"/>
                </a:solidFill>
                <a:latin typeface="Arial Narrow" panose="020B0606020202030204" pitchFamily="34" charset="0"/>
              </a:rPr>
              <a:t>Šole boste prejele spremembe navodil in izhodišč v elektronski obliki (okrožnica). Od prejema le-teh (predvidoma 2. 2. 2018) zavodom začne teči 45 dnevni rok za posredovanje sprejetih programov dela in finančnih načrtov v soglasje ministrstvu. </a:t>
            </a:r>
          </a:p>
          <a:p>
            <a:r>
              <a:rPr lang="sl-SI" b="1" dirty="0">
                <a:solidFill>
                  <a:srgbClr val="FF0000"/>
                </a:solidFill>
                <a:latin typeface="Arial Narrow" panose="020B0606020202030204" pitchFamily="34" charset="0"/>
              </a:rPr>
              <a:t>To pa pomeni, da se rok za oddajo dokumentov v soglasje na ministrstvo izteče okoli 19. marca 2018</a:t>
            </a:r>
            <a:r>
              <a:rPr lang="sl-SI" b="1" dirty="0" smtClean="0">
                <a:solidFill>
                  <a:srgbClr val="FF0000"/>
                </a:solidFill>
                <a:latin typeface="Arial Narrow" panose="020B0606020202030204" pitchFamily="34" charset="0"/>
              </a:rPr>
              <a:t>. Teh rokov se je potrebno držati!</a:t>
            </a:r>
            <a:r>
              <a:rPr lang="sl-SI" dirty="0">
                <a:latin typeface="Arial Narrow" panose="020B0606020202030204" pitchFamily="34" charset="0"/>
              </a:rPr>
              <a:t> </a:t>
            </a:r>
            <a:r>
              <a:rPr lang="sl-SI" dirty="0" smtClean="0">
                <a:latin typeface="Arial Narrow" panose="020B0606020202030204" pitchFamily="34" charset="0"/>
              </a:rPr>
              <a:t> Zakonodajalec je določil </a:t>
            </a:r>
            <a:r>
              <a:rPr lang="sl-SI" dirty="0">
                <a:latin typeface="Arial Narrow" panose="020B0606020202030204" pitchFamily="34" charset="0"/>
              </a:rPr>
              <a:t>globo 2.500 evrov za odgovorno osebo pravne osebe, če v predpisanem 45 dnevnem roku ne posreduje finančnega načrta v soglasje pristojnemu ministrstvu. </a:t>
            </a:r>
            <a:r>
              <a:rPr lang="sl-SI" dirty="0" smtClean="0">
                <a:latin typeface="Arial Narrow" panose="020B0606020202030204" pitchFamily="34" charset="0"/>
              </a:rPr>
              <a:t> Računsko sodišče v okviru revizije pravilnosti izvršitve Proračuna RS preverja, ali je ministrstvo posredovalo šolam izhodišča v 15 dnevnem roku. Prav tako preverja roke, v katerem šola pošlje dokumente v soglasje na ministrstvo.</a:t>
            </a:r>
          </a:p>
          <a:p>
            <a:endParaRPr lang="sl-SI" dirty="0" smtClean="0"/>
          </a:p>
        </p:txBody>
      </p:sp>
    </p:spTree>
    <p:extLst>
      <p:ext uri="{BB962C8B-B14F-4D97-AF65-F5344CB8AC3E}">
        <p14:creationId xmlns:p14="http://schemas.microsoft.com/office/powerpoint/2010/main" val="15354634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IZHODIŠČA ZA PRIPRAVO FN 2018</a:t>
            </a:r>
            <a:endParaRPr lang="sl-SI" dirty="0"/>
          </a:p>
        </p:txBody>
      </p:sp>
      <p:sp>
        <p:nvSpPr>
          <p:cNvPr id="3" name="Označba mesta vsebine 2"/>
          <p:cNvSpPr>
            <a:spLocks noGrp="1"/>
          </p:cNvSpPr>
          <p:nvPr>
            <p:ph idx="1"/>
          </p:nvPr>
        </p:nvSpPr>
        <p:spPr>
          <a:xfrm>
            <a:off x="677511" y="1392196"/>
            <a:ext cx="8598907" cy="5107458"/>
          </a:xfrm>
        </p:spPr>
        <p:txBody>
          <a:bodyPr>
            <a:normAutofit fontScale="92500" lnSpcReduction="10000"/>
          </a:bodyPr>
          <a:lstStyle/>
          <a:p>
            <a:pPr marL="0" indent="0">
              <a:lnSpc>
                <a:spcPct val="170000"/>
              </a:lnSpc>
              <a:spcBef>
                <a:spcPts val="0"/>
              </a:spcBef>
              <a:buNone/>
            </a:pPr>
            <a:r>
              <a:rPr lang="sl-SI" sz="1900" dirty="0"/>
              <a:t>Pri pripravi  finančnega načrta za leto 2018 zavod:</a:t>
            </a:r>
          </a:p>
          <a:p>
            <a:pPr lvl="0">
              <a:lnSpc>
                <a:spcPct val="170000"/>
              </a:lnSpc>
              <a:spcBef>
                <a:spcPts val="0"/>
              </a:spcBef>
            </a:pPr>
            <a:endParaRPr lang="sl-SI" sz="1900" dirty="0" smtClean="0">
              <a:latin typeface="Arial Narrow" panose="020B0606020202030204" pitchFamily="34" charset="0"/>
            </a:endParaRPr>
          </a:p>
          <a:p>
            <a:pPr lvl="0">
              <a:lnSpc>
                <a:spcPct val="170000"/>
              </a:lnSpc>
              <a:spcBef>
                <a:spcPts val="0"/>
              </a:spcBef>
            </a:pPr>
            <a:r>
              <a:rPr lang="sl-SI" sz="1900" dirty="0" smtClean="0">
                <a:latin typeface="Arial Narrow" panose="020B0606020202030204" pitchFamily="34" charset="0"/>
              </a:rPr>
              <a:t>upošteva </a:t>
            </a:r>
            <a:r>
              <a:rPr lang="sl-SI" sz="1900" dirty="0">
                <a:latin typeface="Arial Narrow" panose="020B0606020202030204" pitchFamily="34" charset="0"/>
              </a:rPr>
              <a:t>obseg financiranja  iz finančnega načrta ministrstva, kot izhaja iz veljavnih metodologij  financiranja izobraževalnih programov srednjega šolstva, vzgojnega programa v dijaških domovih in višješolskih študijskih programov za obdobje od 1. 12. 2017 do 30. 11. 2018 ter vpisa dijakov/študentov v šolsko/študijsko leto 2017/18; Podatki o obsegu financiranja na podlagi uveljavljenih metodologij financiranja v letu 2018 so objavljeni na portalu ministrstva, v aplikaciji »Finančna izplačila«.  </a:t>
            </a:r>
          </a:p>
          <a:p>
            <a:pPr lvl="0">
              <a:lnSpc>
                <a:spcPct val="170000"/>
              </a:lnSpc>
              <a:spcBef>
                <a:spcPts val="0"/>
              </a:spcBef>
            </a:pPr>
            <a:r>
              <a:rPr lang="sl-SI" sz="1900" dirty="0">
                <a:latin typeface="Arial Narrow" panose="020B0606020202030204" pitchFamily="34" charset="0"/>
              </a:rPr>
              <a:t>pri načrtovanju porabe sredstev iz prejšnje alineje, upošteva njihovo razdelitev med stroške dela in izdatke za blago in storitve na način, da bo zavod lahko realiziral kadrovski načrt  ter izkazal gospodarno in učinkovito rabo javnih sredstev; </a:t>
            </a:r>
          </a:p>
        </p:txBody>
      </p:sp>
    </p:spTree>
    <p:extLst>
      <p:ext uri="{BB962C8B-B14F-4D97-AF65-F5344CB8AC3E}">
        <p14:creationId xmlns:p14="http://schemas.microsoft.com/office/powerpoint/2010/main" val="114803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511" y="609600"/>
            <a:ext cx="8598907" cy="856735"/>
          </a:xfrm>
        </p:spPr>
        <p:txBody>
          <a:bodyPr/>
          <a:lstStyle/>
          <a:p>
            <a:r>
              <a:rPr lang="sl-SI" dirty="0"/>
              <a:t>IZHODIŠČA ZA PRIPRAVO FN 2018</a:t>
            </a:r>
          </a:p>
        </p:txBody>
      </p:sp>
      <p:sp>
        <p:nvSpPr>
          <p:cNvPr id="3" name="Označba mesta vsebine 2"/>
          <p:cNvSpPr>
            <a:spLocks noGrp="1"/>
          </p:cNvSpPr>
          <p:nvPr>
            <p:ph idx="1"/>
          </p:nvPr>
        </p:nvSpPr>
        <p:spPr>
          <a:xfrm>
            <a:off x="677511" y="1696996"/>
            <a:ext cx="8598907" cy="4344368"/>
          </a:xfrm>
        </p:spPr>
        <p:txBody>
          <a:bodyPr>
            <a:normAutofit/>
          </a:bodyPr>
          <a:lstStyle/>
          <a:p>
            <a:pPr lvl="0">
              <a:lnSpc>
                <a:spcPct val="170000"/>
              </a:lnSpc>
              <a:spcBef>
                <a:spcPts val="0"/>
              </a:spcBef>
            </a:pPr>
            <a:r>
              <a:rPr lang="sl-SI" dirty="0">
                <a:latin typeface="Arial Narrow" panose="020B0606020202030204" pitchFamily="34" charset="0"/>
              </a:rPr>
              <a:t>pri načrtovanju izdatkov za izvedbo izobraževalnih programov oziroma vzgojnega programa upošteva veljavne normative in standarde ter druge relevantne predpise; </a:t>
            </a:r>
          </a:p>
          <a:p>
            <a:pPr lvl="0">
              <a:lnSpc>
                <a:spcPct val="170000"/>
              </a:lnSpc>
              <a:spcBef>
                <a:spcPts val="0"/>
              </a:spcBef>
            </a:pPr>
            <a:r>
              <a:rPr lang="sl-SI" dirty="0" smtClean="0">
                <a:latin typeface="Arial Narrow" panose="020B0606020202030204" pitchFamily="34" charset="0"/>
              </a:rPr>
              <a:t>načrtuje </a:t>
            </a:r>
            <a:r>
              <a:rPr lang="sl-SI" dirty="0">
                <a:latin typeface="Arial Narrow" panose="020B0606020202030204" pitchFamily="34" charset="0"/>
              </a:rPr>
              <a:t>izdatke za namene, ki niso vključeni v ceno programov na dijaka oziroma študenta v višini, do katere je upravičen do financiranja iz finančnega načrta ministrstva  (na primer: plače ravnateljev, dodatna strokovna pomoč in drugo);</a:t>
            </a:r>
          </a:p>
          <a:p>
            <a:pPr lvl="0">
              <a:lnSpc>
                <a:spcPct val="170000"/>
              </a:lnSpc>
              <a:spcBef>
                <a:spcPts val="0"/>
              </a:spcBef>
            </a:pPr>
            <a:r>
              <a:rPr lang="sl-SI" dirty="0">
                <a:latin typeface="Arial Narrow" panose="020B0606020202030204" pitchFamily="34" charset="0"/>
              </a:rPr>
              <a:t>izkazuje pozitivni oziroma najmanj izravnani poslovni izid  iz naslova opravljanja pridobitne dejavnosti.</a:t>
            </a:r>
          </a:p>
          <a:p>
            <a:endParaRPr lang="sl-SI" dirty="0"/>
          </a:p>
        </p:txBody>
      </p:sp>
    </p:spTree>
    <p:extLst>
      <p:ext uri="{BB962C8B-B14F-4D97-AF65-F5344CB8AC3E}">
        <p14:creationId xmlns:p14="http://schemas.microsoft.com/office/powerpoint/2010/main" val="29805527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511" y="609600"/>
            <a:ext cx="8598907" cy="782595"/>
          </a:xfrm>
        </p:spPr>
        <p:txBody>
          <a:bodyPr/>
          <a:lstStyle/>
          <a:p>
            <a:r>
              <a:rPr lang="sl-SI" dirty="0"/>
              <a:t>IZHODIŠČA ZA PRIPRAVO FN 2018</a:t>
            </a:r>
          </a:p>
        </p:txBody>
      </p:sp>
      <p:sp>
        <p:nvSpPr>
          <p:cNvPr id="3" name="Označba mesta vsebine 2"/>
          <p:cNvSpPr>
            <a:spLocks noGrp="1"/>
          </p:cNvSpPr>
          <p:nvPr>
            <p:ph idx="1"/>
          </p:nvPr>
        </p:nvSpPr>
        <p:spPr>
          <a:xfrm>
            <a:off x="677511" y="1392196"/>
            <a:ext cx="8598907" cy="4649168"/>
          </a:xfrm>
        </p:spPr>
        <p:txBody>
          <a:bodyPr/>
          <a:lstStyle/>
          <a:p>
            <a:pPr marL="0" indent="0">
              <a:buNone/>
            </a:pPr>
            <a:r>
              <a:rPr lang="sl-SI" dirty="0" smtClean="0">
                <a:latin typeface="Arial Narrow" panose="020B0606020202030204" pitchFamily="34" charset="0"/>
              </a:rPr>
              <a:t> - Cena na dijaka upošteva sprostitev nekaterih varčevalnih ukrepov (premije KAD, regres v višini minimalne plače za vse) ter dvig materialnih stroškov za 7%.</a:t>
            </a:r>
          </a:p>
          <a:p>
            <a:pPr marL="0" indent="0">
              <a:buNone/>
            </a:pPr>
            <a:r>
              <a:rPr lang="sl-SI" dirty="0" smtClean="0">
                <a:latin typeface="Arial Narrow" panose="020B0606020202030204" pitchFamily="34" charset="0"/>
              </a:rPr>
              <a:t>- Izhodišča za načrtovanje stroškov dela so navedena v Navodilih ministrstva, šole pa ste bile prav tako seznanjene s pojasnili MJU glede stroškov dela v letu 2018.</a:t>
            </a:r>
          </a:p>
          <a:p>
            <a:pPr marL="0" indent="0">
              <a:buNone/>
            </a:pPr>
            <a:r>
              <a:rPr lang="sl-SI" dirty="0" smtClean="0">
                <a:latin typeface="Arial Narrow" panose="020B0606020202030204" pitchFamily="34" charset="0"/>
              </a:rPr>
              <a:t>- </a:t>
            </a:r>
            <a:r>
              <a:rPr lang="sl-SI" b="1" dirty="0">
                <a:latin typeface="Arial Narrow" panose="020B0606020202030204" pitchFamily="34" charset="0"/>
              </a:rPr>
              <a:t>Zavode opozarjamo na 38. člen ZIPRS1819</a:t>
            </a:r>
            <a:r>
              <a:rPr lang="sl-SI" dirty="0">
                <a:latin typeface="Arial Narrow" panose="020B0606020202030204" pitchFamily="34" charset="0"/>
              </a:rPr>
              <a:t> (zmanjšanje obsega sredstev za financiranje posrednih uporabnikov proračuna), ki določa, da »če neposredni uporabnik v postopku izdaje soglasja k finančnemu načrtu posrednega uporabnika proračuna iz svoje pristojnosti ugotovi, da je v finančnem načrtu posrednega uporabnika izkazan presežek prihodkov nad odhodki iz naslova izvajanja javne službe, neposredni uporabnik v obsegu izkazanega presežka prihodkov nad odhodki zmanjša obseg sredstev za financiranje javne službe posrednega uporabnika proračuna in mu izda soglasje tako, da bo finančni načrt posrednega uporabnika uravnotežen v delu, ki se nanaša na javno službo.«   </a:t>
            </a:r>
            <a:r>
              <a:rPr lang="sl-SI" b="1" dirty="0">
                <a:latin typeface="Arial Narrow" panose="020B0606020202030204" pitchFamily="34" charset="0"/>
              </a:rPr>
              <a:t>Ministrstvo bo uravnoteženost finančnega načrta na javni službi presojalo na podlagi Načrta prihodkov in odhodkov po denarnem toku. </a:t>
            </a:r>
            <a:endParaRPr lang="sl-SI" dirty="0">
              <a:latin typeface="Arial Narrow" panose="020B0606020202030204" pitchFamily="34" charset="0"/>
            </a:endParaRPr>
          </a:p>
          <a:p>
            <a:pPr marL="0" indent="0">
              <a:buNone/>
            </a:pPr>
            <a:endParaRPr lang="sl-SI" dirty="0" smtClean="0"/>
          </a:p>
          <a:p>
            <a:pPr marL="0" indent="0">
              <a:buNone/>
            </a:pPr>
            <a:endParaRPr lang="sl-SI" dirty="0" smtClean="0"/>
          </a:p>
          <a:p>
            <a:pPr marL="0" indent="0">
              <a:buNone/>
            </a:pPr>
            <a:endParaRPr lang="sl-SI" dirty="0" smtClean="0"/>
          </a:p>
          <a:p>
            <a:pPr marL="0" indent="0">
              <a:buNone/>
            </a:pPr>
            <a:endParaRPr lang="sl-SI" dirty="0"/>
          </a:p>
          <a:p>
            <a:pPr marL="0" indent="0">
              <a:buNone/>
            </a:pPr>
            <a:endParaRPr lang="sl-SI" dirty="0" smtClean="0"/>
          </a:p>
          <a:p>
            <a:pPr marL="0" indent="0">
              <a:buNone/>
            </a:pPr>
            <a:endParaRPr lang="sl-SI" dirty="0"/>
          </a:p>
        </p:txBody>
      </p:sp>
    </p:spTree>
    <p:extLst>
      <p:ext uri="{BB962C8B-B14F-4D97-AF65-F5344CB8AC3E}">
        <p14:creationId xmlns:p14="http://schemas.microsoft.com/office/powerpoint/2010/main" val="2401163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511" y="609600"/>
            <a:ext cx="8598907" cy="832022"/>
          </a:xfrm>
        </p:spPr>
        <p:txBody>
          <a:bodyPr/>
          <a:lstStyle/>
          <a:p>
            <a:r>
              <a:rPr lang="sl-SI" dirty="0" smtClean="0"/>
              <a:t>FN in Zakon o fiskalnem pravilu</a:t>
            </a:r>
            <a:endParaRPr lang="sl-SI" dirty="0"/>
          </a:p>
        </p:txBody>
      </p:sp>
      <p:sp>
        <p:nvSpPr>
          <p:cNvPr id="3" name="Označba mesta vsebine 2"/>
          <p:cNvSpPr>
            <a:spLocks noGrp="1"/>
          </p:cNvSpPr>
          <p:nvPr>
            <p:ph idx="1"/>
          </p:nvPr>
        </p:nvSpPr>
        <p:spPr>
          <a:xfrm>
            <a:off x="677511" y="1566250"/>
            <a:ext cx="8598907" cy="4475113"/>
          </a:xfrm>
        </p:spPr>
        <p:txBody>
          <a:bodyPr/>
          <a:lstStyle/>
          <a:p>
            <a:r>
              <a:rPr lang="sl-SI" dirty="0">
                <a:latin typeface="Arial Narrow" panose="020B0606020202030204" pitchFamily="34" charset="0"/>
              </a:rPr>
              <a:t>Zavodi smejo v finančnem načrtu za leto 2018 načrtovati porabo presežkov prihodkov nad odhodki preteklih let, pri čemer pa morajo biti pozorni na določbe 5. člena Zakona o fiskalnem pravilu (Uradni list RS, št. 55/15; v nadaljevanju: </a:t>
            </a:r>
            <a:r>
              <a:rPr lang="sl-SI" dirty="0" err="1">
                <a:latin typeface="Arial Narrow" panose="020B0606020202030204" pitchFamily="34" charset="0"/>
              </a:rPr>
              <a:t>ZFisP</a:t>
            </a:r>
            <a:r>
              <a:rPr lang="sl-SI" dirty="0">
                <a:latin typeface="Arial Narrow" panose="020B0606020202030204" pitchFamily="34" charset="0"/>
              </a:rPr>
              <a:t>). Zavod sme v finančnem načrtu za leto 2018 načrtovati porabo presežka prihodkov nad odhodki iz pretekli let (vir: bilanca stanja) v vrednosti, ki je zmanjšana za ugotovljeni  »fiskalni presežek«. Slednji se izračuna v skladu s 77. členom </a:t>
            </a:r>
            <a:r>
              <a:rPr lang="sl-SI" dirty="0" smtClean="0">
                <a:latin typeface="Arial Narrow" panose="020B0606020202030204" pitchFamily="34" charset="0"/>
              </a:rPr>
              <a:t>ZIPRS1819.</a:t>
            </a:r>
          </a:p>
          <a:p>
            <a:pPr algn="just"/>
            <a:r>
              <a:rPr lang="sl-SI" dirty="0" smtClean="0">
                <a:latin typeface="Arial Narrow" panose="020B0606020202030204" pitchFamily="34" charset="0"/>
              </a:rPr>
              <a:t>Glede na to, kako se fiskalni presežek izračuna, ga praviloma ne bo imel noben zavod, vendar pa bodite vseeno pozorni na rezultat izračuna. </a:t>
            </a:r>
            <a:r>
              <a:rPr lang="sl-SI" b="1" dirty="0" smtClean="0">
                <a:latin typeface="Arial Narrow" panose="020B0606020202030204" pitchFamily="34" charset="0"/>
              </a:rPr>
              <a:t>V kolikor zavod ne bi ustvaril presežka po Zakonu o računovodstvu, medtem, ko bi izračun po 77. členu ZIPRS1819 kazal pozitivni rezultat, se obrnite na MF. </a:t>
            </a:r>
            <a:endParaRPr lang="sl-SI" b="1" dirty="0">
              <a:latin typeface="Arial Narrow" panose="020B0606020202030204" pitchFamily="34" charset="0"/>
            </a:endParaRPr>
          </a:p>
        </p:txBody>
      </p:sp>
    </p:spTree>
    <p:extLst>
      <p:ext uri="{BB962C8B-B14F-4D97-AF65-F5344CB8AC3E}">
        <p14:creationId xmlns:p14="http://schemas.microsoft.com/office/powerpoint/2010/main" val="1346043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511" y="609600"/>
            <a:ext cx="8598907" cy="929489"/>
          </a:xfrm>
        </p:spPr>
        <p:txBody>
          <a:bodyPr/>
          <a:lstStyle/>
          <a:p>
            <a:r>
              <a:rPr lang="sl-SI" dirty="0" smtClean="0"/>
              <a:t>Priprava KN za leto 2018</a:t>
            </a:r>
            <a:endParaRPr lang="sl-SI" dirty="0"/>
          </a:p>
        </p:txBody>
      </p:sp>
      <p:sp>
        <p:nvSpPr>
          <p:cNvPr id="3" name="Označba mesta vsebine 2"/>
          <p:cNvSpPr>
            <a:spLocks noGrp="1"/>
          </p:cNvSpPr>
          <p:nvPr>
            <p:ph idx="1"/>
          </p:nvPr>
        </p:nvSpPr>
        <p:spPr>
          <a:xfrm>
            <a:off x="677511" y="1629624"/>
            <a:ext cx="8598907" cy="4411739"/>
          </a:xfrm>
        </p:spPr>
        <p:txBody>
          <a:bodyPr/>
          <a:lstStyle/>
          <a:p>
            <a:r>
              <a:rPr lang="sl-SI" dirty="0" smtClean="0">
                <a:latin typeface="Arial Narrow" panose="020B0606020202030204" pitchFamily="34" charset="0"/>
              </a:rPr>
              <a:t>KN pripravite v preglednici, ki se nahaja v </a:t>
            </a:r>
            <a:r>
              <a:rPr lang="sl-SI" dirty="0" err="1" smtClean="0">
                <a:latin typeface="Arial Narrow" panose="020B0606020202030204" pitchFamily="34" charset="0"/>
              </a:rPr>
              <a:t>excelovem</a:t>
            </a:r>
            <a:r>
              <a:rPr lang="sl-SI" dirty="0" smtClean="0">
                <a:latin typeface="Arial Narrow" panose="020B0606020202030204" pitchFamily="34" charset="0"/>
              </a:rPr>
              <a:t> zavihku datoteke za pripravo FN. Obrazec, ki ga predpisuje uredba se izpolni avtomatično.</a:t>
            </a:r>
          </a:p>
          <a:p>
            <a:r>
              <a:rPr lang="sl-SI" b="1" dirty="0">
                <a:latin typeface="Arial Narrow" panose="020B0606020202030204" pitchFamily="34" charset="0"/>
              </a:rPr>
              <a:t>Kadrovski načrt mora biti pripravljen v okviru razpoložljivih finančnih virov, da ga bo lahko uresničiti. </a:t>
            </a:r>
            <a:endParaRPr lang="sl-SI" dirty="0">
              <a:latin typeface="Arial Narrow" panose="020B0606020202030204" pitchFamily="34" charset="0"/>
            </a:endParaRPr>
          </a:p>
          <a:p>
            <a:r>
              <a:rPr lang="sl-SI" b="1" dirty="0">
                <a:latin typeface="Arial Narrow" panose="020B0606020202030204" pitchFamily="34" charset="0"/>
              </a:rPr>
              <a:t>Posebej opozarjamo na osmi odstavek 60. člena ZIPRS1819,</a:t>
            </a:r>
            <a:r>
              <a:rPr lang="sl-SI" dirty="0">
                <a:latin typeface="Arial Narrow" panose="020B0606020202030204" pitchFamily="34" charset="0"/>
              </a:rPr>
              <a:t> ki določa, da če se plače zaposlenih pri posrednem uporabniku proračuna države in občine financirajo iz sredstev od prodaje blaga in storitev na trgu, morajo tudi tisti posredni uporabniki proračuna države in občine, ki niso zavezani po Zakonu o preglednosti finančnih odnosov in ločenem evidentiranju različnih dejavnosti (Uradni list RS, št. 33/11</a:t>
            </a:r>
            <a:r>
              <a:rPr lang="sl-SI" b="1" dirty="0">
                <a:latin typeface="Arial Narrow" panose="020B0606020202030204" pitchFamily="34" charset="0"/>
              </a:rPr>
              <a:t>), zagotoviti ločeno računovodsko spremljanje dejavnosti na podlagi objektivno določenih sodil.</a:t>
            </a:r>
            <a:endParaRPr lang="sl-SI" dirty="0">
              <a:latin typeface="Arial Narrow" panose="020B0606020202030204" pitchFamily="34" charset="0"/>
            </a:endParaRPr>
          </a:p>
          <a:p>
            <a:r>
              <a:rPr lang="sl-SI" b="1" dirty="0">
                <a:latin typeface="Arial Narrow" panose="020B0606020202030204" pitchFamily="34" charset="0"/>
              </a:rPr>
              <a:t>Opozarjamo, da mora biti v skladu z določili iz uredbe tudi </a:t>
            </a:r>
            <a:r>
              <a:rPr lang="sl-SI" b="1" u="sng" dirty="0">
                <a:latin typeface="Arial Narrow" panose="020B0606020202030204" pitchFamily="34" charset="0"/>
              </a:rPr>
              <a:t>kadrovski načrt obrazložen</a:t>
            </a:r>
            <a:r>
              <a:rPr lang="sl-SI" b="1" dirty="0">
                <a:latin typeface="Arial Narrow" panose="020B0606020202030204" pitchFamily="34" charset="0"/>
              </a:rPr>
              <a:t>, zato se pod  številčnim delom obrazca FN-Priloga 4a nahaja polje za vnos obrazložitev. </a:t>
            </a:r>
            <a:endParaRPr lang="sl-SI" dirty="0">
              <a:latin typeface="Arial Narrow" panose="020B0606020202030204" pitchFamily="34" charset="0"/>
            </a:endParaRPr>
          </a:p>
          <a:p>
            <a:endParaRPr lang="sl-SI" dirty="0"/>
          </a:p>
        </p:txBody>
      </p:sp>
    </p:spTree>
    <p:extLst>
      <p:ext uri="{BB962C8B-B14F-4D97-AF65-F5344CB8AC3E}">
        <p14:creationId xmlns:p14="http://schemas.microsoft.com/office/powerpoint/2010/main" val="1983599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511" y="609600"/>
            <a:ext cx="8598907" cy="955589"/>
          </a:xfrm>
        </p:spPr>
        <p:txBody>
          <a:bodyPr/>
          <a:lstStyle/>
          <a:p>
            <a:r>
              <a:rPr lang="sl-SI" dirty="0" smtClean="0"/>
              <a:t>Opozorila pri pripravi FN in KN </a:t>
            </a:r>
            <a:endParaRPr lang="sl-SI" dirty="0"/>
          </a:p>
        </p:txBody>
      </p:sp>
      <p:sp>
        <p:nvSpPr>
          <p:cNvPr id="3" name="Označba mesta vsebine 2"/>
          <p:cNvSpPr>
            <a:spLocks noGrp="1"/>
          </p:cNvSpPr>
          <p:nvPr>
            <p:ph idx="1"/>
          </p:nvPr>
        </p:nvSpPr>
        <p:spPr>
          <a:xfrm>
            <a:off x="677511" y="1779374"/>
            <a:ext cx="8598907" cy="4261990"/>
          </a:xfrm>
        </p:spPr>
        <p:txBody>
          <a:bodyPr/>
          <a:lstStyle/>
          <a:p>
            <a:r>
              <a:rPr lang="sl-SI" b="1" dirty="0">
                <a:latin typeface="Arial Narrow" panose="020B0606020202030204" pitchFamily="34" charset="0"/>
              </a:rPr>
              <a:t>Za pripravo finančnega </a:t>
            </a:r>
            <a:r>
              <a:rPr lang="sl-SI" b="1" dirty="0" smtClean="0">
                <a:latin typeface="Arial Narrow" panose="020B0606020202030204" pitchFamily="34" charset="0"/>
              </a:rPr>
              <a:t>in kadrovskega načrta </a:t>
            </a:r>
            <a:r>
              <a:rPr lang="sl-SI" b="1" dirty="0">
                <a:latin typeface="Arial Narrow" panose="020B0606020202030204" pitchFamily="34" charset="0"/>
              </a:rPr>
              <a:t>zavoda uporabite pripravljene preglednice. </a:t>
            </a:r>
            <a:endParaRPr lang="sl-SI" dirty="0">
              <a:latin typeface="Arial Narrow" panose="020B0606020202030204" pitchFamily="34" charset="0"/>
            </a:endParaRPr>
          </a:p>
          <a:p>
            <a:r>
              <a:rPr lang="sl-SI" b="1" dirty="0">
                <a:latin typeface="Arial Narrow" panose="020B0606020202030204" pitchFamily="34" charset="0"/>
              </a:rPr>
              <a:t>Poudarjamo, da mora biti tudi finančni načrt zavoda obrazložen</a:t>
            </a:r>
            <a:r>
              <a:rPr lang="sl-SI" dirty="0">
                <a:latin typeface="Arial Narrow" panose="020B0606020202030204" pitchFamily="34" charset="0"/>
              </a:rPr>
              <a:t>. S tem so mišljene obrazložitve, ki </a:t>
            </a:r>
            <a:r>
              <a:rPr lang="sl-SI" dirty="0" smtClean="0">
                <a:latin typeface="Arial Narrow" panose="020B0606020202030204" pitchFamily="34" charset="0"/>
              </a:rPr>
              <a:t>pojasnjujejo elemente</a:t>
            </a:r>
            <a:r>
              <a:rPr lang="sl-SI" dirty="0">
                <a:latin typeface="Arial Narrow" panose="020B0606020202030204" pitchFamily="34" charset="0"/>
              </a:rPr>
              <a:t>, na katerih temeljijo finančni </a:t>
            </a:r>
            <a:r>
              <a:rPr lang="sl-SI" dirty="0" smtClean="0">
                <a:latin typeface="Arial Narrow" panose="020B0606020202030204" pitchFamily="34" charset="0"/>
              </a:rPr>
              <a:t>izračuni; večja </a:t>
            </a:r>
            <a:r>
              <a:rPr lang="sl-SI" dirty="0">
                <a:latin typeface="Arial Narrow" panose="020B0606020202030204" pitchFamily="34" charset="0"/>
              </a:rPr>
              <a:t>odstopanja pri posameznih vrstah stroškov, ugotovljenih s primerjavo med načrtovano vrednostjo za 2018  in realizirano vrednostjo za </a:t>
            </a:r>
            <a:r>
              <a:rPr lang="sl-SI" dirty="0" smtClean="0">
                <a:latin typeface="Arial Narrow" panose="020B0606020202030204" pitchFamily="34" charset="0"/>
              </a:rPr>
              <a:t>leto 2017.</a:t>
            </a:r>
          </a:p>
          <a:p>
            <a:r>
              <a:rPr lang="sl-SI" b="1" u="sng" dirty="0" smtClean="0">
                <a:solidFill>
                  <a:srgbClr val="FF0000"/>
                </a:solidFill>
                <a:latin typeface="Arial Narrow" panose="020B0606020202030204" pitchFamily="34" charset="0"/>
              </a:rPr>
              <a:t>Sodila:</a:t>
            </a:r>
            <a:r>
              <a:rPr lang="sl-SI" dirty="0" smtClean="0">
                <a:latin typeface="Arial Narrow" panose="020B0606020202030204" pitchFamily="34" charset="0"/>
              </a:rPr>
              <a:t> </a:t>
            </a:r>
            <a:r>
              <a:rPr lang="sl-SI" dirty="0">
                <a:latin typeface="Arial Narrow" panose="020B0606020202030204" pitchFamily="34" charset="0"/>
              </a:rPr>
              <a:t>predstavitev sodil za razmejevanje splošnih stroškov med različne dejavnosti zavoda – </a:t>
            </a:r>
            <a:r>
              <a:rPr lang="sl-SI" b="1" dirty="0">
                <a:latin typeface="Arial Narrow" panose="020B0606020202030204" pitchFamily="34" charset="0"/>
              </a:rPr>
              <a:t>obvezen element obrazložitev finančnega </a:t>
            </a:r>
            <a:r>
              <a:rPr lang="sl-SI" b="1" dirty="0" smtClean="0">
                <a:latin typeface="Arial Narrow" panose="020B0606020202030204" pitchFamily="34" charset="0"/>
              </a:rPr>
              <a:t>načrta. Sodila morajo biti potrjena na svetu zavoda.</a:t>
            </a:r>
          </a:p>
          <a:p>
            <a:r>
              <a:rPr lang="sl-SI" b="1" dirty="0" smtClean="0">
                <a:latin typeface="Arial Narrow" panose="020B0606020202030204" pitchFamily="34" charset="0"/>
              </a:rPr>
              <a:t>Iz sredstev za izvedbo IP/VP srednja šola/DD lahko kupi opremo, vendar samo pod pogojem, da sredstva zadostujejo za pokritje zakonskih obveznosti ter da s tem soglaša ministrstvo.</a:t>
            </a:r>
          </a:p>
          <a:p>
            <a:r>
              <a:rPr lang="sl-SI" b="1" dirty="0" smtClean="0">
                <a:latin typeface="Arial Narrow" panose="020B0606020202030204" pitchFamily="34" charset="0"/>
              </a:rPr>
              <a:t>Pred oddajo finančnega načrta, preverite usklajenost obrazložitev s podatki v preglednicah.</a:t>
            </a:r>
          </a:p>
          <a:p>
            <a:pPr marL="0" indent="0">
              <a:buNone/>
            </a:pPr>
            <a:endParaRPr lang="sl-SI" dirty="0"/>
          </a:p>
        </p:txBody>
      </p:sp>
    </p:spTree>
    <p:extLst>
      <p:ext uri="{BB962C8B-B14F-4D97-AF65-F5344CB8AC3E}">
        <p14:creationId xmlns:p14="http://schemas.microsoft.com/office/powerpoint/2010/main" val="3903723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Gladko">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alesStrategy_FacetGreenTheme_16x9_TP103418064" id="{DD776014-6555-46D1-B24B-08C6953B5387}" vid="{B452BAD3-4893-4A47-AF19-B71CE835EC2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6836B0F-2395-43B9-BBEF-90A78CA70F2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Predstavitev prodajne strategije, tema fasete (širok zaslon)</Template>
  <TotalTime>186</TotalTime>
  <Words>1528</Words>
  <Application>Microsoft Office PowerPoint</Application>
  <PresentationFormat>Širokozaslonsko</PresentationFormat>
  <Paragraphs>58</Paragraphs>
  <Slides>12</Slides>
  <Notes>0</Notes>
  <HiddenSlides>0</HiddenSlides>
  <MMClips>0</MMClips>
  <ScaleCrop>false</ScaleCrop>
  <HeadingPairs>
    <vt:vector size="6" baseType="variant">
      <vt:variant>
        <vt:lpstr>Uporabljene pisave</vt:lpstr>
      </vt:variant>
      <vt:variant>
        <vt:i4>5</vt:i4>
      </vt:variant>
      <vt:variant>
        <vt:lpstr>Tema</vt:lpstr>
      </vt:variant>
      <vt:variant>
        <vt:i4>1</vt:i4>
      </vt:variant>
      <vt:variant>
        <vt:lpstr>Naslovi diapozitivov</vt:lpstr>
      </vt:variant>
      <vt:variant>
        <vt:i4>12</vt:i4>
      </vt:variant>
    </vt:vector>
  </HeadingPairs>
  <TitlesOfParts>
    <vt:vector size="18" baseType="lpstr">
      <vt:lpstr>Arial</vt:lpstr>
      <vt:lpstr>Arial Narrow</vt:lpstr>
      <vt:lpstr>Calibri</vt:lpstr>
      <vt:lpstr>Trebuchet MS</vt:lpstr>
      <vt:lpstr>Wingdings 3</vt:lpstr>
      <vt:lpstr>Gladko</vt:lpstr>
      <vt:lpstr>PRIPRAVA FINANČNEGA NAČRTA, PROGRAMA DELA IN   KADROVSKEGA NAČRTA ZA LETO 2018 </vt:lpstr>
      <vt:lpstr>ČASOVNI OKVIR</vt:lpstr>
      <vt:lpstr>ČASOVNI OKVIR</vt:lpstr>
      <vt:lpstr>IZHODIŠČA ZA PRIPRAVO FN 2018</vt:lpstr>
      <vt:lpstr>IZHODIŠČA ZA PRIPRAVO FN 2018</vt:lpstr>
      <vt:lpstr>IZHODIŠČA ZA PRIPRAVO FN 2018</vt:lpstr>
      <vt:lpstr>FN in Zakon o fiskalnem pravilu</vt:lpstr>
      <vt:lpstr>Priprava KN za leto 2018</vt:lpstr>
      <vt:lpstr>Opozorila pri pripravi FN in KN </vt:lpstr>
      <vt:lpstr>Opozorila pri pripravi FN in KN</vt:lpstr>
      <vt:lpstr>Priprava poročila o realizaciji FN za leto 2017</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PRIPRAVA FINANČNEGA NAČRTA, PROGRAMA DELA IN KADROVSKEGA NAČRTA ZA LETO 2018</dc:title>
  <dc:creator>Mojca Ločniškar</dc:creator>
  <cp:keywords/>
  <cp:lastModifiedBy>Fani Al-Mansour</cp:lastModifiedBy>
  <cp:revision>26</cp:revision>
  <cp:lastPrinted>2018-02-01T05:48:02Z</cp:lastPrinted>
  <dcterms:created xsi:type="dcterms:W3CDTF">2018-01-28T19:23:06Z</dcterms:created>
  <dcterms:modified xsi:type="dcterms:W3CDTF">2018-02-01T05:57:03Z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TC034180659991</vt:lpwstr>
  </property>
</Properties>
</file>