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5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16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7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notesSlides/notesSlide18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3" r:id="rId2"/>
  </p:sldMasterIdLst>
  <p:notesMasterIdLst>
    <p:notesMasterId r:id="rId27"/>
  </p:notesMasterIdLst>
  <p:handoutMasterIdLst>
    <p:handoutMasterId r:id="rId28"/>
  </p:handoutMasterIdLst>
  <p:sldIdLst>
    <p:sldId id="256" r:id="rId3"/>
    <p:sldId id="358" r:id="rId4"/>
    <p:sldId id="323" r:id="rId5"/>
    <p:sldId id="362" r:id="rId6"/>
    <p:sldId id="344" r:id="rId7"/>
    <p:sldId id="377" r:id="rId8"/>
    <p:sldId id="295" r:id="rId9"/>
    <p:sldId id="308" r:id="rId10"/>
    <p:sldId id="347" r:id="rId11"/>
    <p:sldId id="371" r:id="rId12"/>
    <p:sldId id="363" r:id="rId13"/>
    <p:sldId id="364" r:id="rId14"/>
    <p:sldId id="310" r:id="rId15"/>
    <p:sldId id="375" r:id="rId16"/>
    <p:sldId id="369" r:id="rId17"/>
    <p:sldId id="374" r:id="rId18"/>
    <p:sldId id="376" r:id="rId19"/>
    <p:sldId id="321" r:id="rId20"/>
    <p:sldId id="329" r:id="rId21"/>
    <p:sldId id="331" r:id="rId22"/>
    <p:sldId id="372" r:id="rId23"/>
    <p:sldId id="370" r:id="rId24"/>
    <p:sldId id="342" r:id="rId25"/>
    <p:sldId id="379" r:id="rId26"/>
  </p:sldIdLst>
  <p:sldSz cx="9144000" cy="6858000" type="screen4x3"/>
  <p:notesSz cx="7010400" cy="92964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3300"/>
    <a:srgbClr val="000066"/>
    <a:srgbClr val="FFFF99"/>
    <a:srgbClr val="FF9900"/>
    <a:srgbClr val="FFCC99"/>
    <a:srgbClr val="99CCFF"/>
    <a:srgbClr val="66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Svetel slog 2 – poudarek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Svetel slog 3 – poudare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1650" autoAdjust="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2Tabele%201,4,5,6,11,12,13,14,2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2Tabele%20Mihaela_16_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3Tabele%20Mihaela_16_17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Tabele%20Mateja2016%20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2Tabele%201,4,5,6,11,12,13,14,21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Tabela%20dijaki%20s%20PP%202016-17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6Tabela%20SOLSKA%20PREHRANA%202016%2017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Portoro&#382;%202016_17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Portoro&#382;%202016_17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ORTORO&#381;_20-11\5SOLSKA%20PREHRANA_tabela_NOVO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ortoro&#382;2015\3Tabele%20DIJASKI%20DOMOVI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8CEUVIZ%20tujci%20stanje%2015_10_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f%20za%20tabelo%201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Moji%20dokumenti\Analiza%20S&#352;\Analiza%202016-17\Grafi%20PP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215744288658865E-2"/>
          <c:y val="1.4200162152505805E-2"/>
          <c:w val="0.86919191064264589"/>
          <c:h val="0.86778597701465332"/>
        </c:manualLayout>
      </c:layout>
      <c:lineChart>
        <c:grouping val="stacked"/>
        <c:varyColors val="0"/>
        <c:ser>
          <c:idx val="0"/>
          <c:order val="0"/>
          <c:spPr>
            <a:ln>
              <a:solidFill>
                <a:srgbClr val="C00000"/>
              </a:solidFill>
            </a:ln>
          </c:spPr>
          <c:marker>
            <c:spPr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9.148086267173821E-3"/>
                  <c:y val="-2.09424083769633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435107833967256E-2"/>
                  <c:y val="-1.62885398487492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641997450018781E-3"/>
                  <c:y val="2.85008071525400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09424083769633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2870215667935389E-3"/>
                  <c:y val="-9.307737056428155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4.5740431335868264E-3"/>
                  <c:y val="-1.62885398487491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148086267173821E-3"/>
                  <c:y val="-2.09424083769633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2460760724876933E-2"/>
                  <c:y val="-2.326934264107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9698472656477322E-2"/>
                  <c:y val="-1.49096558536463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6661111728326482E-2"/>
                  <c:y val="-3.315505284235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8.7807703905915218E-4"/>
                  <c:y val="-1.21970598895875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 T1'!$A$4:$A$23</c:f>
              <c:strCache>
                <c:ptCount val="20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  <c:pt idx="16">
                  <c:v>2014/15</c:v>
                </c:pt>
                <c:pt idx="17">
                  <c:v>2015/16</c:v>
                </c:pt>
                <c:pt idx="18">
                  <c:v>2016/17</c:v>
                </c:pt>
                <c:pt idx="19">
                  <c:v>2017/18</c:v>
                </c:pt>
              </c:strCache>
            </c:strRef>
          </c:cat>
          <c:val>
            <c:numRef>
              <c:f>'Graf T1'!$B$4:$B$23</c:f>
              <c:numCache>
                <c:formatCode>General</c:formatCode>
                <c:ptCount val="20"/>
                <c:pt idx="0">
                  <c:v>106536</c:v>
                </c:pt>
                <c:pt idx="1">
                  <c:v>105455</c:v>
                </c:pt>
                <c:pt idx="2">
                  <c:v>104508</c:v>
                </c:pt>
                <c:pt idx="3">
                  <c:v>103230</c:v>
                </c:pt>
                <c:pt idx="4">
                  <c:v>103178</c:v>
                </c:pt>
                <c:pt idx="5">
                  <c:v>103203</c:v>
                </c:pt>
                <c:pt idx="6">
                  <c:v>101876</c:v>
                </c:pt>
                <c:pt idx="7">
                  <c:v>99860</c:v>
                </c:pt>
                <c:pt idx="8">
                  <c:v>96310</c:v>
                </c:pt>
                <c:pt idx="9">
                  <c:v>91623</c:v>
                </c:pt>
                <c:pt idx="10">
                  <c:v>87518</c:v>
                </c:pt>
                <c:pt idx="11">
                  <c:v>85070</c:v>
                </c:pt>
                <c:pt idx="12">
                  <c:v>82267</c:v>
                </c:pt>
                <c:pt idx="13">
                  <c:v>79901</c:v>
                </c:pt>
                <c:pt idx="14">
                  <c:v>78180</c:v>
                </c:pt>
                <c:pt idx="15">
                  <c:v>76714</c:v>
                </c:pt>
                <c:pt idx="16">
                  <c:v>75329</c:v>
                </c:pt>
                <c:pt idx="17">
                  <c:v>74831</c:v>
                </c:pt>
                <c:pt idx="18">
                  <c:v>74012</c:v>
                </c:pt>
                <c:pt idx="19">
                  <c:v>73676</c:v>
                </c:pt>
              </c:numCache>
            </c:numRef>
          </c:val>
          <c:smooth val="0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9017984"/>
        <c:axId val="80862592"/>
      </c:lineChart>
      <c:catAx>
        <c:axId val="69017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anose="020B0606020202030204" pitchFamily="34" charset="0"/>
              </a:defRPr>
            </a:pPr>
            <a:endParaRPr lang="sl-SI"/>
          </a:p>
        </c:txPr>
        <c:crossAx val="80862592"/>
        <c:crosses val="autoZero"/>
        <c:auto val="1"/>
        <c:lblAlgn val="ctr"/>
        <c:lblOffset val="100"/>
        <c:noMultiLvlLbl val="0"/>
      </c:catAx>
      <c:valAx>
        <c:axId val="80862592"/>
        <c:scaling>
          <c:orientation val="minMax"/>
          <c:max val="110000"/>
          <c:min val="7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anose="020B0606020202030204" pitchFamily="34" charset="0"/>
              </a:defRPr>
            </a:pPr>
            <a:endParaRPr lang="sl-SI"/>
          </a:p>
        </c:txPr>
        <c:crossAx val="69017984"/>
        <c:crosses val="autoZero"/>
        <c:crossBetween val="between"/>
        <c:majorUnit val="10000"/>
        <c:minorUnit val="2000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Vpis!$A$3:$A$9</c:f>
              <c:strCache>
                <c:ptCount val="7"/>
                <c:pt idx="0">
                  <c:v>NPI</c:v>
                </c:pt>
                <c:pt idx="1">
                  <c:v>SPI</c:v>
                </c:pt>
                <c:pt idx="2">
                  <c:v>STSI</c:v>
                </c:pt>
                <c:pt idx="3">
                  <c:v>GIM</c:v>
                </c:pt>
                <c:pt idx="4">
                  <c:v>PTI</c:v>
                </c:pt>
                <c:pt idx="5">
                  <c:v>PT</c:v>
                </c:pt>
                <c:pt idx="6">
                  <c:v>MT</c:v>
                </c:pt>
              </c:strCache>
            </c:strRef>
          </c:cat>
          <c:val>
            <c:numRef>
              <c:f>Vpis!$B$3:$B$9</c:f>
              <c:numCache>
                <c:formatCode>General</c:formatCode>
                <c:ptCount val="7"/>
                <c:pt idx="0">
                  <c:v>1033</c:v>
                </c:pt>
                <c:pt idx="1">
                  <c:v>12293</c:v>
                </c:pt>
                <c:pt idx="2">
                  <c:v>30798</c:v>
                </c:pt>
                <c:pt idx="3">
                  <c:v>25913</c:v>
                </c:pt>
                <c:pt idx="4">
                  <c:v>3368</c:v>
                </c:pt>
                <c:pt idx="5">
                  <c:v>233</c:v>
                </c:pt>
                <c:pt idx="6">
                  <c:v>374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4741632"/>
        <c:axId val="94748672"/>
      </c:barChart>
      <c:catAx>
        <c:axId val="9474163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sl-SI"/>
          </a:p>
        </c:txPr>
        <c:crossAx val="94748672"/>
        <c:crosses val="autoZero"/>
        <c:auto val="1"/>
        <c:lblAlgn val="ctr"/>
        <c:lblOffset val="100"/>
        <c:noMultiLvlLbl val="0"/>
      </c:catAx>
      <c:valAx>
        <c:axId val="9474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sl-SI"/>
          </a:p>
        </c:txPr>
        <c:crossAx val="94741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1359616"/>
        <c:axId val="101361152"/>
      </c:barChart>
      <c:catAx>
        <c:axId val="1013596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1361152"/>
        <c:crosses val="autoZero"/>
        <c:auto val="1"/>
        <c:lblAlgn val="ctr"/>
        <c:lblOffset val="100"/>
        <c:noMultiLvlLbl val="0"/>
      </c:catAx>
      <c:valAx>
        <c:axId val="10136115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1359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sl-SI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Graf2!$A$5:$A$8</c:f>
              <c:strCache>
                <c:ptCount val="4"/>
                <c:pt idx="0">
                  <c:v>NPI</c:v>
                </c:pt>
                <c:pt idx="1">
                  <c:v>SPI</c:v>
                </c:pt>
                <c:pt idx="2">
                  <c:v>STSI</c:v>
                </c:pt>
                <c:pt idx="3">
                  <c:v>GIM</c:v>
                </c:pt>
              </c:strCache>
            </c:strRef>
          </c:cat>
          <c:val>
            <c:numRef>
              <c:f>Graf2!$B$5:$B$8</c:f>
              <c:numCache>
                <c:formatCode>General</c:formatCode>
                <c:ptCount val="4"/>
                <c:pt idx="0">
                  <c:v>596</c:v>
                </c:pt>
                <c:pt idx="1">
                  <c:v>4707</c:v>
                </c:pt>
                <c:pt idx="2">
                  <c:v>8158</c:v>
                </c:pt>
                <c:pt idx="3">
                  <c:v>6538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65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[1]Graf5!$B$3:$G$3</c:f>
              <c:strCache>
                <c:ptCount val="6"/>
                <c:pt idx="0">
                  <c:v>NPI</c:v>
                </c:pt>
                <c:pt idx="1">
                  <c:v>SPI</c:v>
                </c:pt>
                <c:pt idx="2">
                  <c:v>SSI</c:v>
                </c:pt>
                <c:pt idx="3">
                  <c:v>GIM</c:v>
                </c:pt>
                <c:pt idx="4">
                  <c:v>PTI</c:v>
                </c:pt>
                <c:pt idx="5">
                  <c:v>MT</c:v>
                </c:pt>
              </c:strCache>
            </c:strRef>
          </c:cat>
          <c:val>
            <c:numRef>
              <c:f>[1]Graf5!$B$4:$G$4</c:f>
              <c:numCache>
                <c:formatCode>General</c:formatCode>
                <c:ptCount val="6"/>
                <c:pt idx="0">
                  <c:v>61</c:v>
                </c:pt>
                <c:pt idx="1">
                  <c:v>742</c:v>
                </c:pt>
                <c:pt idx="2">
                  <c:v>943</c:v>
                </c:pt>
                <c:pt idx="3">
                  <c:v>304</c:v>
                </c:pt>
                <c:pt idx="4">
                  <c:v>191</c:v>
                </c:pt>
                <c:pt idx="5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01094144"/>
        <c:axId val="101096832"/>
        <c:axId val="0"/>
      </c:bar3DChart>
      <c:catAx>
        <c:axId val="1010941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sl-SI"/>
          </a:p>
        </c:txPr>
        <c:crossAx val="101096832"/>
        <c:crosses val="autoZero"/>
        <c:auto val="1"/>
        <c:lblAlgn val="ctr"/>
        <c:lblOffset val="100"/>
        <c:noMultiLvlLbl val="0"/>
      </c:catAx>
      <c:valAx>
        <c:axId val="1010968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 Narrow" panose="020B0606020202030204" pitchFamily="34" charset="0"/>
              </a:defRPr>
            </a:pPr>
            <a:endParaRPr lang="sl-SI"/>
          </a:p>
        </c:txPr>
        <c:crossAx val="101094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1105024"/>
        <c:axId val="101196928"/>
      </c:barChart>
      <c:catAx>
        <c:axId val="1011050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1196928"/>
        <c:crosses val="autoZero"/>
        <c:auto val="1"/>
        <c:lblAlgn val="ctr"/>
        <c:lblOffset val="100"/>
        <c:noMultiLvlLbl val="0"/>
      </c:catAx>
      <c:valAx>
        <c:axId val="101196928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1105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1208064"/>
        <c:axId val="101209600"/>
      </c:barChart>
      <c:catAx>
        <c:axId val="1012080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1209600"/>
        <c:crosses val="autoZero"/>
        <c:auto val="1"/>
        <c:lblAlgn val="ctr"/>
        <c:lblOffset val="100"/>
        <c:noMultiLvlLbl val="0"/>
      </c:catAx>
      <c:valAx>
        <c:axId val="10120960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1208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Graf6!$A$6</c:f>
              <c:strCache>
                <c:ptCount val="1"/>
                <c:pt idx="0">
                  <c:v>1. letnik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Graf6!$B$5:$G$5</c:f>
              <c:strCache>
                <c:ptCount val="6"/>
                <c:pt idx="0">
                  <c:v>NPI</c:v>
                </c:pt>
                <c:pt idx="1">
                  <c:v>SPI</c:v>
                </c:pt>
                <c:pt idx="2">
                  <c:v>SSI</c:v>
                </c:pt>
                <c:pt idx="3">
                  <c:v>GIM</c:v>
                </c:pt>
                <c:pt idx="4">
                  <c:v>PTI</c:v>
                </c:pt>
                <c:pt idx="5">
                  <c:v>MT</c:v>
                </c:pt>
              </c:strCache>
            </c:strRef>
          </c:cat>
          <c:val>
            <c:numRef>
              <c:f>Graf6!$B$6:$G$6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0.3</c:v>
                </c:pt>
              </c:numCache>
            </c:numRef>
          </c:val>
        </c:ser>
        <c:ser>
          <c:idx val="1"/>
          <c:order val="1"/>
          <c:tx>
            <c:strRef>
              <c:f>Graf6!$A$7</c:f>
              <c:strCache>
                <c:ptCount val="1"/>
                <c:pt idx="0">
                  <c:v>2. letnik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Graf6!$B$5:$G$5</c:f>
              <c:strCache>
                <c:ptCount val="6"/>
                <c:pt idx="0">
                  <c:v>NPI</c:v>
                </c:pt>
                <c:pt idx="1">
                  <c:v>SPI</c:v>
                </c:pt>
                <c:pt idx="2">
                  <c:v>SSI</c:v>
                </c:pt>
                <c:pt idx="3">
                  <c:v>GIM</c:v>
                </c:pt>
                <c:pt idx="4">
                  <c:v>PTI</c:v>
                </c:pt>
                <c:pt idx="5">
                  <c:v>MT</c:v>
                </c:pt>
              </c:strCache>
            </c:strRef>
          </c:cat>
          <c:val>
            <c:numRef>
              <c:f>Graf6!$B$7:$G$7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0.3</c:v>
                </c:pt>
              </c:numCache>
            </c:numRef>
          </c:val>
        </c:ser>
        <c:ser>
          <c:idx val="2"/>
          <c:order val="2"/>
          <c:tx>
            <c:strRef>
              <c:f>Graf6!$A$8</c:f>
              <c:strCache>
                <c:ptCount val="1"/>
                <c:pt idx="0">
                  <c:v>3. letnik</c:v>
                </c:pt>
              </c:strCache>
            </c:strRef>
          </c:tx>
          <c:cat>
            <c:strRef>
              <c:f>Graf6!$B$5:$G$5</c:f>
              <c:strCache>
                <c:ptCount val="6"/>
                <c:pt idx="0">
                  <c:v>NPI</c:v>
                </c:pt>
                <c:pt idx="1">
                  <c:v>SPI</c:v>
                </c:pt>
                <c:pt idx="2">
                  <c:v>SSI</c:v>
                </c:pt>
                <c:pt idx="3">
                  <c:v>GIM</c:v>
                </c:pt>
                <c:pt idx="4">
                  <c:v>PTI</c:v>
                </c:pt>
                <c:pt idx="5">
                  <c:v>MT</c:v>
                </c:pt>
              </c:strCache>
            </c:strRef>
          </c:cat>
          <c:val>
            <c:numRef>
              <c:f>Graf6!$B$8:$G$8</c:f>
              <c:numCache>
                <c:formatCode>General</c:formatCode>
                <c:ptCount val="6"/>
                <c:pt idx="1">
                  <c:v>1</c:v>
                </c:pt>
                <c:pt idx="2">
                  <c:v>1</c:v>
                </c:pt>
                <c:pt idx="3">
                  <c:v>0.3</c:v>
                </c:pt>
              </c:numCache>
            </c:numRef>
          </c:val>
        </c:ser>
        <c:ser>
          <c:idx val="3"/>
          <c:order val="3"/>
          <c:tx>
            <c:strRef>
              <c:f>Graf6!$A$9</c:f>
              <c:strCache>
                <c:ptCount val="1"/>
                <c:pt idx="0">
                  <c:v>4. letnik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Graf6!$B$5:$G$5</c:f>
              <c:strCache>
                <c:ptCount val="6"/>
                <c:pt idx="0">
                  <c:v>NPI</c:v>
                </c:pt>
                <c:pt idx="1">
                  <c:v>SPI</c:v>
                </c:pt>
                <c:pt idx="2">
                  <c:v>SSI</c:v>
                </c:pt>
                <c:pt idx="3">
                  <c:v>GIM</c:v>
                </c:pt>
                <c:pt idx="4">
                  <c:v>PTI</c:v>
                </c:pt>
                <c:pt idx="5">
                  <c:v>MT</c:v>
                </c:pt>
              </c:strCache>
            </c:strRef>
          </c:cat>
          <c:val>
            <c:numRef>
              <c:f>Graf6!$B$9:$G$9</c:f>
              <c:numCache>
                <c:formatCode>General</c:formatCode>
                <c:ptCount val="6"/>
                <c:pt idx="3">
                  <c:v>0.2</c:v>
                </c:pt>
                <c:pt idx="4">
                  <c:v>4</c:v>
                </c:pt>
              </c:numCache>
            </c:numRef>
          </c:val>
        </c:ser>
        <c:ser>
          <c:idx val="4"/>
          <c:order val="4"/>
          <c:tx>
            <c:strRef>
              <c:f>Graf6!$A$10</c:f>
              <c:strCache>
                <c:ptCount val="1"/>
                <c:pt idx="0">
                  <c:v>5. letnik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Graf6!$B$5:$G$5</c:f>
              <c:strCache>
                <c:ptCount val="6"/>
                <c:pt idx="0">
                  <c:v>NPI</c:v>
                </c:pt>
                <c:pt idx="1">
                  <c:v>SPI</c:v>
                </c:pt>
                <c:pt idx="2">
                  <c:v>SSI</c:v>
                </c:pt>
                <c:pt idx="3">
                  <c:v>GIM</c:v>
                </c:pt>
                <c:pt idx="4">
                  <c:v>PTI</c:v>
                </c:pt>
                <c:pt idx="5">
                  <c:v>MT</c:v>
                </c:pt>
              </c:strCache>
            </c:strRef>
          </c:cat>
          <c:val>
            <c:numRef>
              <c:f>Graf6!$B$10:$G$10</c:f>
              <c:numCache>
                <c:formatCode>General</c:formatCode>
                <c:ptCount val="6"/>
                <c:pt idx="4">
                  <c:v>2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1248384"/>
        <c:axId val="101252480"/>
      </c:areaChart>
      <c:catAx>
        <c:axId val="1012483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Arial Narrow" panose="020B0606020202030204" pitchFamily="34" charset="0"/>
              </a:defRPr>
            </a:pPr>
            <a:endParaRPr lang="sl-SI"/>
          </a:p>
        </c:txPr>
        <c:crossAx val="101252480"/>
        <c:crosses val="autoZero"/>
        <c:auto val="1"/>
        <c:lblAlgn val="ctr"/>
        <c:lblOffset val="100"/>
        <c:noMultiLvlLbl val="0"/>
      </c:catAx>
      <c:valAx>
        <c:axId val="101252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 Narrow" panose="020B0606020202030204" pitchFamily="34" charset="0"/>
              </a:defRPr>
            </a:pPr>
            <a:endParaRPr lang="sl-SI"/>
          </a:p>
        </c:txPr>
        <c:crossAx val="101248384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>
              <a:latin typeface="Arial Narrow" panose="020B0606020202030204" pitchFamily="34" charset="0"/>
            </a:defRPr>
          </a:pPr>
          <a:endParaRPr lang="sl-SI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7003904"/>
        <c:axId val="107005440"/>
      </c:barChart>
      <c:catAx>
        <c:axId val="1070039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7005440"/>
        <c:crosses val="autoZero"/>
        <c:auto val="1"/>
        <c:lblAlgn val="ctr"/>
        <c:lblOffset val="100"/>
        <c:noMultiLvlLbl val="0"/>
      </c:catAx>
      <c:valAx>
        <c:axId val="10700544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7003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7016576"/>
        <c:axId val="107018112"/>
      </c:barChart>
      <c:catAx>
        <c:axId val="1070165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7018112"/>
        <c:crosses val="autoZero"/>
        <c:auto val="1"/>
        <c:lblAlgn val="ctr"/>
        <c:lblOffset val="100"/>
        <c:noMultiLvlLbl val="0"/>
      </c:catAx>
      <c:valAx>
        <c:axId val="10701811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7016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Lbls>
            <c:txPr>
              <a:bodyPr/>
              <a:lstStyle/>
              <a:p>
                <a:pPr>
                  <a:defRPr sz="18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[1]List2!$A$2:$A$9</c:f>
              <c:strCache>
                <c:ptCount val="8"/>
                <c:pt idx="0">
                  <c:v>2017/2018</c:v>
                </c:pt>
                <c:pt idx="1">
                  <c:v>2018/2019</c:v>
                </c:pt>
                <c:pt idx="2">
                  <c:v>2019/2020</c:v>
                </c:pt>
                <c:pt idx="3">
                  <c:v>2020/2021</c:v>
                </c:pt>
                <c:pt idx="4">
                  <c:v>2021/2022</c:v>
                </c:pt>
                <c:pt idx="5">
                  <c:v>2022/2023</c:v>
                </c:pt>
                <c:pt idx="6">
                  <c:v>2023/2024</c:v>
                </c:pt>
                <c:pt idx="7">
                  <c:v>2024/2025</c:v>
                </c:pt>
              </c:strCache>
            </c:strRef>
          </c:cat>
          <c:val>
            <c:numRef>
              <c:f>[1]List2!$B$2:$B$9</c:f>
              <c:numCache>
                <c:formatCode>General</c:formatCode>
                <c:ptCount val="8"/>
                <c:pt idx="0">
                  <c:v>17448</c:v>
                </c:pt>
                <c:pt idx="1">
                  <c:v>17471</c:v>
                </c:pt>
                <c:pt idx="2">
                  <c:v>18110</c:v>
                </c:pt>
                <c:pt idx="3">
                  <c:v>18547</c:v>
                </c:pt>
                <c:pt idx="4">
                  <c:v>19300</c:v>
                </c:pt>
                <c:pt idx="5">
                  <c:v>20184</c:v>
                </c:pt>
                <c:pt idx="6">
                  <c:v>21783</c:v>
                </c:pt>
                <c:pt idx="7">
                  <c:v>21567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6718720"/>
        <c:axId val="106720256"/>
      </c:barChart>
      <c:catAx>
        <c:axId val="106718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Arial Narrow" panose="020B0606020202030204" pitchFamily="34" charset="0"/>
              </a:defRPr>
            </a:pPr>
            <a:endParaRPr lang="sl-SI"/>
          </a:p>
        </c:txPr>
        <c:crossAx val="106720256"/>
        <c:crosses val="autoZero"/>
        <c:auto val="1"/>
        <c:lblAlgn val="ctr"/>
        <c:lblOffset val="100"/>
        <c:noMultiLvlLbl val="0"/>
      </c:catAx>
      <c:valAx>
        <c:axId val="10672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Arial Narrow" panose="020B0606020202030204" pitchFamily="34" charset="0"/>
              </a:defRPr>
            </a:pPr>
            <a:endParaRPr lang="sl-SI"/>
          </a:p>
        </c:txPr>
        <c:crossAx val="106718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GrafT4!$B$3</c:f>
              <c:strCache>
                <c:ptCount val="1"/>
                <c:pt idx="0">
                  <c:v>2012/2013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GrafT4!$A$4:$A$24</c:f>
              <c:strCache>
                <c:ptCount val="21"/>
                <c:pt idx="0">
                  <c:v>GOZDARSTVO</c:v>
                </c:pt>
                <c:pt idx="1">
                  <c:v>TEKSTIL</c:v>
                </c:pt>
                <c:pt idx="2">
                  <c:v>RUDARSTVO</c:v>
                </c:pt>
                <c:pt idx="3">
                  <c:v>VAROVANJE</c:v>
                </c:pt>
                <c:pt idx="4">
                  <c:v>KULTURA</c:v>
                </c:pt>
                <c:pt idx="5">
                  <c:v>CESTNI PROMET, POMORSTVO</c:v>
                </c:pt>
                <c:pt idx="6">
                  <c:v>VARSTVO OKOLJA</c:v>
                </c:pt>
                <c:pt idx="7">
                  <c:v>KEMIJSKA DEJAVNOST, FARMACIJA, STEKLARSTVO</c:v>
                </c:pt>
                <c:pt idx="8">
                  <c:v>GRADNJA, DIMNIKARSTVO, GEODEZIJA, ZAKLJUČNA GRADBENA DELA</c:v>
                </c:pt>
                <c:pt idx="9">
                  <c:v>LESARSTVO</c:v>
                </c:pt>
                <c:pt idx="10">
                  <c:v>GRAFIKA</c:v>
                </c:pt>
                <c:pt idx="11">
                  <c:v>OSEBNE STORITVE</c:v>
                </c:pt>
                <c:pt idx="12">
                  <c:v>PEDAGOŠKA SKUPINA</c:v>
                </c:pt>
                <c:pt idx="13">
                  <c:v>AGROŽIVILSTVO, ŽIVILSTVO, VETERINARSTVO</c:v>
                </c:pt>
                <c:pt idx="14">
                  <c:v>GOSTINSTVO IN TURIZEM</c:v>
                </c:pt>
                <c:pt idx="15">
                  <c:v>STROKOVNA GIMNAZIJA (SPLOŠNO IZOBRAŽEVALNO PODROČJE)</c:v>
                </c:pt>
                <c:pt idx="16">
                  <c:v>ZDRAVSTVO</c:v>
                </c:pt>
                <c:pt idx="17">
                  <c:v>METALURGIJA, STROJNIŠTVO</c:v>
                </c:pt>
                <c:pt idx="18">
                  <c:v>EKONOMIJA</c:v>
                </c:pt>
                <c:pt idx="19">
                  <c:v>ELEKTROTEHNIKA IN RAČUNALNIŠTVO</c:v>
                </c:pt>
                <c:pt idx="20">
                  <c:v>GIMNAZIJA (SPLOŠNO IZOBRAŽEVALNO PODROČJE)</c:v>
                </c:pt>
              </c:strCache>
            </c:strRef>
          </c:cat>
          <c:val>
            <c:numRef>
              <c:f>GrafT4!$B$4:$B$24</c:f>
              <c:numCache>
                <c:formatCode>0.0%</c:formatCode>
                <c:ptCount val="21"/>
                <c:pt idx="0">
                  <c:v>2E-3</c:v>
                </c:pt>
                <c:pt idx="1">
                  <c:v>2E-3</c:v>
                </c:pt>
                <c:pt idx="2">
                  <c:v>2E-3</c:v>
                </c:pt>
                <c:pt idx="3">
                  <c:v>4.0000000000000001E-3</c:v>
                </c:pt>
                <c:pt idx="4">
                  <c:v>8.9999999999999993E-3</c:v>
                </c:pt>
                <c:pt idx="5">
                  <c:v>1.0999999999999999E-2</c:v>
                </c:pt>
                <c:pt idx="6">
                  <c:v>1.2E-2</c:v>
                </c:pt>
                <c:pt idx="7">
                  <c:v>1.7000000000000001E-2</c:v>
                </c:pt>
                <c:pt idx="8">
                  <c:v>1.7999999999999999E-2</c:v>
                </c:pt>
                <c:pt idx="9">
                  <c:v>1.9E-2</c:v>
                </c:pt>
                <c:pt idx="10">
                  <c:v>2.1000000000000001E-2</c:v>
                </c:pt>
                <c:pt idx="11">
                  <c:v>2.1999999999999999E-2</c:v>
                </c:pt>
                <c:pt idx="12">
                  <c:v>2.9000000000000001E-2</c:v>
                </c:pt>
                <c:pt idx="13">
                  <c:v>4.8000000000000001E-2</c:v>
                </c:pt>
                <c:pt idx="14">
                  <c:v>0.05</c:v>
                </c:pt>
                <c:pt idx="15">
                  <c:v>7.0000000000000007E-2</c:v>
                </c:pt>
                <c:pt idx="16">
                  <c:v>8.2000000000000003E-2</c:v>
                </c:pt>
                <c:pt idx="17">
                  <c:v>8.5000000000000006E-2</c:v>
                </c:pt>
                <c:pt idx="18">
                  <c:v>0.09</c:v>
                </c:pt>
                <c:pt idx="19">
                  <c:v>0.106</c:v>
                </c:pt>
                <c:pt idx="20">
                  <c:v>0.30199999999999999</c:v>
                </c:pt>
              </c:numCache>
            </c:numRef>
          </c:val>
        </c:ser>
        <c:ser>
          <c:idx val="1"/>
          <c:order val="1"/>
          <c:tx>
            <c:strRef>
              <c:f>GrafT4!$C$3</c:f>
              <c:strCache>
                <c:ptCount val="1"/>
                <c:pt idx="0">
                  <c:v>2013/2014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GrafT4!$A$4:$A$24</c:f>
              <c:strCache>
                <c:ptCount val="21"/>
                <c:pt idx="0">
                  <c:v>GOZDARSTVO</c:v>
                </c:pt>
                <c:pt idx="1">
                  <c:v>TEKSTIL</c:v>
                </c:pt>
                <c:pt idx="2">
                  <c:v>RUDARSTVO</c:v>
                </c:pt>
                <c:pt idx="3">
                  <c:v>VAROVANJE</c:v>
                </c:pt>
                <c:pt idx="4">
                  <c:v>KULTURA</c:v>
                </c:pt>
                <c:pt idx="5">
                  <c:v>CESTNI PROMET, POMORSTVO</c:v>
                </c:pt>
                <c:pt idx="6">
                  <c:v>VARSTVO OKOLJA</c:v>
                </c:pt>
                <c:pt idx="7">
                  <c:v>KEMIJSKA DEJAVNOST, FARMACIJA, STEKLARSTVO</c:v>
                </c:pt>
                <c:pt idx="8">
                  <c:v>GRADNJA, DIMNIKARSTVO, GEODEZIJA, ZAKLJUČNA GRADBENA DELA</c:v>
                </c:pt>
                <c:pt idx="9">
                  <c:v>LESARSTVO</c:v>
                </c:pt>
                <c:pt idx="10">
                  <c:v>GRAFIKA</c:v>
                </c:pt>
                <c:pt idx="11">
                  <c:v>OSEBNE STORITVE</c:v>
                </c:pt>
                <c:pt idx="12">
                  <c:v>PEDAGOŠKA SKUPINA</c:v>
                </c:pt>
                <c:pt idx="13">
                  <c:v>AGROŽIVILSTVO, ŽIVILSTVO, VETERINARSTVO</c:v>
                </c:pt>
                <c:pt idx="14">
                  <c:v>GOSTINSTVO IN TURIZEM</c:v>
                </c:pt>
                <c:pt idx="15">
                  <c:v>STROKOVNA GIMNAZIJA (SPLOŠNO IZOBRAŽEVALNO PODROČJE)</c:v>
                </c:pt>
                <c:pt idx="16">
                  <c:v>ZDRAVSTVO</c:v>
                </c:pt>
                <c:pt idx="17">
                  <c:v>METALURGIJA, STROJNIŠTVO</c:v>
                </c:pt>
                <c:pt idx="18">
                  <c:v>EKONOMIJA</c:v>
                </c:pt>
                <c:pt idx="19">
                  <c:v>ELEKTROTEHNIKA IN RAČUNALNIŠTVO</c:v>
                </c:pt>
                <c:pt idx="20">
                  <c:v>GIMNAZIJA (SPLOŠNO IZOBRAŽEVALNO PODROČJE)</c:v>
                </c:pt>
              </c:strCache>
            </c:strRef>
          </c:cat>
          <c:val>
            <c:numRef>
              <c:f>GrafT4!$C$4:$C$24</c:f>
              <c:numCache>
                <c:formatCode>0.0%</c:formatCode>
                <c:ptCount val="21"/>
                <c:pt idx="0">
                  <c:v>3.0000000000000001E-3</c:v>
                </c:pt>
                <c:pt idx="1">
                  <c:v>4.0000000000000001E-3</c:v>
                </c:pt>
                <c:pt idx="2">
                  <c:v>2E-3</c:v>
                </c:pt>
                <c:pt idx="3">
                  <c:v>4.0000000000000001E-3</c:v>
                </c:pt>
                <c:pt idx="4">
                  <c:v>0.01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0.02</c:v>
                </c:pt>
                <c:pt idx="8">
                  <c:v>1.6E-2</c:v>
                </c:pt>
                <c:pt idx="9">
                  <c:v>1.7999999999999999E-2</c:v>
                </c:pt>
                <c:pt idx="10">
                  <c:v>2.1000000000000001E-2</c:v>
                </c:pt>
                <c:pt idx="11">
                  <c:v>2.3E-2</c:v>
                </c:pt>
                <c:pt idx="12">
                  <c:v>0.03</c:v>
                </c:pt>
                <c:pt idx="13">
                  <c:v>5.3999999999999999E-2</c:v>
                </c:pt>
                <c:pt idx="14">
                  <c:v>5.5E-2</c:v>
                </c:pt>
                <c:pt idx="15">
                  <c:v>6.2E-2</c:v>
                </c:pt>
                <c:pt idx="16">
                  <c:v>8.5000000000000006E-2</c:v>
                </c:pt>
                <c:pt idx="17">
                  <c:v>9.7000000000000003E-2</c:v>
                </c:pt>
                <c:pt idx="18">
                  <c:v>0.08</c:v>
                </c:pt>
                <c:pt idx="19">
                  <c:v>0.11</c:v>
                </c:pt>
                <c:pt idx="20">
                  <c:v>0.28599999999999998</c:v>
                </c:pt>
              </c:numCache>
            </c:numRef>
          </c:val>
        </c:ser>
        <c:ser>
          <c:idx val="2"/>
          <c:order val="2"/>
          <c:tx>
            <c:strRef>
              <c:f>GrafT4!$D$3</c:f>
              <c:strCache>
                <c:ptCount val="1"/>
                <c:pt idx="0">
                  <c:v>2014/2015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GrafT4!$A$4:$A$24</c:f>
              <c:strCache>
                <c:ptCount val="21"/>
                <c:pt idx="0">
                  <c:v>GOZDARSTVO</c:v>
                </c:pt>
                <c:pt idx="1">
                  <c:v>TEKSTIL</c:v>
                </c:pt>
                <c:pt idx="2">
                  <c:v>RUDARSTVO</c:v>
                </c:pt>
                <c:pt idx="3">
                  <c:v>VAROVANJE</c:v>
                </c:pt>
                <c:pt idx="4">
                  <c:v>KULTURA</c:v>
                </c:pt>
                <c:pt idx="5">
                  <c:v>CESTNI PROMET, POMORSTVO</c:v>
                </c:pt>
                <c:pt idx="6">
                  <c:v>VARSTVO OKOLJA</c:v>
                </c:pt>
                <c:pt idx="7">
                  <c:v>KEMIJSKA DEJAVNOST, FARMACIJA, STEKLARSTVO</c:v>
                </c:pt>
                <c:pt idx="8">
                  <c:v>GRADNJA, DIMNIKARSTVO, GEODEZIJA, ZAKLJUČNA GRADBENA DELA</c:v>
                </c:pt>
                <c:pt idx="9">
                  <c:v>LESARSTVO</c:v>
                </c:pt>
                <c:pt idx="10">
                  <c:v>GRAFIKA</c:v>
                </c:pt>
                <c:pt idx="11">
                  <c:v>OSEBNE STORITVE</c:v>
                </c:pt>
                <c:pt idx="12">
                  <c:v>PEDAGOŠKA SKUPINA</c:v>
                </c:pt>
                <c:pt idx="13">
                  <c:v>AGROŽIVILSTVO, ŽIVILSTVO, VETERINARSTVO</c:v>
                </c:pt>
                <c:pt idx="14">
                  <c:v>GOSTINSTVO IN TURIZEM</c:v>
                </c:pt>
                <c:pt idx="15">
                  <c:v>STROKOVNA GIMNAZIJA (SPLOŠNO IZOBRAŽEVALNO PODROČJE)</c:v>
                </c:pt>
                <c:pt idx="16">
                  <c:v>ZDRAVSTVO</c:v>
                </c:pt>
                <c:pt idx="17">
                  <c:v>METALURGIJA, STROJNIŠTVO</c:v>
                </c:pt>
                <c:pt idx="18">
                  <c:v>EKONOMIJA</c:v>
                </c:pt>
                <c:pt idx="19">
                  <c:v>ELEKTROTEHNIKA IN RAČUNALNIŠTVO</c:v>
                </c:pt>
                <c:pt idx="20">
                  <c:v>GIMNAZIJA (SPLOŠNO IZOBRAŽEVALNO PODROČJE)</c:v>
                </c:pt>
              </c:strCache>
            </c:strRef>
          </c:cat>
          <c:val>
            <c:numRef>
              <c:f>GrafT4!$D$4:$D$24</c:f>
              <c:numCache>
                <c:formatCode>0.0%</c:formatCode>
                <c:ptCount val="21"/>
                <c:pt idx="0">
                  <c:v>3.0000000000000001E-3</c:v>
                </c:pt>
                <c:pt idx="1">
                  <c:v>4.0000000000000001E-3</c:v>
                </c:pt>
                <c:pt idx="2">
                  <c:v>1E-3</c:v>
                </c:pt>
                <c:pt idx="3">
                  <c:v>5.0000000000000001E-3</c:v>
                </c:pt>
                <c:pt idx="4">
                  <c:v>0.01</c:v>
                </c:pt>
                <c:pt idx="5">
                  <c:v>7.0000000000000001E-3</c:v>
                </c:pt>
                <c:pt idx="6">
                  <c:v>1.0999999999999999E-2</c:v>
                </c:pt>
                <c:pt idx="7">
                  <c:v>1.9E-2</c:v>
                </c:pt>
                <c:pt idx="8">
                  <c:v>1.7000000000000001E-2</c:v>
                </c:pt>
                <c:pt idx="9">
                  <c:v>0.02</c:v>
                </c:pt>
                <c:pt idx="10">
                  <c:v>2.1000000000000001E-2</c:v>
                </c:pt>
                <c:pt idx="11">
                  <c:v>2.1999999999999999E-2</c:v>
                </c:pt>
                <c:pt idx="12">
                  <c:v>3.1E-2</c:v>
                </c:pt>
                <c:pt idx="13">
                  <c:v>5.2999999999999999E-2</c:v>
                </c:pt>
                <c:pt idx="14">
                  <c:v>5.7000000000000002E-2</c:v>
                </c:pt>
                <c:pt idx="15">
                  <c:v>5.8999999999999997E-2</c:v>
                </c:pt>
                <c:pt idx="16">
                  <c:v>8.1000000000000003E-2</c:v>
                </c:pt>
                <c:pt idx="17">
                  <c:v>0.1</c:v>
                </c:pt>
                <c:pt idx="18">
                  <c:v>7.5999999999999998E-2</c:v>
                </c:pt>
                <c:pt idx="19">
                  <c:v>0.115</c:v>
                </c:pt>
                <c:pt idx="20">
                  <c:v>0.28699999999999998</c:v>
                </c:pt>
              </c:numCache>
            </c:numRef>
          </c:val>
        </c:ser>
        <c:ser>
          <c:idx val="3"/>
          <c:order val="3"/>
          <c:tx>
            <c:strRef>
              <c:f>GrafT4!$E$3</c:f>
              <c:strCache>
                <c:ptCount val="1"/>
                <c:pt idx="0">
                  <c:v>2015/2016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GrafT4!$A$4:$A$24</c:f>
              <c:strCache>
                <c:ptCount val="21"/>
                <c:pt idx="0">
                  <c:v>GOZDARSTVO</c:v>
                </c:pt>
                <c:pt idx="1">
                  <c:v>TEKSTIL</c:v>
                </c:pt>
                <c:pt idx="2">
                  <c:v>RUDARSTVO</c:v>
                </c:pt>
                <c:pt idx="3">
                  <c:v>VAROVANJE</c:v>
                </c:pt>
                <c:pt idx="4">
                  <c:v>KULTURA</c:v>
                </c:pt>
                <c:pt idx="5">
                  <c:v>CESTNI PROMET, POMORSTVO</c:v>
                </c:pt>
                <c:pt idx="6">
                  <c:v>VARSTVO OKOLJA</c:v>
                </c:pt>
                <c:pt idx="7">
                  <c:v>KEMIJSKA DEJAVNOST, FARMACIJA, STEKLARSTVO</c:v>
                </c:pt>
                <c:pt idx="8">
                  <c:v>GRADNJA, DIMNIKARSTVO, GEODEZIJA, ZAKLJUČNA GRADBENA DELA</c:v>
                </c:pt>
                <c:pt idx="9">
                  <c:v>LESARSTVO</c:v>
                </c:pt>
                <c:pt idx="10">
                  <c:v>GRAFIKA</c:v>
                </c:pt>
                <c:pt idx="11">
                  <c:v>OSEBNE STORITVE</c:v>
                </c:pt>
                <c:pt idx="12">
                  <c:v>PEDAGOŠKA SKUPINA</c:v>
                </c:pt>
                <c:pt idx="13">
                  <c:v>AGROŽIVILSTVO, ŽIVILSTVO, VETERINARSTVO</c:v>
                </c:pt>
                <c:pt idx="14">
                  <c:v>GOSTINSTVO IN TURIZEM</c:v>
                </c:pt>
                <c:pt idx="15">
                  <c:v>STROKOVNA GIMNAZIJA (SPLOŠNO IZOBRAŽEVALNO PODROČJE)</c:v>
                </c:pt>
                <c:pt idx="16">
                  <c:v>ZDRAVSTVO</c:v>
                </c:pt>
                <c:pt idx="17">
                  <c:v>METALURGIJA, STROJNIŠTVO</c:v>
                </c:pt>
                <c:pt idx="18">
                  <c:v>EKONOMIJA</c:v>
                </c:pt>
                <c:pt idx="19">
                  <c:v>ELEKTROTEHNIKA IN RAČUNALNIŠTVO</c:v>
                </c:pt>
                <c:pt idx="20">
                  <c:v>GIMNAZIJA (SPLOŠNO IZOBRAŽEVALNO PODROČJE)</c:v>
                </c:pt>
              </c:strCache>
            </c:strRef>
          </c:cat>
          <c:val>
            <c:numRef>
              <c:f>GrafT4!$E$4:$E$24</c:f>
              <c:numCache>
                <c:formatCode>0.0%</c:formatCode>
                <c:ptCount val="21"/>
                <c:pt idx="0">
                  <c:v>4.0000000000000001E-3</c:v>
                </c:pt>
                <c:pt idx="1">
                  <c:v>4.0000000000000001E-3</c:v>
                </c:pt>
                <c:pt idx="2">
                  <c:v>0</c:v>
                </c:pt>
                <c:pt idx="3">
                  <c:v>4.0000000000000001E-3</c:v>
                </c:pt>
                <c:pt idx="4">
                  <c:v>0.01</c:v>
                </c:pt>
                <c:pt idx="5">
                  <c:v>8.0000000000000002E-3</c:v>
                </c:pt>
                <c:pt idx="6">
                  <c:v>0.01</c:v>
                </c:pt>
                <c:pt idx="7">
                  <c:v>2.1000000000000001E-2</c:v>
                </c:pt>
                <c:pt idx="8">
                  <c:v>1.4999999999999999E-2</c:v>
                </c:pt>
                <c:pt idx="9">
                  <c:v>1.9E-2</c:v>
                </c:pt>
                <c:pt idx="10">
                  <c:v>2.1000000000000001E-2</c:v>
                </c:pt>
                <c:pt idx="11">
                  <c:v>2.4E-2</c:v>
                </c:pt>
                <c:pt idx="12">
                  <c:v>3.5000000000000003E-2</c:v>
                </c:pt>
                <c:pt idx="13">
                  <c:v>5.7000000000000002E-2</c:v>
                </c:pt>
                <c:pt idx="14">
                  <c:v>5.5E-2</c:v>
                </c:pt>
                <c:pt idx="15">
                  <c:v>5.6000000000000001E-2</c:v>
                </c:pt>
                <c:pt idx="16">
                  <c:v>7.5999999999999998E-2</c:v>
                </c:pt>
                <c:pt idx="17">
                  <c:v>0.107</c:v>
                </c:pt>
                <c:pt idx="18">
                  <c:v>7.6999999999999999E-2</c:v>
                </c:pt>
                <c:pt idx="19">
                  <c:v>0.11600000000000001</c:v>
                </c:pt>
                <c:pt idx="20">
                  <c:v>0.28100000000000003</c:v>
                </c:pt>
              </c:numCache>
            </c:numRef>
          </c:val>
        </c:ser>
        <c:ser>
          <c:idx val="4"/>
          <c:order val="4"/>
          <c:tx>
            <c:strRef>
              <c:f>GrafT4!$F$3</c:f>
              <c:strCache>
                <c:ptCount val="1"/>
                <c:pt idx="0">
                  <c:v>2016/2017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GrafT4!$A$4:$A$24</c:f>
              <c:strCache>
                <c:ptCount val="21"/>
                <c:pt idx="0">
                  <c:v>GOZDARSTVO</c:v>
                </c:pt>
                <c:pt idx="1">
                  <c:v>TEKSTIL</c:v>
                </c:pt>
                <c:pt idx="2">
                  <c:v>RUDARSTVO</c:v>
                </c:pt>
                <c:pt idx="3">
                  <c:v>VAROVANJE</c:v>
                </c:pt>
                <c:pt idx="4">
                  <c:v>KULTURA</c:v>
                </c:pt>
                <c:pt idx="5">
                  <c:v>CESTNI PROMET, POMORSTVO</c:v>
                </c:pt>
                <c:pt idx="6">
                  <c:v>VARSTVO OKOLJA</c:v>
                </c:pt>
                <c:pt idx="7">
                  <c:v>KEMIJSKA DEJAVNOST, FARMACIJA, STEKLARSTVO</c:v>
                </c:pt>
                <c:pt idx="8">
                  <c:v>GRADNJA, DIMNIKARSTVO, GEODEZIJA, ZAKLJUČNA GRADBENA DELA</c:v>
                </c:pt>
                <c:pt idx="9">
                  <c:v>LESARSTVO</c:v>
                </c:pt>
                <c:pt idx="10">
                  <c:v>GRAFIKA</c:v>
                </c:pt>
                <c:pt idx="11">
                  <c:v>OSEBNE STORITVE</c:v>
                </c:pt>
                <c:pt idx="12">
                  <c:v>PEDAGOŠKA SKUPINA</c:v>
                </c:pt>
                <c:pt idx="13">
                  <c:v>AGROŽIVILSTVO, ŽIVILSTVO, VETERINARSTVO</c:v>
                </c:pt>
                <c:pt idx="14">
                  <c:v>GOSTINSTVO IN TURIZEM</c:v>
                </c:pt>
                <c:pt idx="15">
                  <c:v>STROKOVNA GIMNAZIJA (SPLOŠNO IZOBRAŽEVALNO PODROČJE)</c:v>
                </c:pt>
                <c:pt idx="16">
                  <c:v>ZDRAVSTVO</c:v>
                </c:pt>
                <c:pt idx="17">
                  <c:v>METALURGIJA, STROJNIŠTVO</c:v>
                </c:pt>
                <c:pt idx="18">
                  <c:v>EKONOMIJA</c:v>
                </c:pt>
                <c:pt idx="19">
                  <c:v>ELEKTROTEHNIKA IN RAČUNALNIŠTVO</c:v>
                </c:pt>
                <c:pt idx="20">
                  <c:v>GIMNAZIJA (SPLOŠNO IZOBRAŽEVALNO PODROČJE)</c:v>
                </c:pt>
              </c:strCache>
            </c:strRef>
          </c:cat>
          <c:val>
            <c:numRef>
              <c:f>GrafT4!$F$4:$F$24</c:f>
              <c:numCache>
                <c:formatCode>0.0%</c:formatCode>
                <c:ptCount val="21"/>
                <c:pt idx="0">
                  <c:v>4.0000000000000001E-3</c:v>
                </c:pt>
                <c:pt idx="1">
                  <c:v>4.0000000000000001E-3</c:v>
                </c:pt>
                <c:pt idx="2">
                  <c:v>0</c:v>
                </c:pt>
                <c:pt idx="3">
                  <c:v>4.0000000000000001E-3</c:v>
                </c:pt>
                <c:pt idx="4">
                  <c:v>0.01</c:v>
                </c:pt>
                <c:pt idx="5">
                  <c:v>8.0000000000000002E-3</c:v>
                </c:pt>
                <c:pt idx="6">
                  <c:v>8.9999999999999993E-3</c:v>
                </c:pt>
                <c:pt idx="7">
                  <c:v>2.1999999999999999E-2</c:v>
                </c:pt>
                <c:pt idx="8">
                  <c:v>1.7999999999999999E-2</c:v>
                </c:pt>
                <c:pt idx="9">
                  <c:v>2.1999999999999999E-2</c:v>
                </c:pt>
                <c:pt idx="10">
                  <c:v>2.1999999999999999E-2</c:v>
                </c:pt>
                <c:pt idx="11">
                  <c:v>2.4E-2</c:v>
                </c:pt>
                <c:pt idx="12">
                  <c:v>3.5000000000000003E-2</c:v>
                </c:pt>
                <c:pt idx="13">
                  <c:v>0.06</c:v>
                </c:pt>
                <c:pt idx="14">
                  <c:v>4.7E-2</c:v>
                </c:pt>
                <c:pt idx="15">
                  <c:v>5.6000000000000001E-2</c:v>
                </c:pt>
                <c:pt idx="16">
                  <c:v>0.08</c:v>
                </c:pt>
                <c:pt idx="17">
                  <c:v>0.113</c:v>
                </c:pt>
                <c:pt idx="18">
                  <c:v>7.4999999999999997E-2</c:v>
                </c:pt>
                <c:pt idx="19">
                  <c:v>0.11600000000000001</c:v>
                </c:pt>
                <c:pt idx="20">
                  <c:v>0.27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83438592"/>
        <c:axId val="83448576"/>
      </c:barChart>
      <c:catAx>
        <c:axId val="8343859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sl-SI"/>
          </a:p>
        </c:txPr>
        <c:crossAx val="83448576"/>
        <c:crosses val="autoZero"/>
        <c:auto val="1"/>
        <c:lblAlgn val="ctr"/>
        <c:lblOffset val="100"/>
        <c:noMultiLvlLbl val="0"/>
      </c:catAx>
      <c:valAx>
        <c:axId val="8344857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343859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b="1">
              <a:latin typeface="Arial Narrow" panose="020B0606020202030204" pitchFamily="34" charset="0"/>
            </a:defRPr>
          </a:pPr>
          <a:endParaRPr lang="sl-SI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6748928"/>
        <c:axId val="106758912"/>
      </c:barChart>
      <c:catAx>
        <c:axId val="1067489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6758912"/>
        <c:crosses val="autoZero"/>
        <c:auto val="1"/>
        <c:lblAlgn val="ctr"/>
        <c:lblOffset val="100"/>
        <c:noMultiLvlLbl val="0"/>
      </c:catAx>
      <c:valAx>
        <c:axId val="10675891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6748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4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PP!$A$3:$A$9</c:f>
              <c:strCache>
                <c:ptCount val="7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</c:strCache>
            </c:strRef>
          </c:cat>
          <c:val>
            <c:numRef>
              <c:f>PP!$B$3:$B$9</c:f>
              <c:numCache>
                <c:formatCode>General</c:formatCode>
                <c:ptCount val="7"/>
                <c:pt idx="0">
                  <c:v>2780</c:v>
                </c:pt>
                <c:pt idx="1">
                  <c:v>3159</c:v>
                </c:pt>
                <c:pt idx="2">
                  <c:v>3520</c:v>
                </c:pt>
                <c:pt idx="3">
                  <c:v>3817</c:v>
                </c:pt>
                <c:pt idx="4">
                  <c:v>3815</c:v>
                </c:pt>
                <c:pt idx="5">
                  <c:v>4221</c:v>
                </c:pt>
                <c:pt idx="6">
                  <c:v>4165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6765312"/>
        <c:axId val="106780544"/>
      </c:lineChart>
      <c:catAx>
        <c:axId val="106765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sl-SI"/>
          </a:p>
        </c:txPr>
        <c:crossAx val="106780544"/>
        <c:crosses val="autoZero"/>
        <c:auto val="1"/>
        <c:lblAlgn val="ctr"/>
        <c:lblOffset val="100"/>
        <c:noMultiLvlLbl val="0"/>
      </c:catAx>
      <c:valAx>
        <c:axId val="106780544"/>
        <c:scaling>
          <c:orientation val="minMax"/>
          <c:max val="4500"/>
          <c:min val="-5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anose="020B0606020202030204" pitchFamily="34" charset="0"/>
              </a:defRPr>
            </a:pPr>
            <a:endParaRPr lang="sl-SI"/>
          </a:p>
        </c:txPr>
        <c:crossAx val="106765312"/>
        <c:crosses val="autoZero"/>
        <c:crossBetween val="between"/>
        <c:majorUnit val="1500"/>
        <c:minorUnit val="200"/>
      </c:valAx>
      <c:spPr>
        <a:ln w="57150"/>
      </c:spPr>
    </c:plotArea>
    <c:plotVisOnly val="1"/>
    <c:dispBlanksAs val="zero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6805120"/>
        <c:axId val="106806656"/>
      </c:barChart>
      <c:catAx>
        <c:axId val="1068051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6806656"/>
        <c:crosses val="autoZero"/>
        <c:auto val="1"/>
        <c:lblAlgn val="ctr"/>
        <c:lblOffset val="100"/>
        <c:noMultiLvlLbl val="0"/>
      </c:catAx>
      <c:valAx>
        <c:axId val="106806656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6805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6862848"/>
        <c:axId val="106864640"/>
      </c:barChart>
      <c:catAx>
        <c:axId val="1068628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6864640"/>
        <c:crosses val="autoZero"/>
        <c:auto val="1"/>
        <c:lblAlgn val="ctr"/>
        <c:lblOffset val="100"/>
        <c:noMultiLvlLbl val="0"/>
      </c:catAx>
      <c:valAx>
        <c:axId val="10686464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6862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336131964173291E-2"/>
          <c:y val="0.15704683056133306"/>
          <c:w val="0.8380465662545431"/>
          <c:h val="0.8138229167738659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686424249849699E-2"/>
          <c:y val="0.15028958614199123"/>
          <c:w val="0.83873728464230868"/>
          <c:h val="0.81819516278203563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Pt>
            <c:idx val="2"/>
            <c:bubble3D val="0"/>
            <c:spPr>
              <a:solidFill>
                <a:srgbClr val="FFFF99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5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6"/>
            <c:bubble3D val="0"/>
            <c:spPr>
              <a:solidFill>
                <a:srgbClr val="FF99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9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Lbls>
            <c:dLbl>
              <c:idx val="7"/>
              <c:layout>
                <c:manualLayout>
                  <c:x val="0.10853687596497585"/>
                  <c:y val="-0.297875744804741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PP!$M$3:$M$12</c:f>
              <c:strCache>
                <c:ptCount val="10"/>
                <c:pt idx="0">
                  <c:v>dijaki z lažjo motnjo v duševnem razvoju</c:v>
                </c:pt>
                <c:pt idx="1">
                  <c:v>gluhi in naglušni</c:v>
                </c:pt>
                <c:pt idx="2">
                  <c:v>dijaki z govorno jezikovnimi motnjami</c:v>
                </c:pt>
                <c:pt idx="3">
                  <c:v>slepi in slabovidni ter dijaki z okvaro vidne funkcije</c:v>
                </c:pt>
                <c:pt idx="4">
                  <c:v>gibalno ovirani</c:v>
                </c:pt>
                <c:pt idx="5">
                  <c:v>dijaki s čustvenimi in vedenjskimi motnjami</c:v>
                </c:pt>
                <c:pt idx="6">
                  <c:v>dolgotrajno bolni</c:v>
                </c:pt>
                <c:pt idx="7">
                  <c:v>dijaki s primanjkljaji na posameznih področjih učenja </c:v>
                </c:pt>
                <c:pt idx="8">
                  <c:v>dijaki z avtističnimi motnjami</c:v>
                </c:pt>
                <c:pt idx="9">
                  <c:v>dijaki z več motnjami</c:v>
                </c:pt>
              </c:strCache>
            </c:strRef>
          </c:cat>
          <c:val>
            <c:numRef>
              <c:f>PP!$N$3:$N$12</c:f>
              <c:numCache>
                <c:formatCode>General</c:formatCode>
                <c:ptCount val="10"/>
                <c:pt idx="0">
                  <c:v>113</c:v>
                </c:pt>
                <c:pt idx="1">
                  <c:v>58</c:v>
                </c:pt>
                <c:pt idx="2">
                  <c:v>88</c:v>
                </c:pt>
                <c:pt idx="3">
                  <c:v>23</c:v>
                </c:pt>
                <c:pt idx="4">
                  <c:v>62</c:v>
                </c:pt>
                <c:pt idx="5">
                  <c:v>69</c:v>
                </c:pt>
                <c:pt idx="6">
                  <c:v>597</c:v>
                </c:pt>
                <c:pt idx="7" formatCode="#,##0">
                  <c:v>2273</c:v>
                </c:pt>
                <c:pt idx="8" formatCode="#,##0">
                  <c:v>49</c:v>
                </c:pt>
                <c:pt idx="9">
                  <c:v>833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6938752"/>
        <c:axId val="106940288"/>
      </c:barChart>
      <c:catAx>
        <c:axId val="1069387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6940288"/>
        <c:crosses val="autoZero"/>
        <c:auto val="1"/>
        <c:lblAlgn val="ctr"/>
        <c:lblOffset val="100"/>
        <c:noMultiLvlLbl val="0"/>
      </c:catAx>
      <c:valAx>
        <c:axId val="106940288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6938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Pt>
            <c:idx val="1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4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Lbls>
            <c:dLbl>
              <c:idx val="0"/>
              <c:layout>
                <c:manualLayout>
                  <c:x val="-0.19217861958978086"/>
                  <c:y val="3.8547484622920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sl-SI" sz="1600" smtClean="0"/>
                      <a:t>b</a:t>
                    </a:r>
                    <a:r>
                      <a:rPr lang="en-US" sz="1600" smtClean="0"/>
                      <a:t>rez </a:t>
                    </a:r>
                    <a:r>
                      <a:rPr lang="en-US" sz="1600" dirty="0" err="1"/>
                      <a:t>subvencije</a:t>
                    </a:r>
                    <a:r>
                      <a:rPr lang="en-US" sz="1600" dirty="0"/>
                      <a:t>
19%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graf1!$A$4:$D$4</c:f>
              <c:strCache>
                <c:ptCount val="4"/>
                <c:pt idx="0">
                  <c:v>100% subvencija</c:v>
                </c:pt>
                <c:pt idx="1">
                  <c:v>70% subvencija</c:v>
                </c:pt>
                <c:pt idx="2">
                  <c:v>40% subvencija</c:v>
                </c:pt>
                <c:pt idx="3">
                  <c:v>brez subvencije</c:v>
                </c:pt>
              </c:strCache>
            </c:strRef>
          </c:cat>
          <c:val>
            <c:numRef>
              <c:f>graf1!$A$5:$D$5</c:f>
              <c:numCache>
                <c:formatCode>0.0</c:formatCode>
                <c:ptCount val="4"/>
                <c:pt idx="0">
                  <c:v>42.25193231669104</c:v>
                </c:pt>
                <c:pt idx="1">
                  <c:v>16.805932734489243</c:v>
                </c:pt>
                <c:pt idx="2">
                  <c:v>9.3879256319197832</c:v>
                </c:pt>
                <c:pt idx="3">
                  <c:v>31.554209316899939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39709744256079"/>
          <c:y val="2.9394882050142578E-2"/>
          <c:w val="0.8522170436007509"/>
          <c:h val="0.819201486030171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'Graf DD'!$A$4</c:f>
              <c:strCache>
                <c:ptCount val="1"/>
                <c:pt idx="0">
                  <c:v>Število vseh dijakov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 DD'!$B$3:$L$3</c:f>
              <c:strCache>
                <c:ptCount val="11"/>
                <c:pt idx="0">
                  <c:v>2006/07</c:v>
                </c:pt>
                <c:pt idx="1">
                  <c:v>2007/08</c:v>
                </c:pt>
                <c:pt idx="2">
                  <c:v>2008/09</c:v>
                </c:pt>
                <c:pt idx="3">
                  <c:v>2009/10</c:v>
                </c:pt>
                <c:pt idx="4">
                  <c:v>2010/11</c:v>
                </c:pt>
                <c:pt idx="5">
                  <c:v>2011/12</c:v>
                </c:pt>
                <c:pt idx="6">
                  <c:v>2012/13</c:v>
                </c:pt>
                <c:pt idx="7">
                  <c:v>2013/14</c:v>
                </c:pt>
                <c:pt idx="8">
                  <c:v>2014/15</c:v>
                </c:pt>
                <c:pt idx="9">
                  <c:v>2015/16</c:v>
                </c:pt>
                <c:pt idx="10">
                  <c:v>2016/17</c:v>
                </c:pt>
              </c:strCache>
            </c:strRef>
          </c:cat>
          <c:val>
            <c:numRef>
              <c:f>'Graf DD'!$B$4:$L$4</c:f>
              <c:numCache>
                <c:formatCode>#,##0</c:formatCode>
                <c:ptCount val="11"/>
                <c:pt idx="0">
                  <c:v>96275</c:v>
                </c:pt>
                <c:pt idx="1">
                  <c:v>91623</c:v>
                </c:pt>
                <c:pt idx="2">
                  <c:v>87518</c:v>
                </c:pt>
                <c:pt idx="3">
                  <c:v>85070</c:v>
                </c:pt>
                <c:pt idx="4">
                  <c:v>82267</c:v>
                </c:pt>
                <c:pt idx="5">
                  <c:v>79901</c:v>
                </c:pt>
                <c:pt idx="6">
                  <c:v>78180</c:v>
                </c:pt>
                <c:pt idx="7">
                  <c:v>76714</c:v>
                </c:pt>
                <c:pt idx="8">
                  <c:v>75329</c:v>
                </c:pt>
                <c:pt idx="9">
                  <c:v>74831</c:v>
                </c:pt>
                <c:pt idx="10">
                  <c:v>74012</c:v>
                </c:pt>
              </c:numCache>
            </c:numRef>
          </c:val>
        </c:ser>
        <c:ser>
          <c:idx val="1"/>
          <c:order val="1"/>
          <c:tx>
            <c:strRef>
              <c:f>'Graf DD'!$A$5</c:f>
              <c:strCache>
                <c:ptCount val="1"/>
                <c:pt idx="0">
                  <c:v>Število vpisanih v DD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 DD'!$B$3:$L$3</c:f>
              <c:strCache>
                <c:ptCount val="11"/>
                <c:pt idx="0">
                  <c:v>2006/07</c:v>
                </c:pt>
                <c:pt idx="1">
                  <c:v>2007/08</c:v>
                </c:pt>
                <c:pt idx="2">
                  <c:v>2008/09</c:v>
                </c:pt>
                <c:pt idx="3">
                  <c:v>2009/10</c:v>
                </c:pt>
                <c:pt idx="4">
                  <c:v>2010/11</c:v>
                </c:pt>
                <c:pt idx="5">
                  <c:v>2011/12</c:v>
                </c:pt>
                <c:pt idx="6">
                  <c:v>2012/13</c:v>
                </c:pt>
                <c:pt idx="7">
                  <c:v>2013/14</c:v>
                </c:pt>
                <c:pt idx="8">
                  <c:v>2014/15</c:v>
                </c:pt>
                <c:pt idx="9">
                  <c:v>2015/16</c:v>
                </c:pt>
                <c:pt idx="10">
                  <c:v>2016/17</c:v>
                </c:pt>
              </c:strCache>
            </c:strRef>
          </c:cat>
          <c:val>
            <c:numRef>
              <c:f>'Graf DD'!$B$5:$L$5</c:f>
              <c:numCache>
                <c:formatCode>#,##0</c:formatCode>
                <c:ptCount val="11"/>
                <c:pt idx="0">
                  <c:v>5978</c:v>
                </c:pt>
                <c:pt idx="1">
                  <c:v>5580</c:v>
                </c:pt>
                <c:pt idx="2">
                  <c:v>5430</c:v>
                </c:pt>
                <c:pt idx="3">
                  <c:v>5333</c:v>
                </c:pt>
                <c:pt idx="4">
                  <c:v>5276</c:v>
                </c:pt>
                <c:pt idx="5">
                  <c:v>5167</c:v>
                </c:pt>
                <c:pt idx="6">
                  <c:v>5024</c:v>
                </c:pt>
                <c:pt idx="7">
                  <c:v>4674</c:v>
                </c:pt>
                <c:pt idx="8">
                  <c:v>4725</c:v>
                </c:pt>
                <c:pt idx="9">
                  <c:v>4813</c:v>
                </c:pt>
                <c:pt idx="10">
                  <c:v>4806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07314176"/>
        <c:axId val="107352832"/>
      </c:barChart>
      <c:catAx>
        <c:axId val="10731417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sl-SI"/>
          </a:p>
        </c:txPr>
        <c:crossAx val="107352832"/>
        <c:crosses val="autoZero"/>
        <c:auto val="1"/>
        <c:lblAlgn val="ctr"/>
        <c:lblOffset val="100"/>
        <c:noMultiLvlLbl val="0"/>
      </c:catAx>
      <c:valAx>
        <c:axId val="107352832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sl-SI"/>
          </a:p>
        </c:txPr>
        <c:crossAx val="1073141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Arial Narrow" panose="020B0606020202030204" pitchFamily="34" charset="0"/>
            </a:defRPr>
          </a:pPr>
          <a:endParaRPr lang="sl-S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7374464"/>
        <c:axId val="107376000"/>
      </c:barChart>
      <c:catAx>
        <c:axId val="1073744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7376000"/>
        <c:crosses val="autoZero"/>
        <c:auto val="1"/>
        <c:lblAlgn val="ctr"/>
        <c:lblOffset val="100"/>
        <c:noMultiLvlLbl val="0"/>
      </c:catAx>
      <c:valAx>
        <c:axId val="10737600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7374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SPI</c:v>
                </c:pt>
                <c:pt idx="1">
                  <c:v>STSI</c:v>
                </c:pt>
                <c:pt idx="2">
                  <c:v>PTI</c:v>
                </c:pt>
                <c:pt idx="3">
                  <c:v>NPI</c:v>
                </c:pt>
                <c:pt idx="4">
                  <c:v>GIM</c:v>
                </c:pt>
                <c:pt idx="5">
                  <c:v>PT</c:v>
                </c:pt>
                <c:pt idx="6">
                  <c:v>MT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66</c:v>
                </c:pt>
                <c:pt idx="1">
                  <c:v>46</c:v>
                </c:pt>
                <c:pt idx="2">
                  <c:v>35</c:v>
                </c:pt>
                <c:pt idx="3">
                  <c:v>13</c:v>
                </c:pt>
                <c:pt idx="4">
                  <c:v>11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3467264"/>
        <c:axId val="83490688"/>
        <c:axId val="0"/>
      </c:bar3DChart>
      <c:catAx>
        <c:axId val="834672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sl-SI"/>
          </a:p>
        </c:txPr>
        <c:crossAx val="83490688"/>
        <c:crosses val="autoZero"/>
        <c:auto val="1"/>
        <c:lblAlgn val="ctr"/>
        <c:lblOffset val="100"/>
        <c:noMultiLvlLbl val="0"/>
      </c:catAx>
      <c:valAx>
        <c:axId val="83490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3467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130196225576617E-2"/>
          <c:y val="0.13594365731752653"/>
          <c:w val="0.83839505254133184"/>
          <c:h val="0.81729439464661902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3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4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5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Lbls>
            <c:dLbl>
              <c:idx val="0"/>
              <c:delete val="1"/>
            </c:dLbl>
            <c:dLbl>
              <c:idx val="4"/>
              <c:layout>
                <c:manualLayout>
                  <c:x val="5.7788848932927787E-2"/>
                  <c:y val="-0.156848692634970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Graf5!$A$3:$A$10</c:f>
              <c:strCache>
                <c:ptCount val="8"/>
                <c:pt idx="1">
                  <c:v>NPI</c:v>
                </c:pt>
                <c:pt idx="2">
                  <c:v>SPI</c:v>
                </c:pt>
                <c:pt idx="3">
                  <c:v>SSTI</c:v>
                </c:pt>
                <c:pt idx="4">
                  <c:v>PTI</c:v>
                </c:pt>
                <c:pt idx="5">
                  <c:v>GIM</c:v>
                </c:pt>
                <c:pt idx="6">
                  <c:v>MT</c:v>
                </c:pt>
                <c:pt idx="7">
                  <c:v>PT</c:v>
                </c:pt>
              </c:strCache>
            </c:strRef>
          </c:cat>
          <c:val>
            <c:numRef>
              <c:f>Graf5!$B$3:$B$10</c:f>
              <c:numCache>
                <c:formatCode>0.0</c:formatCode>
                <c:ptCount val="8"/>
                <c:pt idx="0" formatCode="General">
                  <c:v>0</c:v>
                </c:pt>
                <c:pt idx="1">
                  <c:v>1</c:v>
                </c:pt>
                <c:pt idx="2">
                  <c:v>15</c:v>
                </c:pt>
                <c:pt idx="3">
                  <c:v>50</c:v>
                </c:pt>
                <c:pt idx="4">
                  <c:v>4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Graf5!$A$3:$A$10</c:f>
              <c:strCache>
                <c:ptCount val="8"/>
                <c:pt idx="1">
                  <c:v>NPI</c:v>
                </c:pt>
                <c:pt idx="2">
                  <c:v>SPI</c:v>
                </c:pt>
                <c:pt idx="3">
                  <c:v>SSTI</c:v>
                </c:pt>
                <c:pt idx="4">
                  <c:v>PTI</c:v>
                </c:pt>
                <c:pt idx="5">
                  <c:v>GIM</c:v>
                </c:pt>
                <c:pt idx="6">
                  <c:v>MT</c:v>
                </c:pt>
                <c:pt idx="7">
                  <c:v>PT</c:v>
                </c:pt>
              </c:strCache>
            </c:strRef>
          </c:cat>
          <c:val>
            <c:numRef>
              <c:f>Graf5!$C$3:$C$10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Graf5!$A$3:$A$10</c:f>
              <c:strCache>
                <c:ptCount val="8"/>
                <c:pt idx="1">
                  <c:v>NPI</c:v>
                </c:pt>
                <c:pt idx="2">
                  <c:v>SPI</c:v>
                </c:pt>
                <c:pt idx="3">
                  <c:v>SSTI</c:v>
                </c:pt>
                <c:pt idx="4">
                  <c:v>PTI</c:v>
                </c:pt>
                <c:pt idx="5">
                  <c:v>GIM</c:v>
                </c:pt>
                <c:pt idx="6">
                  <c:v>MT</c:v>
                </c:pt>
                <c:pt idx="7">
                  <c:v>PT</c:v>
                </c:pt>
              </c:strCache>
            </c:strRef>
          </c:cat>
          <c:val>
            <c:numRef>
              <c:f>Graf5!$D$3:$D$10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7542016"/>
        <c:axId val="107543552"/>
      </c:barChart>
      <c:catAx>
        <c:axId val="1075420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107543552"/>
        <c:crosses val="autoZero"/>
        <c:auto val="1"/>
        <c:lblAlgn val="ctr"/>
        <c:lblOffset val="100"/>
        <c:noMultiLvlLbl val="0"/>
      </c:catAx>
      <c:valAx>
        <c:axId val="10754355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107542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spPr>
    <a:gradFill>
      <a:gsLst>
        <a:gs pos="0">
          <a:schemeClr val="accent5">
            <a:lumMod val="0"/>
            <a:lumOff val="100000"/>
          </a:schemeClr>
        </a:gs>
        <a:gs pos="49000">
          <a:srgbClr val="CCECFF"/>
        </a:gs>
        <a:gs pos="100000">
          <a:schemeClr val="accent5">
            <a:lumMod val="100000"/>
          </a:schemeClr>
        </a:gs>
      </a:gsLst>
      <a:path path="circle">
        <a:fillToRect l="50000" t="-80000" r="50000" b="180000"/>
      </a:path>
    </a:gradFill>
  </c:sp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extLst xmlns:c16r2="http://schemas.microsoft.com/office/drawing/2015/06/chart">
          <c:ext xmlns:c15="http://schemas.microsoft.com/office/drawing/2012/chart" uri="{02D57815-91ED-43cb-92C2-25804820EDAC}">
            <c15:filteredPieSeries>
              <c15:ser>
                <c:idx val="1"/>
                <c:order val="1"/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0-AC23-405B-B269-0C41327FA2B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2-AC23-405B-B269-0C41327FA2B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4-AC23-405B-B269-0C41327FA2B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6-AC23-405B-B269-0C41327FA2BA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8-AC23-405B-B269-0C41327FA2BA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A-AC23-405B-B269-0C41327FA2BA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C-AC23-405B-B269-0C41327FA2BA}"/>
                    </c:ext>
                  </c:extLst>
                </c:dPt>
                <c:dLbls>
                  <c:dLbl>
                    <c:idx val="0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0-AC23-405B-B269-0C41327FA2BA}"/>
                      </c:ext>
                    </c:extLst>
                  </c:dLbl>
                  <c:dLbl>
                    <c:idx val="1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2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2-AC23-405B-B269-0C41327FA2BA}"/>
                      </c:ext>
                    </c:extLst>
                  </c:dLbl>
                  <c:dLbl>
                    <c:idx val="2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3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4-AC23-405B-B269-0C41327FA2BA}"/>
                      </c:ext>
                    </c:extLst>
                  </c:dLbl>
                  <c:dLbl>
                    <c:idx val="3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4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6-AC23-405B-B269-0C41327FA2BA}"/>
                      </c:ext>
                    </c:extLst>
                  </c:dLbl>
                  <c:dLbl>
                    <c:idx val="4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8-AC23-405B-B269-0C41327FA2BA}"/>
                      </c:ext>
                    </c:extLst>
                  </c:dLbl>
                  <c:dLbl>
                    <c:idx val="5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6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A-AC23-405B-B269-0C41327FA2BA}"/>
                      </c:ext>
                    </c:extLst>
                  </c:dLbl>
                  <c:dLbl>
                    <c:idx val="6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1">
                                <a:lumMod val="6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C-AC23-405B-B269-0C41327FA2BA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dLblPos val="outEnd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GrafPROG!$A$3:$A$9</c15:sqref>
                        </c15:formulaRef>
                      </c:ext>
                    </c:extLst>
                    <c:strCache>
                      <c:ptCount val="5"/>
                      <c:pt idx="0">
                        <c:v>NPI</c:v>
                      </c:pt>
                      <c:pt idx="1">
                        <c:v>SPI</c:v>
                      </c:pt>
                      <c:pt idx="2">
                        <c:v>SSI</c:v>
                      </c:pt>
                      <c:pt idx="3">
                        <c:v>PTI</c:v>
                      </c:pt>
                      <c:pt idx="4">
                        <c:v>GIM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GrafPROG!$C$3:$C$9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D-AC23-405B-B269-0C41327FA2BA}"/>
                  </c:ext>
                </c:extLst>
              </c15:ser>
            </c15:filteredPieSeries>
            <c15:filteredPieSeries>
              <c15:ser>
                <c:idx val="2"/>
                <c:order val="2"/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F-AC23-405B-B269-0C41327FA2B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21-AC23-405B-B269-0C41327FA2B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23-AC23-405B-B269-0C41327FA2B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25-AC23-405B-B269-0C41327FA2BA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27-AC23-405B-B269-0C41327FA2BA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29-AC23-405B-B269-0C41327FA2BA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2B-AC23-405B-B269-0C41327FA2BA}"/>
                    </c:ext>
                  </c:extLst>
                </c:dPt>
                <c:dLbls>
                  <c:dLbl>
                    <c:idx val="0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F-AC23-405B-B269-0C41327FA2BA}"/>
                      </c:ext>
                    </c:extLst>
                  </c:dLbl>
                  <c:dLbl>
                    <c:idx val="1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2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21-AC23-405B-B269-0C41327FA2BA}"/>
                      </c:ext>
                    </c:extLst>
                  </c:dLbl>
                  <c:dLbl>
                    <c:idx val="2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3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23-AC23-405B-B269-0C41327FA2BA}"/>
                      </c:ext>
                    </c:extLst>
                  </c:dLbl>
                  <c:dLbl>
                    <c:idx val="3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4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25-AC23-405B-B269-0C41327FA2BA}"/>
                      </c:ext>
                    </c:extLst>
                  </c:dLbl>
                  <c:dLbl>
                    <c:idx val="4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27-AC23-405B-B269-0C41327FA2BA}"/>
                      </c:ext>
                    </c:extLst>
                  </c:dLbl>
                  <c:dLbl>
                    <c:idx val="5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6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29-AC23-405B-B269-0C41327FA2BA}"/>
                      </c:ext>
                    </c:extLst>
                  </c:dLbl>
                  <c:dLbl>
                    <c:idx val="6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1">
                                <a:lumMod val="6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sl-SI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2B-AC23-405B-B269-0C41327FA2BA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dLblPos val="outEnd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GrafPROG!$A$3:$A$9</c15:sqref>
                        </c15:formulaRef>
                      </c:ext>
                    </c:extLst>
                    <c:strCache>
                      <c:ptCount val="5"/>
                      <c:pt idx="0">
                        <c:v>NPI</c:v>
                      </c:pt>
                      <c:pt idx="1">
                        <c:v>SPI</c:v>
                      </c:pt>
                      <c:pt idx="2">
                        <c:v>SSI</c:v>
                      </c:pt>
                      <c:pt idx="3">
                        <c:v>PTI</c:v>
                      </c:pt>
                      <c:pt idx="4">
                        <c:v>GIM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GrafPROG!$D$3:$D$9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C-AC23-405B-B269-0C41327FA2BA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99CCFF"/>
    </a:solidFill>
    <a:ln>
      <a:noFill/>
    </a:ln>
    <a:effectLst/>
  </c:spPr>
  <c:txPr>
    <a:bodyPr/>
    <a:lstStyle/>
    <a:p>
      <a:pPr>
        <a:defRPr/>
      </a:pPr>
      <a:endParaRPr lang="sl-SI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rgbClr val="000066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GrafTujci!$A$4:$A$42</c:f>
              <c:strCache>
                <c:ptCount val="39"/>
                <c:pt idx="0">
                  <c:v>Bosna in Hercegovina</c:v>
                </c:pt>
                <c:pt idx="1">
                  <c:v>Kosovo</c:v>
                </c:pt>
                <c:pt idx="2">
                  <c:v>Makedonija</c:v>
                </c:pt>
                <c:pt idx="3">
                  <c:v>Srbija</c:v>
                </c:pt>
                <c:pt idx="4">
                  <c:v>Hrvaška</c:v>
                </c:pt>
                <c:pt idx="5">
                  <c:v>Ruska Federacija</c:v>
                </c:pt>
                <c:pt idx="6">
                  <c:v>Ukrajina</c:v>
                </c:pt>
                <c:pt idx="7">
                  <c:v>Bolgarija</c:v>
                </c:pt>
                <c:pt idx="8">
                  <c:v>Italija</c:v>
                </c:pt>
                <c:pt idx="9">
                  <c:v>Kitajska</c:v>
                </c:pt>
                <c:pt idx="10">
                  <c:v>Črna Gora</c:v>
                </c:pt>
                <c:pt idx="11">
                  <c:v>Moldavija, Republika</c:v>
                </c:pt>
                <c:pt idx="12">
                  <c:v>Poljska</c:v>
                </c:pt>
                <c:pt idx="13">
                  <c:v>Slovaška</c:v>
                </c:pt>
                <c:pt idx="14">
                  <c:v>Nemčija</c:v>
                </c:pt>
                <c:pt idx="15">
                  <c:v>Madžarska</c:v>
                </c:pt>
                <c:pt idx="16">
                  <c:v>Romunija</c:v>
                </c:pt>
                <c:pt idx="17">
                  <c:v>Dominikanska Republika</c:v>
                </c:pt>
                <c:pt idx="18">
                  <c:v>Tajska</c:v>
                </c:pt>
                <c:pt idx="19">
                  <c:v>ni podatka</c:v>
                </c:pt>
                <c:pt idx="20">
                  <c:v>Belorusija</c:v>
                </c:pt>
                <c:pt idx="21">
                  <c:v>Neznana Država</c:v>
                </c:pt>
                <c:pt idx="22">
                  <c:v>Združenega Kraljestva</c:v>
                </c:pt>
                <c:pt idx="23">
                  <c:v>Gruzija</c:v>
                </c:pt>
                <c:pt idx="24">
                  <c:v>Irak</c:v>
                </c:pt>
                <c:pt idx="25">
                  <c:v>Avstrija</c:v>
                </c:pt>
                <c:pt idx="26">
                  <c:v>Brazilija</c:v>
                </c:pt>
                <c:pt idx="27">
                  <c:v>Češka Republika</c:v>
                </c:pt>
                <c:pt idx="28">
                  <c:v>Iran (Islamska Republika)</c:v>
                </c:pt>
                <c:pt idx="29">
                  <c:v>Izrael</c:v>
                </c:pt>
                <c:pt idx="30">
                  <c:v>Kazahstan</c:v>
                </c:pt>
                <c:pt idx="31">
                  <c:v>Švedska</c:v>
                </c:pt>
                <c:pt idx="32">
                  <c:v>Afganistan</c:v>
                </c:pt>
                <c:pt idx="33">
                  <c:v>Albanija</c:v>
                </c:pt>
                <c:pt idx="34">
                  <c:v>Avstralija</c:v>
                </c:pt>
                <c:pt idx="35">
                  <c:v>Belgija</c:v>
                </c:pt>
                <c:pt idx="36">
                  <c:v>Danska</c:v>
                </c:pt>
                <c:pt idx="37">
                  <c:v>Grčija</c:v>
                </c:pt>
                <c:pt idx="38">
                  <c:v>Indija</c:v>
                </c:pt>
              </c:strCache>
            </c:strRef>
          </c:cat>
          <c:val>
            <c:numRef>
              <c:f>GrafTujci!$B$4:$B$42</c:f>
              <c:numCache>
                <c:formatCode>#,##0</c:formatCode>
                <c:ptCount val="39"/>
                <c:pt idx="0">
                  <c:v>1492</c:v>
                </c:pt>
                <c:pt idx="1">
                  <c:v>854</c:v>
                </c:pt>
                <c:pt idx="2">
                  <c:v>397</c:v>
                </c:pt>
                <c:pt idx="3">
                  <c:v>208</c:v>
                </c:pt>
                <c:pt idx="4">
                  <c:v>135</c:v>
                </c:pt>
                <c:pt idx="5">
                  <c:v>81</c:v>
                </c:pt>
                <c:pt idx="6">
                  <c:v>75</c:v>
                </c:pt>
                <c:pt idx="7">
                  <c:v>34</c:v>
                </c:pt>
                <c:pt idx="8">
                  <c:v>29</c:v>
                </c:pt>
                <c:pt idx="9">
                  <c:v>28</c:v>
                </c:pt>
                <c:pt idx="10">
                  <c:v>17</c:v>
                </c:pt>
                <c:pt idx="11">
                  <c:v>16</c:v>
                </c:pt>
                <c:pt idx="12">
                  <c:v>9</c:v>
                </c:pt>
                <c:pt idx="13">
                  <c:v>9</c:v>
                </c:pt>
                <c:pt idx="14">
                  <c:v>8</c:v>
                </c:pt>
                <c:pt idx="15">
                  <c:v>7</c:v>
                </c:pt>
                <c:pt idx="16">
                  <c:v>7</c:v>
                </c:pt>
                <c:pt idx="17">
                  <c:v>6</c:v>
                </c:pt>
                <c:pt idx="18">
                  <c:v>6</c:v>
                </c:pt>
                <c:pt idx="19">
                  <c:v>5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3</c:v>
                </c:pt>
                <c:pt idx="24">
                  <c:v>3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7474304"/>
        <c:axId val="107566592"/>
      </c:barChart>
      <c:catAx>
        <c:axId val="1074743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800" b="1">
                <a:latin typeface="Arial Narrow" panose="020B0606020202030204" pitchFamily="34" charset="0"/>
              </a:defRPr>
            </a:pPr>
            <a:endParaRPr lang="sl-SI"/>
          </a:p>
        </c:txPr>
        <c:crossAx val="107566592"/>
        <c:crosses val="autoZero"/>
        <c:auto val="1"/>
        <c:lblAlgn val="ctr"/>
        <c:lblOffset val="100"/>
        <c:noMultiLvlLbl val="0"/>
      </c:catAx>
      <c:valAx>
        <c:axId val="107566592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sl-SI"/>
          </a:p>
        </c:txPr>
        <c:crossAx val="107474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ProgramiŠT!$B$2</c:f>
              <c:strCache>
                <c:ptCount val="1"/>
                <c:pt idx="0">
                  <c:v>Število šol</c:v>
                </c:pt>
              </c:strCache>
            </c:strRef>
          </c:tx>
          <c:spPr>
            <a:ln w="28575">
              <a:noFill/>
            </a:ln>
          </c:spPr>
          <c:dLbls>
            <c:spPr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/>
            </c:spPr>
            <c:txPr>
              <a:bodyPr/>
              <a:lstStyle/>
              <a:p>
                <a:pPr>
                  <a:defRPr sz="14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ProgramiŠT!$A$3:$A$22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22</c:v>
                </c:pt>
                <c:pt idx="17">
                  <c:v>28</c:v>
                </c:pt>
                <c:pt idx="18">
                  <c:v>30</c:v>
                </c:pt>
                <c:pt idx="19">
                  <c:v>34</c:v>
                </c:pt>
              </c:numCache>
            </c:numRef>
          </c:xVal>
          <c:yVal>
            <c:numRef>
              <c:f>ProgramiŠT!$B$3:$B$22</c:f>
              <c:numCache>
                <c:formatCode>General</c:formatCode>
                <c:ptCount val="20"/>
                <c:pt idx="0">
                  <c:v>14</c:v>
                </c:pt>
                <c:pt idx="1">
                  <c:v>18</c:v>
                </c:pt>
                <c:pt idx="2">
                  <c:v>27</c:v>
                </c:pt>
                <c:pt idx="3">
                  <c:v>12</c:v>
                </c:pt>
                <c:pt idx="4">
                  <c:v>14</c:v>
                </c:pt>
                <c:pt idx="5">
                  <c:v>5</c:v>
                </c:pt>
                <c:pt idx="6">
                  <c:v>6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4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822656"/>
        <c:axId val="84837120"/>
      </c:scatterChart>
      <c:valAx>
        <c:axId val="84822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Arial Narrow" panose="020B0606020202030204" pitchFamily="34" charset="0"/>
                  </a:defRPr>
                </a:pPr>
                <a:r>
                  <a:rPr lang="sl-SI">
                    <a:latin typeface="Arial Narrow" panose="020B0606020202030204" pitchFamily="34" charset="0"/>
                  </a:rPr>
                  <a:t>Število programov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sl-SI"/>
          </a:p>
        </c:txPr>
        <c:crossAx val="84837120"/>
        <c:crosses val="autoZero"/>
        <c:crossBetween val="midCat"/>
      </c:valAx>
      <c:valAx>
        <c:axId val="848371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 Narrow" panose="020B0606020202030204" pitchFamily="34" charset="0"/>
                  </a:defRPr>
                </a:pPr>
                <a:r>
                  <a:rPr lang="sl-SI">
                    <a:latin typeface="Arial Narrow" panose="020B0606020202030204" pitchFamily="34" charset="0"/>
                  </a:rPr>
                  <a:t>Število šol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sl-SI"/>
          </a:p>
        </c:txPr>
        <c:crossAx val="848226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sz="12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RegijeD!$A$4:$A$16</c:f>
              <c:strCache>
                <c:ptCount val="13"/>
                <c:pt idx="0">
                  <c:v>Osrednjeslovenska</c:v>
                </c:pt>
                <c:pt idx="1">
                  <c:v>Podravska</c:v>
                </c:pt>
                <c:pt idx="2">
                  <c:v>Povprečje</c:v>
                </c:pt>
                <c:pt idx="3">
                  <c:v>Gorenjska</c:v>
                </c:pt>
                <c:pt idx="4">
                  <c:v>Savinjska</c:v>
                </c:pt>
                <c:pt idx="5">
                  <c:v>Goriška</c:v>
                </c:pt>
                <c:pt idx="6">
                  <c:v>Primorsko -Notranjska</c:v>
                </c:pt>
                <c:pt idx="7">
                  <c:v>Jugovzhodna Slovenija</c:v>
                </c:pt>
                <c:pt idx="8">
                  <c:v>Obalno-Kraška</c:v>
                </c:pt>
                <c:pt idx="9">
                  <c:v>Posavska</c:v>
                </c:pt>
                <c:pt idx="10">
                  <c:v>Koroška</c:v>
                </c:pt>
                <c:pt idx="11">
                  <c:v>Pomurska</c:v>
                </c:pt>
                <c:pt idx="12">
                  <c:v>Zasavska</c:v>
                </c:pt>
              </c:strCache>
            </c:strRef>
          </c:cat>
          <c:val>
            <c:numRef>
              <c:f>RegijeD!$B$4:$B$16</c:f>
              <c:numCache>
                <c:formatCode>General</c:formatCode>
                <c:ptCount val="13"/>
                <c:pt idx="0">
                  <c:v>26.5</c:v>
                </c:pt>
                <c:pt idx="1">
                  <c:v>25</c:v>
                </c:pt>
                <c:pt idx="2">
                  <c:v>24.5</c:v>
                </c:pt>
                <c:pt idx="3">
                  <c:v>24.4</c:v>
                </c:pt>
                <c:pt idx="4">
                  <c:v>24</c:v>
                </c:pt>
                <c:pt idx="5">
                  <c:v>23.9</c:v>
                </c:pt>
                <c:pt idx="6">
                  <c:v>23.3</c:v>
                </c:pt>
                <c:pt idx="7">
                  <c:v>23.1</c:v>
                </c:pt>
                <c:pt idx="8">
                  <c:v>23.1</c:v>
                </c:pt>
                <c:pt idx="9">
                  <c:v>23.1</c:v>
                </c:pt>
                <c:pt idx="10">
                  <c:v>22.4</c:v>
                </c:pt>
                <c:pt idx="11">
                  <c:v>21.5</c:v>
                </c:pt>
                <c:pt idx="12">
                  <c:v>20.399999999999999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4569600"/>
        <c:axId val="94585216"/>
        <c:axId val="0"/>
      </c:bar3DChart>
      <c:catAx>
        <c:axId val="9456960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 Narrow" panose="020B0606020202030204" pitchFamily="34" charset="0"/>
              </a:defRPr>
            </a:pPr>
            <a:endParaRPr lang="sl-SI"/>
          </a:p>
        </c:txPr>
        <c:crossAx val="94585216"/>
        <c:crosses val="autoZero"/>
        <c:auto val="1"/>
        <c:lblAlgn val="ctr"/>
        <c:lblOffset val="100"/>
        <c:noMultiLvlLbl val="0"/>
      </c:catAx>
      <c:valAx>
        <c:axId val="94585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569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4634368"/>
        <c:axId val="94635904"/>
      </c:barChart>
      <c:catAx>
        <c:axId val="946343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94635904"/>
        <c:crosses val="autoZero"/>
        <c:auto val="1"/>
        <c:lblAlgn val="ctr"/>
        <c:lblOffset val="100"/>
        <c:noMultiLvlLbl val="0"/>
      </c:catAx>
      <c:valAx>
        <c:axId val="94635904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94634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sz="12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ProgramiD!$A$3:$A$13</c:f>
              <c:strCache>
                <c:ptCount val="11"/>
                <c:pt idx="0">
                  <c:v>NPI</c:v>
                </c:pt>
                <c:pt idx="1">
                  <c:v>GIMš</c:v>
                </c:pt>
                <c:pt idx="2">
                  <c:v>PTI</c:v>
                </c:pt>
                <c:pt idx="3">
                  <c:v>GIMsš</c:v>
                </c:pt>
                <c:pt idx="4">
                  <c:v>SPI</c:v>
                </c:pt>
                <c:pt idx="5">
                  <c:v>GIMs</c:v>
                </c:pt>
                <c:pt idx="6">
                  <c:v>Povprečje</c:v>
                </c:pt>
                <c:pt idx="7">
                  <c:v>STSI</c:v>
                </c:pt>
                <c:pt idx="8">
                  <c:v>GIM</c:v>
                </c:pt>
                <c:pt idx="9">
                  <c:v>MT</c:v>
                </c:pt>
                <c:pt idx="10">
                  <c:v>PT</c:v>
                </c:pt>
              </c:strCache>
            </c:strRef>
          </c:cat>
          <c:val>
            <c:numRef>
              <c:f>ProgramiD!$B$3:$B$13</c:f>
              <c:numCache>
                <c:formatCode>0.0</c:formatCode>
                <c:ptCount val="11"/>
                <c:pt idx="0">
                  <c:v>11.8</c:v>
                </c:pt>
                <c:pt idx="1">
                  <c:v>20.7</c:v>
                </c:pt>
                <c:pt idx="2">
                  <c:v>20.9</c:v>
                </c:pt>
                <c:pt idx="3">
                  <c:v>21.3</c:v>
                </c:pt>
                <c:pt idx="4">
                  <c:v>23</c:v>
                </c:pt>
                <c:pt idx="5">
                  <c:v>23.9</c:v>
                </c:pt>
                <c:pt idx="6">
                  <c:v>24.5</c:v>
                </c:pt>
                <c:pt idx="7">
                  <c:v>25.7</c:v>
                </c:pt>
                <c:pt idx="8">
                  <c:v>26.2</c:v>
                </c:pt>
                <c:pt idx="9">
                  <c:v>27.9</c:v>
                </c:pt>
                <c:pt idx="10">
                  <c:v>29.1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4647040"/>
        <c:axId val="94658560"/>
        <c:axId val="0"/>
      </c:bar3DChart>
      <c:catAx>
        <c:axId val="9464704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sl-SI"/>
          </a:p>
        </c:txPr>
        <c:crossAx val="94658560"/>
        <c:crosses val="autoZero"/>
        <c:auto val="1"/>
        <c:lblAlgn val="ctr"/>
        <c:lblOffset val="100"/>
        <c:noMultiLvlLbl val="0"/>
      </c:catAx>
      <c:valAx>
        <c:axId val="94658560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94647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4691328"/>
        <c:axId val="94692864"/>
      </c:barChart>
      <c:catAx>
        <c:axId val="946913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sl-SI"/>
          </a:p>
        </c:txPr>
        <c:crossAx val="94692864"/>
        <c:crosses val="autoZero"/>
        <c:auto val="1"/>
        <c:lblAlgn val="ctr"/>
        <c:lblOffset val="100"/>
        <c:noMultiLvlLbl val="0"/>
      </c:catAx>
      <c:valAx>
        <c:axId val="94692864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sl-SI"/>
          </a:p>
        </c:txPr>
        <c:crossAx val="94691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</c:dPt>
          <c:dPt>
            <c:idx val="3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sl-SI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atin typeface="Arial Narrow" panose="020B0606020202030204" pitchFamily="34" charset="0"/>
                    </a:defRPr>
                  </a:pPr>
                  <a:endParaRPr lang="sl-SI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Arial Narrow" panose="020B0606020202030204" pitchFamily="34" charset="0"/>
                  </a:defRPr>
                </a:pPr>
                <a:endParaRPr lang="sl-S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Vpis!$A$3:$A$9</c:f>
              <c:strCache>
                <c:ptCount val="7"/>
                <c:pt idx="0">
                  <c:v>NPI</c:v>
                </c:pt>
                <c:pt idx="1">
                  <c:v>SPI</c:v>
                </c:pt>
                <c:pt idx="2">
                  <c:v>STSI</c:v>
                </c:pt>
                <c:pt idx="3">
                  <c:v>GIM</c:v>
                </c:pt>
                <c:pt idx="4">
                  <c:v>PTI</c:v>
                </c:pt>
                <c:pt idx="5">
                  <c:v>PT</c:v>
                </c:pt>
                <c:pt idx="6">
                  <c:v>MT</c:v>
                </c:pt>
              </c:strCache>
            </c:strRef>
          </c:cat>
          <c:val>
            <c:numRef>
              <c:f>Vpis!$B$3:$B$9</c:f>
              <c:numCache>
                <c:formatCode>General</c:formatCode>
                <c:ptCount val="7"/>
                <c:pt idx="0">
                  <c:v>1033</c:v>
                </c:pt>
                <c:pt idx="1">
                  <c:v>12293</c:v>
                </c:pt>
                <c:pt idx="2">
                  <c:v>30798</c:v>
                </c:pt>
                <c:pt idx="3">
                  <c:v>25913</c:v>
                </c:pt>
                <c:pt idx="4">
                  <c:v>3368</c:v>
                </c:pt>
                <c:pt idx="5">
                  <c:v>233</c:v>
                </c:pt>
                <c:pt idx="6">
                  <c:v>374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796" y="0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35"/>
            <a:ext cx="3038604" cy="46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796" y="8831135"/>
            <a:ext cx="3038604" cy="46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D3F80C-3A73-4352-8CC4-2198CDB526B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29397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796" y="0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830" y="4417797"/>
            <a:ext cx="5140742" cy="418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135"/>
            <a:ext cx="3038604" cy="46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796" y="8831135"/>
            <a:ext cx="3038604" cy="46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655CD8-8848-4D9A-AD2B-1263FEEBA03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6360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678278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6525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4492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431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3017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4855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3349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2957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38980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31101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35164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46590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35164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8826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1771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8512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80871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5930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4592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243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470025"/>
          </a:xfrm>
        </p:spPr>
        <p:txBody>
          <a:bodyPr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dirty="0" smtClean="0"/>
              <a:t>Kliknite, če želite urediti slog podnaslova matrice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8846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1D948-EEEA-4768-A06F-BE52C8FED84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95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BAEE8-3C42-4719-AE8D-678504D9CC3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884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100888" y="476250"/>
            <a:ext cx="2043112" cy="54832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971550" y="476250"/>
            <a:ext cx="5976938" cy="54832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251B0-3BEC-4E0C-A73F-A08B15A8CB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325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476250"/>
            <a:ext cx="8172450" cy="11430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1042988" y="1844675"/>
            <a:ext cx="8101012" cy="4114800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99C03-71D4-4C94-9AE7-06DB7A9C27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435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2930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94308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3385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724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57020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464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8F2EA-5FF6-4322-BD0F-A0D09012C2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766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355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0530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14115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56764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3981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88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C09EB-55C2-425F-AB3E-F52624901C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05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042988" y="1844675"/>
            <a:ext cx="39735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68900" y="1844675"/>
            <a:ext cx="3975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8D43E-4777-42A9-9B5B-4DE17B3C6B9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27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7BEB2-C230-422B-9737-645A349E29C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42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15A42-6B58-4D6E-A727-A47125B299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19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DD0F-33A6-4531-B70D-FCACD59183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45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537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71600" y="6237312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8175" y="6248400"/>
            <a:ext cx="53276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D4822-CF5E-499D-BBCC-E51ADC9B355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59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700808"/>
            <a:ext cx="817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Predlog</a:t>
            </a:r>
            <a:r>
              <a:rPr lang="en-GB" dirty="0" smtClean="0"/>
              <a:t> </a:t>
            </a:r>
            <a:r>
              <a:rPr lang="en-GB" dirty="0" err="1" smtClean="0"/>
              <a:t>Zakona</a:t>
            </a:r>
            <a:r>
              <a:rPr lang="en-GB" dirty="0" smtClean="0"/>
              <a:t> o </a:t>
            </a:r>
            <a:r>
              <a:rPr lang="en-GB" dirty="0" err="1" smtClean="0"/>
              <a:t>spremembah</a:t>
            </a:r>
            <a:r>
              <a:rPr lang="en-GB" dirty="0" smtClean="0"/>
              <a:t> in </a:t>
            </a:r>
            <a:r>
              <a:rPr lang="en-GB" dirty="0" err="1" smtClean="0"/>
              <a:t>dopolnitvah</a:t>
            </a:r>
            <a:r>
              <a:rPr lang="en-GB" dirty="0" smtClean="0"/>
              <a:t> </a:t>
            </a:r>
            <a:r>
              <a:rPr lang="en-GB" dirty="0" err="1" smtClean="0"/>
              <a:t>Zakona</a:t>
            </a:r>
            <a:r>
              <a:rPr lang="en-GB" dirty="0" smtClean="0"/>
              <a:t> o </a:t>
            </a:r>
            <a:r>
              <a:rPr lang="en-GB" dirty="0" err="1" smtClean="0"/>
              <a:t>gimnazijah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2262" y="3140968"/>
            <a:ext cx="81010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dirty="0" smtClean="0"/>
          </a:p>
          <a:p>
            <a:pPr lvl="0"/>
            <a:endParaRPr lang="sl-SI" dirty="0" smtClean="0"/>
          </a:p>
          <a:p>
            <a:pPr lvl="0"/>
            <a:r>
              <a:rPr lang="sl-SI" dirty="0" smtClean="0"/>
              <a:t>Dr. Slavica </a:t>
            </a:r>
            <a:r>
              <a:rPr lang="sl-SI" dirty="0" err="1" smtClean="0"/>
              <a:t>Černoša</a:t>
            </a:r>
            <a:endParaRPr lang="en-GB" dirty="0" smtClean="0"/>
          </a:p>
        </p:txBody>
      </p:sp>
      <p:pic>
        <p:nvPicPr>
          <p:cNvPr id="1031" name="Picture 7"/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82867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 rot="16200000">
            <a:off x="-2508249" y="3500437"/>
            <a:ext cx="5865812" cy="849313"/>
          </a:xfrm>
          <a:prstGeom prst="rect">
            <a:avLst/>
          </a:prstGeom>
          <a:solidFill>
            <a:srgbClr val="1A2F7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REPUBLI</a:t>
            </a:r>
            <a:r>
              <a:rPr lang="sl-SI" sz="16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KA</a:t>
            </a:r>
            <a:r>
              <a:rPr lang="en-GB" sz="16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SLOVEN</a:t>
            </a:r>
            <a:r>
              <a:rPr lang="sl-SI" sz="16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IJ</a:t>
            </a:r>
            <a:r>
              <a:rPr lang="en-GB" sz="16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MINISTR</a:t>
            </a:r>
            <a:r>
              <a:rPr lang="sl-SI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STVO ZA IZOBRAŽEVANJE, </a:t>
            </a:r>
          </a:p>
          <a:p>
            <a:pPr algn="ctr"/>
            <a:r>
              <a:rPr lang="sl-SI" sz="1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ZNANOST </a:t>
            </a:r>
            <a:r>
              <a:rPr lang="sl-SI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 ŠPORT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Times New Roman" pitchFamily="18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3200">
          <a:solidFill>
            <a:srgbClr val="16165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16165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6165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6165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6165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504AD-10B3-4CDA-89A8-9A0ED236385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8091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4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1484784"/>
            <a:ext cx="7772400" cy="1902073"/>
          </a:xfrm>
        </p:spPr>
        <p:txBody>
          <a:bodyPr/>
          <a:lstStyle/>
          <a:p>
            <a:pPr>
              <a:defRPr/>
            </a:pP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dirty="0" smtClean="0">
                <a:solidFill>
                  <a:schemeClr val="accent2">
                    <a:lumMod val="50000"/>
                  </a:schemeClr>
                </a:solidFill>
              </a:rPr>
              <a:t>SREDNJE ŠOLSTVO</a:t>
            </a:r>
            <a:br>
              <a:rPr lang="sl-SI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l-SI" dirty="0" smtClean="0">
                <a:solidFill>
                  <a:schemeClr val="accent2">
                    <a:lumMod val="50000"/>
                  </a:schemeClr>
                </a:solidFill>
              </a:rPr>
              <a:t>Podatki za šolsko leto 2016/17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3789040"/>
            <a:ext cx="3672408" cy="2736304"/>
          </a:xfrm>
        </p:spPr>
        <p:txBody>
          <a:bodyPr/>
          <a:lstStyle/>
          <a:p>
            <a:pPr algn="l">
              <a:lnSpc>
                <a:spcPct val="80000"/>
              </a:lnSpc>
              <a:defRPr/>
            </a:pPr>
            <a:endParaRPr lang="sl-SI" sz="2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algn="l">
              <a:lnSpc>
                <a:spcPct val="80000"/>
              </a:lnSpc>
              <a:defRPr/>
            </a:pPr>
            <a:endParaRPr lang="sl-SI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algn="l">
              <a:lnSpc>
                <a:spcPct val="80000"/>
              </a:lnSpc>
              <a:defRPr/>
            </a:pPr>
            <a:r>
              <a:rPr lang="sl-SI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Dr. Slavica </a:t>
            </a:r>
            <a:r>
              <a:rPr lang="sl-SI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Černoša</a:t>
            </a:r>
            <a:r>
              <a:rPr lang="sl-SI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, Sektor za srednje šolstvo</a:t>
            </a:r>
          </a:p>
          <a:p>
            <a:pPr algn="l">
              <a:lnSpc>
                <a:spcPct val="80000"/>
              </a:lnSpc>
              <a:defRPr/>
            </a:pPr>
            <a:r>
              <a:rPr lang="sl-SI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Direktorat za srednje in višje šolstvo ter izobraževanje odraslih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600450" y="2781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sl-SI"/>
          </a:p>
        </p:txBody>
      </p:sp>
      <p:pic>
        <p:nvPicPr>
          <p:cNvPr id="6" name="Slika 4" descr="DSC0212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861048"/>
            <a:ext cx="3527425" cy="259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296144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6">
                    <a:lumMod val="50000"/>
                  </a:schemeClr>
                </a:solidFill>
              </a:rPr>
              <a:t>Š</a:t>
            </a: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tevilo dijakov po programih, 2016/17</a:t>
            </a:r>
            <a:r>
              <a:rPr lang="sl-SI" sz="360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</a:br>
            <a:endParaRPr lang="sl-SI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538454"/>
              </p:ext>
            </p:extLst>
          </p:nvPr>
        </p:nvGraphicFramePr>
        <p:xfrm>
          <a:off x="1115616" y="1916832"/>
          <a:ext cx="748883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77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>
                <a:solidFill>
                  <a:schemeClr val="accent6">
                    <a:lumMod val="50000"/>
                  </a:schemeClr>
                </a:solidFill>
              </a:rPr>
              <a:t>Delež vpisanih dijakov v 1. letnik po programih, </a:t>
            </a: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2016/17</a:t>
            </a: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1951918521"/>
              </p:ext>
            </p:extLst>
          </p:nvPr>
        </p:nvGraphicFramePr>
        <p:xfrm>
          <a:off x="1115616" y="2057400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8680629"/>
              </p:ext>
            </p:extLst>
          </p:nvPr>
        </p:nvGraphicFramePr>
        <p:xfrm>
          <a:off x="1115616" y="1916832"/>
          <a:ext cx="7488832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0008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4000" dirty="0" smtClean="0">
                <a:solidFill>
                  <a:schemeClr val="accent6">
                    <a:lumMod val="50000"/>
                  </a:schemeClr>
                </a:solidFill>
              </a:rPr>
              <a:t>Število ponavljavcev po programih, 2016/17</a:t>
            </a:r>
            <a:endParaRPr lang="sl-SI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846420"/>
              </p:ext>
            </p:extLst>
          </p:nvPr>
        </p:nvGraphicFramePr>
        <p:xfrm>
          <a:off x="1115616" y="1814512"/>
          <a:ext cx="7560840" cy="4638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689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Delež ponavljavcev po programih in letnikih, 2016/17</a:t>
            </a:r>
            <a:b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3600747149"/>
              </p:ext>
            </p:extLst>
          </p:nvPr>
        </p:nvGraphicFramePr>
        <p:xfrm>
          <a:off x="1115616" y="2057400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/>
          <p:nvPr>
            <p:extLst>
              <p:ext uri="{D42A27DB-BD31-4B8C-83A1-F6EECF244321}">
                <p14:modId xmlns:p14="http://schemas.microsoft.com/office/powerpoint/2010/main" val="945820937"/>
              </p:ext>
            </p:extLst>
          </p:nvPr>
        </p:nvGraphicFramePr>
        <p:xfrm>
          <a:off x="1187624" y="2132856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933725"/>
              </p:ext>
            </p:extLst>
          </p:nvPr>
        </p:nvGraphicFramePr>
        <p:xfrm>
          <a:off x="971600" y="1738312"/>
          <a:ext cx="7848872" cy="4715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161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29614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Število učencev, kandidatov za vpis v srednje šole, od 2017/18 do 2024/25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3375251395"/>
              </p:ext>
            </p:extLst>
          </p:nvPr>
        </p:nvGraphicFramePr>
        <p:xfrm>
          <a:off x="1115616" y="2057400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/>
          <p:nvPr>
            <p:extLst>
              <p:ext uri="{D42A27DB-BD31-4B8C-83A1-F6EECF244321}">
                <p14:modId xmlns:p14="http://schemas.microsoft.com/office/powerpoint/2010/main" val="1949020024"/>
              </p:ext>
            </p:extLst>
          </p:nvPr>
        </p:nvGraphicFramePr>
        <p:xfrm>
          <a:off x="1187624" y="2132856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ikon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395710"/>
              </p:ext>
            </p:extLst>
          </p:nvPr>
        </p:nvGraphicFramePr>
        <p:xfrm>
          <a:off x="1043608" y="1916831"/>
          <a:ext cx="7704856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7016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Število dijakov z odločbo o usmeritvi,</a:t>
            </a:r>
            <a:b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 od 2010/11 do 2016/17</a:t>
            </a:r>
            <a:b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984184449"/>
              </p:ext>
            </p:extLst>
          </p:nvPr>
        </p:nvGraphicFramePr>
        <p:xfrm>
          <a:off x="1115616" y="2057400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216302"/>
              </p:ext>
            </p:extLst>
          </p:nvPr>
        </p:nvGraphicFramePr>
        <p:xfrm>
          <a:off x="1115616" y="1916832"/>
          <a:ext cx="756084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557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Delež dijakov glede na vrsto primanjkljaja, 2016/17</a:t>
            </a:r>
            <a:b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3549731617"/>
              </p:ext>
            </p:extLst>
          </p:nvPr>
        </p:nvGraphicFramePr>
        <p:xfrm>
          <a:off x="1115616" y="2057400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/>
          <p:nvPr>
            <p:extLst>
              <p:ext uri="{D42A27DB-BD31-4B8C-83A1-F6EECF244321}">
                <p14:modId xmlns:p14="http://schemas.microsoft.com/office/powerpoint/2010/main" val="39378289"/>
              </p:ext>
            </p:extLst>
          </p:nvPr>
        </p:nvGraphicFramePr>
        <p:xfrm>
          <a:off x="1187624" y="2132856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ikon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787919"/>
              </p:ext>
            </p:extLst>
          </p:nvPr>
        </p:nvGraphicFramePr>
        <p:xfrm>
          <a:off x="1043608" y="1916832"/>
          <a:ext cx="7560840" cy="4567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927273"/>
              </p:ext>
            </p:extLst>
          </p:nvPr>
        </p:nvGraphicFramePr>
        <p:xfrm>
          <a:off x="1043609" y="1678781"/>
          <a:ext cx="7704856" cy="491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9339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Delež dijakov prijavljenih na malico po vrsti subvencije, 2016/17</a:t>
            </a:r>
            <a:b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4223743352"/>
              </p:ext>
            </p:extLst>
          </p:nvPr>
        </p:nvGraphicFramePr>
        <p:xfrm>
          <a:off x="1115616" y="2057400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762177"/>
              </p:ext>
            </p:extLst>
          </p:nvPr>
        </p:nvGraphicFramePr>
        <p:xfrm>
          <a:off x="1043608" y="1772817"/>
          <a:ext cx="7632847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52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76064" y="404665"/>
            <a:ext cx="7772400" cy="1080120"/>
          </a:xfrm>
        </p:spPr>
        <p:txBody>
          <a:bodyPr/>
          <a:lstStyle/>
          <a:p>
            <a:r>
              <a:rPr lang="sl-SI" sz="3600" dirty="0" smtClean="0"/>
              <a:t/>
            </a:r>
            <a:br>
              <a:rPr lang="sl-SI" sz="3600" dirty="0" smtClean="0"/>
            </a:br>
            <a:r>
              <a:rPr lang="sl-SI" sz="3600" dirty="0" smtClean="0"/>
              <a:t/>
            </a:r>
            <a:br>
              <a:rPr lang="sl-SI" sz="3600" dirty="0" smtClean="0"/>
            </a:b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Število vseh dijakov in dijakov v dijaških domovih od 2006/07 do 2016/17</a:t>
            </a:r>
            <a:r>
              <a:rPr lang="sl-SI" sz="3600" dirty="0" smtClean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/>
            </a:r>
            <a:br>
              <a:rPr lang="sl-SI" sz="3600" dirty="0" smtClean="0">
                <a:solidFill>
                  <a:schemeClr val="accent6">
                    <a:lumMod val="50000"/>
                  </a:schemeClr>
                </a:solidFill>
                <a:cs typeface="Times New Roman"/>
              </a:rPr>
            </a:br>
            <a:endParaRPr lang="sl-SI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298852"/>
              </p:ext>
            </p:extLst>
          </p:nvPr>
        </p:nvGraphicFramePr>
        <p:xfrm>
          <a:off x="1043608" y="1772816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61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6">
                    <a:lumMod val="50000"/>
                  </a:schemeClr>
                </a:solidFill>
              </a:rPr>
              <a:t>Število dijakov po dijaških domovih, 2016/17</a:t>
            </a:r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632848" cy="4896544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743822"/>
              </p:ext>
            </p:extLst>
          </p:nvPr>
        </p:nvGraphicFramePr>
        <p:xfrm>
          <a:off x="1259632" y="2276871"/>
          <a:ext cx="7416824" cy="364861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31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dijakov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dijaških domov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400  in več dijakov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1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Od 301 do 400 dijakov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Od 201 do 300 dijakov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+mn-cs"/>
                        </a:rPr>
                        <a:t>4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Od 101 do 200 dijakov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+mn-cs"/>
                        </a:rPr>
                        <a:t>13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Do 100 dijakov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+mn-cs"/>
                        </a:rPr>
                        <a:t>17</a:t>
                      </a:r>
                      <a:endParaRPr kumimoji="0" lang="sl-SI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1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86409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  <a:t>Število dijakov in vajencev v programih, od 1998/99 do 2017/18 </a:t>
            </a: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buClr>
                <a:srgbClr val="C00000"/>
              </a:buClr>
            </a:pPr>
            <a:endParaRPr lang="sl-SI" sz="2400" dirty="0">
              <a:latin typeface="Arial Narrow" pitchFamily="34" charset="0"/>
            </a:endParaRPr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016516"/>
              </p:ext>
            </p:extLst>
          </p:nvPr>
        </p:nvGraphicFramePr>
        <p:xfrm>
          <a:off x="1043608" y="1484784"/>
          <a:ext cx="7560840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00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29614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 smtClean="0">
                <a:solidFill>
                  <a:schemeClr val="accent2">
                    <a:lumMod val="50000"/>
                  </a:schemeClr>
                </a:solidFill>
              </a:rPr>
              <a:t>Delež dijakov v dijaških domovih po vrsti programov, 2016/17</a:t>
            </a:r>
            <a:br>
              <a:rPr lang="sl-SI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2712342748"/>
              </p:ext>
            </p:extLst>
          </p:nvPr>
        </p:nvGraphicFramePr>
        <p:xfrm>
          <a:off x="1115616" y="2057400"/>
          <a:ext cx="7344816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on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457227"/>
              </p:ext>
            </p:extLst>
          </p:nvPr>
        </p:nvGraphicFramePr>
        <p:xfrm>
          <a:off x="971600" y="1683544"/>
          <a:ext cx="7632848" cy="484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61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772400" cy="936104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Države in število dijakov, 15. 10. 2017</a:t>
            </a:r>
            <a:b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/>
        </p:nvGraphicFramePr>
        <p:xfrm>
          <a:off x="1115616" y="2057400"/>
          <a:ext cx="7344816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kon 6"/>
          <p:cNvGraphicFramePr/>
          <p:nvPr>
            <p:extLst>
              <p:ext uri="{D42A27DB-BD31-4B8C-83A1-F6EECF244321}">
                <p14:modId xmlns:p14="http://schemas.microsoft.com/office/powerpoint/2010/main" val="1475066742"/>
              </p:ext>
            </p:extLst>
          </p:nvPr>
        </p:nvGraphicFramePr>
        <p:xfrm>
          <a:off x="1187624" y="1916906"/>
          <a:ext cx="7416823" cy="4536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ikon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573814"/>
              </p:ext>
            </p:extLst>
          </p:nvPr>
        </p:nvGraphicFramePr>
        <p:xfrm>
          <a:off x="1043607" y="1874689"/>
          <a:ext cx="7560840" cy="4578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afikon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518404"/>
              </p:ext>
            </p:extLst>
          </p:nvPr>
        </p:nvGraphicFramePr>
        <p:xfrm>
          <a:off x="971600" y="1340768"/>
          <a:ext cx="79208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5871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296144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6">
                    <a:lumMod val="50000"/>
                  </a:schemeClr>
                </a:solidFill>
              </a:rPr>
              <a:t>Povprečna srednja šola v RS v šolskem letu 2016/17</a:t>
            </a:r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2132856"/>
            <a:ext cx="7632848" cy="4392488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62791"/>
              </p:ext>
            </p:extLst>
          </p:nvPr>
        </p:nvGraphicFramePr>
        <p:xfrm>
          <a:off x="1187624" y="2924944"/>
          <a:ext cx="7416824" cy="284282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dijakov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601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programov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4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oddelkov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skupin 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dijakov  na oddelek/skupino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24,5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ponavljavcev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18,2</a:t>
                      </a:r>
                      <a:endParaRPr kumimoji="0" lang="sl-SI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38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296144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6">
                    <a:lumMod val="50000"/>
                  </a:schemeClr>
                </a:solidFill>
              </a:rPr>
              <a:t>Povprečni dijaški dom v RS v šolskem letu 2016/17</a:t>
            </a:r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632848" cy="4896544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275614"/>
              </p:ext>
            </p:extLst>
          </p:nvPr>
        </p:nvGraphicFramePr>
        <p:xfrm>
          <a:off x="1331640" y="1988840"/>
          <a:ext cx="7416824" cy="432048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dijakov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129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študentov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21,5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vzgojnih skupin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4,9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Zasedenost z dijaki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56,7%</a:t>
                      </a: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Število dijakov  v vzgojni skupini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26,7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Dijaki so iz SSTI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+mn-cs"/>
                        </a:rPr>
                        <a:t>50 %</a:t>
                      </a:r>
                      <a:endParaRPr kumimoji="0" lang="sl-S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Dijaki iz 1. in 2. letnika</a:t>
                      </a: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56,1 %</a:t>
                      </a: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4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296144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6">
                    <a:lumMod val="50000"/>
                  </a:schemeClr>
                </a:solidFill>
              </a:rPr>
              <a:t>Hvala za pozornost</a:t>
            </a:r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632848" cy="4896544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050" name="Picture 2" descr="F:\DSC_08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80532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06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296144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  <a:t>Osnovni podatki o zavodih, dijakih in programih v šolskem letu 2016/17</a:t>
            </a:r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632848" cy="4896544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824211"/>
              </p:ext>
            </p:extLst>
          </p:nvPr>
        </p:nvGraphicFramePr>
        <p:xfrm>
          <a:off x="1255168" y="2132856"/>
          <a:ext cx="7416824" cy="41764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{5DA37D80-6434-44D0-A028-1B22A696006F}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srednjih šol (javnih)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111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 veljavnih programov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179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dijakov  v  SŠ (javni in zasebni)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+mn-cs"/>
                        </a:rPr>
                        <a:t>74.012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DD (javni in zasebni)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37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dijakov v dijaških domovih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+mn-cs"/>
                        </a:rPr>
                        <a:t>4.806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zavodov za mladostnike s PP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6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mladostnikov s PP  v zavodih, ki se izobražujejo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+mn-cs"/>
                        </a:rPr>
                        <a:t>265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2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</a:rPr>
                        <a:t>Število zasebnih srednjih šol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sl-SI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+mn-cs"/>
                        </a:rPr>
                        <a:t>6</a:t>
                      </a:r>
                      <a:endParaRPr kumimoji="0" lang="sl-SI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Arial" charset="0"/>
                      </a:endParaRPr>
                    </a:p>
                  </a:txBody>
                  <a:tcPr marL="91448" marR="91448" marT="45733" marB="45733" horzOverflow="overflow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1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864095"/>
          </a:xfrm>
        </p:spPr>
        <p:txBody>
          <a:bodyPr/>
          <a:lstStyle/>
          <a:p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  <a:t>Delež dijakov, vpisanih v prvi letnik po področjih, od 2012/13 do 2016/17  </a:t>
            </a: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</a:br>
            <a:endParaRPr lang="sl-SI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buClr>
                <a:srgbClr val="C00000"/>
              </a:buClr>
            </a:pPr>
            <a:endParaRPr lang="sl-SI" sz="2400" dirty="0">
              <a:latin typeface="Arial Narrow" pitchFamily="34" charset="0"/>
            </a:endParaRPr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00650"/>
              </p:ext>
            </p:extLst>
          </p:nvPr>
        </p:nvGraphicFramePr>
        <p:xfrm>
          <a:off x="755576" y="1124744"/>
          <a:ext cx="7981950" cy="5619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47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296144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  <a:t>Število veljavnih programov, 2016/17</a:t>
            </a:r>
            <a:b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632848" cy="4896544"/>
          </a:xfrm>
        </p:spPr>
        <p:txBody>
          <a:bodyPr/>
          <a:lstStyle/>
          <a:p>
            <a:pPr algn="l">
              <a:defRPr/>
            </a:pPr>
            <a:r>
              <a:rPr lang="sl-SI" sz="26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345075"/>
              </p:ext>
            </p:extLst>
          </p:nvPr>
        </p:nvGraphicFramePr>
        <p:xfrm>
          <a:off x="1331640" y="1640681"/>
          <a:ext cx="6768752" cy="4524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4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296144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  <a:t>Število programov po posamezni šoli, 2016/17</a:t>
            </a:r>
            <a:b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632848" cy="4896544"/>
          </a:xfrm>
        </p:spPr>
        <p:txBody>
          <a:bodyPr/>
          <a:lstStyle/>
          <a:p>
            <a:pPr algn="l">
              <a:defRPr/>
            </a:pPr>
            <a:r>
              <a:rPr lang="sl-SI" sz="26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797012"/>
              </p:ext>
            </p:extLst>
          </p:nvPr>
        </p:nvGraphicFramePr>
        <p:xfrm>
          <a:off x="1115616" y="1612057"/>
          <a:ext cx="7704856" cy="5245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926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>
                <a:solidFill>
                  <a:schemeClr val="accent2">
                    <a:lumMod val="50000"/>
                  </a:schemeClr>
                </a:solidFill>
              </a:rPr>
              <a:t>Povprečno število dijakov v oddelkih po regijah v šolskem letu 2016/17  (javne šole)</a:t>
            </a: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</a:b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</a:br>
            <a:endParaRPr lang="sl-SI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09932"/>
              </p:ext>
            </p:extLst>
          </p:nvPr>
        </p:nvGraphicFramePr>
        <p:xfrm>
          <a:off x="1187624" y="1844824"/>
          <a:ext cx="74888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61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>
                <a:solidFill>
                  <a:schemeClr val="accent2">
                    <a:lumMod val="50000"/>
                  </a:schemeClr>
                </a:solidFill>
              </a:rPr>
              <a:t>Povprečno število dijakov v oddelkih po programih, 2016/17 </a:t>
            </a: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3808886539"/>
              </p:ext>
            </p:extLst>
          </p:nvPr>
        </p:nvGraphicFramePr>
        <p:xfrm>
          <a:off x="1115616" y="2057400"/>
          <a:ext cx="7632848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570718"/>
              </p:ext>
            </p:extLst>
          </p:nvPr>
        </p:nvGraphicFramePr>
        <p:xfrm>
          <a:off x="1043608" y="1693068"/>
          <a:ext cx="7632848" cy="4760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161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sl-SI" sz="3600" dirty="0" smtClean="0">
                <a:solidFill>
                  <a:srgbClr val="C00000"/>
                </a:solidFill>
              </a:rPr>
              <a:t/>
            </a:r>
            <a:br>
              <a:rPr lang="sl-SI" sz="3600" dirty="0" smtClean="0">
                <a:solidFill>
                  <a:srgbClr val="C00000"/>
                </a:solidFill>
              </a:rPr>
            </a:br>
            <a:r>
              <a:rPr lang="sl-SI" sz="3200" dirty="0" smtClean="0"/>
              <a:t> </a:t>
            </a:r>
            <a:br>
              <a:rPr lang="sl-SI" sz="3200" dirty="0" smtClean="0"/>
            </a:b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200" dirty="0" smtClean="0">
                <a:solidFill>
                  <a:schemeClr val="accent6">
                    <a:lumMod val="50000"/>
                  </a:schemeClr>
                </a:solidFill>
              </a:rPr>
              <a:t>Delež vpisanih dijakov po programih, 2016/17</a:t>
            </a: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sl-SI" sz="3600" dirty="0" smtClean="0">
                <a:solidFill>
                  <a:srgbClr val="C00000"/>
                </a:solidFill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sl-SI" sz="3600" dirty="0" smtClean="0">
                <a:solidFill>
                  <a:srgbClr val="000000"/>
                </a:solidFill>
                <a:latin typeface="Arial" charset="0"/>
              </a:rPr>
            </a:b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632848" cy="4608512"/>
          </a:xfrm>
        </p:spPr>
        <p:txBody>
          <a:bodyPr/>
          <a:lstStyle/>
          <a:p>
            <a:pPr algn="l">
              <a:defRPr/>
            </a:pPr>
            <a:endParaRPr lang="sl-SI" sz="2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4088465702"/>
              </p:ext>
            </p:extLst>
          </p:nvPr>
        </p:nvGraphicFramePr>
        <p:xfrm>
          <a:off x="1115616" y="2057400"/>
          <a:ext cx="777686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385143"/>
              </p:ext>
            </p:extLst>
          </p:nvPr>
        </p:nvGraphicFramePr>
        <p:xfrm>
          <a:off x="1115616" y="1719262"/>
          <a:ext cx="7488832" cy="4734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598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ivzeti načr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10197</TotalTime>
  <Words>222</Words>
  <Application>Microsoft Office PowerPoint</Application>
  <PresentationFormat>Diaprojekcija na zaslonu (4:3)</PresentationFormat>
  <Paragraphs>104</Paragraphs>
  <Slides>24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24</vt:i4>
      </vt:variant>
    </vt:vector>
  </HeadingPairs>
  <TitlesOfParts>
    <vt:vector size="26" baseType="lpstr">
      <vt:lpstr>Privzeti načrt</vt:lpstr>
      <vt:lpstr>Načrt po meri</vt:lpstr>
      <vt:lpstr> SREDNJE ŠOLSTVO Podatki za šolsko leto 2016/17</vt:lpstr>
      <vt:lpstr> Število dijakov in vajencev v programih, od 1998/99 do 2017/18   </vt:lpstr>
      <vt:lpstr> Osnovni podatki o zavodih, dijakih in programih v šolskem letu 2016/17   </vt:lpstr>
      <vt:lpstr>Delež dijakov, vpisanih v prvi letnik po področjih, od 2012/13 do 2016/17   </vt:lpstr>
      <vt:lpstr> Število veljavnih programov, 2016/17   </vt:lpstr>
      <vt:lpstr> Število programov po posamezni šoli, 2016/17   </vt:lpstr>
      <vt:lpstr> Povprečno število dijakov v oddelkih po regijah v šolskem letu 2016/17  (javne šole)   </vt:lpstr>
      <vt:lpstr> Povprečno število dijakov v oddelkih po programih, 2016/17    </vt:lpstr>
      <vt:lpstr>    Delež vpisanih dijakov po programih, 2016/17    </vt:lpstr>
      <vt:lpstr> Število dijakov po programih, 2016/17 </vt:lpstr>
      <vt:lpstr>    Delež vpisanih dijakov v 1. letnik po programih, 2016/17    </vt:lpstr>
      <vt:lpstr>Število ponavljavcev po programih, 2016/17</vt:lpstr>
      <vt:lpstr>    Delež ponavljavcev po programih in letnikih, 2016/17    </vt:lpstr>
      <vt:lpstr>    Število učencev, kandidatov za vpis v srednje šole, od 2017/18 do 2024/25   </vt:lpstr>
      <vt:lpstr>    Število dijakov z odločbo o usmeritvi,  od 2010/11 do 2016/17    </vt:lpstr>
      <vt:lpstr>    Delež dijakov glede na vrsto primanjkljaja, 2016/17    </vt:lpstr>
      <vt:lpstr>    Delež dijakov prijavljenih na malico po vrsti subvencije, 2016/17    </vt:lpstr>
      <vt:lpstr>  Število vseh dijakov in dijakov v dijaških domovih od 2006/07 do 2016/17 </vt:lpstr>
      <vt:lpstr> Število dijakov po dijaških domovih, 2016/17   </vt:lpstr>
      <vt:lpstr>    Delež dijakov v dijaških domovih po vrsti programov, 2016/17    </vt:lpstr>
      <vt:lpstr>    Države in število dijakov, 15. 10. 2017    </vt:lpstr>
      <vt:lpstr>  Povprečna srednja šola v RS v šolskem letu 2016/17   </vt:lpstr>
      <vt:lpstr> Povprečni dijaški dom v RS v šolskem letu 2016/17   </vt:lpstr>
      <vt:lpstr> Hvala za pozornost   </vt:lpstr>
    </vt:vector>
  </TitlesOfParts>
  <Company>ZRSŠ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 do informacijske pismenosti  Predstavitev dejavnosti Ministrstva na področju informatizacije Slovenskega šolstva</dc:title>
  <dc:creator>TEST</dc:creator>
  <cp:lastModifiedBy>Slavica Černoša</cp:lastModifiedBy>
  <cp:revision>958</cp:revision>
  <cp:lastPrinted>2018-01-30T06:55:53Z</cp:lastPrinted>
  <dcterms:created xsi:type="dcterms:W3CDTF">2002-10-18T18:41:37Z</dcterms:created>
  <dcterms:modified xsi:type="dcterms:W3CDTF">2018-01-30T06:59:32Z</dcterms:modified>
</cp:coreProperties>
</file>