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60" r:id="rId3"/>
    <p:sldId id="274" r:id="rId4"/>
    <p:sldId id="269" r:id="rId5"/>
    <p:sldId id="273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5A14B2AE-12D8-4A52-87FD-1E0F05C1BDC1}">
          <p14:sldIdLst>
            <p14:sldId id="259"/>
            <p14:sldId id="260"/>
            <p14:sldId id="274"/>
            <p14:sldId id="269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36" autoAdjust="0"/>
    <p:restoredTop sz="94660" autoAdjust="0"/>
  </p:normalViewPr>
  <p:slideViewPr>
    <p:cSldViewPr snapToGrid="0">
      <p:cViewPr varScale="1">
        <p:scale>
          <a:sx n="64" d="100"/>
          <a:sy n="64" d="100"/>
        </p:scale>
        <p:origin x="957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CE753-9709-471E-AA57-15B8DDFD36C3}" type="datetimeFigureOut">
              <a:rPr lang="sl-SI" smtClean="0"/>
              <a:t>30.01.2018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7963D-F869-4685-A6B9-B1647C8123A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3989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7963D-F869-4685-A6B9-B1647C8123A7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7632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baseline="0" dirty="0" smtClean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7963D-F869-4685-A6B9-B1647C8123A7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9711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baseline="0" dirty="0" smtClean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7963D-F869-4685-A6B9-B1647C8123A7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0883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63152" y="340391"/>
            <a:ext cx="5385585" cy="1277937"/>
          </a:xfrm>
        </p:spPr>
        <p:txBody>
          <a:bodyPr anchor="ctr"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6173" y="2532189"/>
            <a:ext cx="10109770" cy="288850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6236417" y="1366750"/>
            <a:ext cx="1921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www.eu-skladi.si</a:t>
            </a:r>
          </a:p>
        </p:txBody>
      </p:sp>
    </p:spTree>
    <p:extLst>
      <p:ext uri="{BB962C8B-B14F-4D97-AF65-F5344CB8AC3E}">
        <p14:creationId xmlns:p14="http://schemas.microsoft.com/office/powerpoint/2010/main" val="5639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44255" y="129199"/>
            <a:ext cx="2987109" cy="25556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749871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2820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j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596" y="-111920"/>
            <a:ext cx="2717083" cy="21404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93480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53296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mele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45" y="181521"/>
            <a:ext cx="2497397" cy="19935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281896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0076" y="2323303"/>
            <a:ext cx="7984947" cy="1277937"/>
          </a:xfrm>
        </p:spPr>
        <p:txBody>
          <a:bodyPr anchor="ctr">
            <a:normAutofit/>
          </a:bodyPr>
          <a:lstStyle>
            <a:lvl1pPr algn="ctr">
              <a:defRPr sz="28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1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8420598" y="-12700"/>
            <a:ext cx="1787100" cy="2806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16051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40956" y="53975"/>
            <a:ext cx="3801204" cy="2393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6" y="482886"/>
            <a:ext cx="671904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88394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p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065" y="38109"/>
            <a:ext cx="4879775" cy="24585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06645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l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99441" y="73042"/>
            <a:ext cx="2367744" cy="25320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5809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9111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veska rib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198914">
            <a:off x="7043882" y="421051"/>
            <a:ext cx="3142407" cy="16588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43137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6532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5423" y="190519"/>
            <a:ext cx="2381402" cy="21411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330401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ngu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36194" y="-520699"/>
            <a:ext cx="3032662" cy="30173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16999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92939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ravl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0851" y="-413222"/>
            <a:ext cx="2241589" cy="27647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826195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61100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FAA43-227E-4F11-92D3-0B5ECCA277CE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0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jp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ctrTitle"/>
          </p:nvPr>
        </p:nvSpPr>
        <p:spPr>
          <a:xfrm>
            <a:off x="580475" y="809793"/>
            <a:ext cx="5839746" cy="1782012"/>
          </a:xfrm>
        </p:spPr>
        <p:txBody>
          <a:bodyPr>
            <a:normAutofit fontScale="90000"/>
          </a:bodyPr>
          <a:lstStyle/>
          <a:p>
            <a:r>
              <a:rPr lang="sl-SI" sz="3100" dirty="0" smtClean="0"/>
              <a:t>Didaktika </a:t>
            </a:r>
            <a:r>
              <a:rPr lang="sl-SI" sz="3100" dirty="0"/>
              <a:t>učenja na prostem: </a:t>
            </a:r>
            <a:r>
              <a:rPr lang="sl-SI" sz="3100" dirty="0" smtClean="0"/>
              <a:t/>
            </a:r>
            <a:br>
              <a:rPr lang="sl-SI" sz="3100" dirty="0" smtClean="0"/>
            </a:br>
            <a:r>
              <a:rPr lang="sl-SI" sz="3100" dirty="0" smtClean="0"/>
              <a:t>uporaba didaktičnega pristopa „skrivnostnosti“ za izjemno učinkovito učenje na prostem</a:t>
            </a:r>
            <a:endParaRPr lang="sl-SI" sz="2000" b="0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1" y="2593446"/>
            <a:ext cx="9131808" cy="2901696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7300" y="5701988"/>
            <a:ext cx="1846700" cy="77899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7098" y="5911005"/>
            <a:ext cx="2244705" cy="360957"/>
          </a:xfrm>
          <a:prstGeom prst="rect">
            <a:avLst/>
          </a:prstGeom>
        </p:spPr>
      </p:pic>
      <p:sp>
        <p:nvSpPr>
          <p:cNvPr id="10" name="PoljeZBesedilom 9"/>
          <p:cNvSpPr txBox="1"/>
          <p:nvPr/>
        </p:nvSpPr>
        <p:spPr>
          <a:xfrm>
            <a:off x="0" y="5649983"/>
            <a:ext cx="36054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/>
              <a:t>Usposabljanje poteka v okviru projekta </a:t>
            </a:r>
          </a:p>
          <a:p>
            <a:r>
              <a:rPr lang="sl-SI" sz="1200" b="1" dirty="0" smtClean="0"/>
              <a:t>Krepitev kompetenc strokovnih delavcev na področju vodenja inovativnega vzgojno-izobraževalnega zavoda v obdobju od 2016 do 2018.</a:t>
            </a:r>
            <a:endParaRPr lang="sl-SI" sz="1200" b="1" dirty="0"/>
          </a:p>
        </p:txBody>
      </p:sp>
      <p:sp>
        <p:nvSpPr>
          <p:cNvPr id="11" name="PoljeZBesedilom 10"/>
          <p:cNvSpPr txBox="1"/>
          <p:nvPr/>
        </p:nvSpPr>
        <p:spPr>
          <a:xfrm>
            <a:off x="1992197" y="6564368"/>
            <a:ext cx="51596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 smtClean="0">
                <a:solidFill>
                  <a:schemeClr val="bg1">
                    <a:lumMod val="65000"/>
                  </a:schemeClr>
                </a:solidFill>
              </a:rPr>
              <a:t>Naložbo sofinancirata Republika Slovenija in Evropska unija iz Evropskega socialnega sklada.</a:t>
            </a:r>
            <a:endParaRPr lang="sl-SI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2" name="Slika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911" y="5726245"/>
            <a:ext cx="813552" cy="678471"/>
          </a:xfrm>
          <a:prstGeom prst="rect">
            <a:avLst/>
          </a:prstGeom>
        </p:spPr>
      </p:pic>
      <p:sp>
        <p:nvSpPr>
          <p:cNvPr id="9" name="Naslov 5"/>
          <p:cNvSpPr txBox="1">
            <a:spLocks/>
          </p:cNvSpPr>
          <p:nvPr/>
        </p:nvSpPr>
        <p:spPr>
          <a:xfrm>
            <a:off x="598000" y="147150"/>
            <a:ext cx="5839746" cy="746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l-SI" sz="3100" i="1" dirty="0" smtClean="0">
                <a:solidFill>
                  <a:schemeClr val="accent1">
                    <a:lumMod val="75000"/>
                  </a:schemeClr>
                </a:solidFill>
              </a:rPr>
              <a:t>Usposabljanja CŠOD</a:t>
            </a:r>
            <a:endParaRPr lang="sl-SI" sz="2000" b="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621" y="295737"/>
            <a:ext cx="2090863" cy="209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6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499637" y="6477337"/>
            <a:ext cx="5124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 smtClean="0">
                <a:solidFill>
                  <a:schemeClr val="bg1">
                    <a:lumMod val="65000"/>
                  </a:schemeClr>
                </a:solidFill>
              </a:rPr>
              <a:t>    Naložbo sofinancirata Republika Slovenija in Evropska unija iz Evropskega socialnega sklada.</a:t>
            </a:r>
            <a:endParaRPr lang="sl-SI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56" y="794327"/>
            <a:ext cx="3460703" cy="5195126"/>
          </a:xfrm>
          <a:prstGeom prst="rect">
            <a:avLst/>
          </a:prstGeom>
        </p:spPr>
      </p:pic>
      <p:sp>
        <p:nvSpPr>
          <p:cNvPr id="9" name="Ograda besedila 5"/>
          <p:cNvSpPr>
            <a:spLocks noGrp="1"/>
          </p:cNvSpPr>
          <p:nvPr>
            <p:ph type="body" sz="quarter" idx="10"/>
          </p:nvPr>
        </p:nvSpPr>
        <p:spPr>
          <a:xfrm>
            <a:off x="4488871" y="1171868"/>
            <a:ext cx="3768437" cy="4817585"/>
          </a:xfrm>
        </p:spPr>
        <p:txBody>
          <a:bodyPr anchor="t">
            <a:normAutofit/>
          </a:bodyPr>
          <a:lstStyle/>
          <a:p>
            <a:r>
              <a:rPr lang="sl-SI" dirty="0" smtClean="0"/>
              <a:t>SKRIVNOSTNOST:</a:t>
            </a:r>
            <a:endParaRPr lang="sl-SI" dirty="0"/>
          </a:p>
          <a:p>
            <a:r>
              <a:rPr lang="sl-SI" b="0" dirty="0" smtClean="0"/>
              <a:t>Skrivnostnost </a:t>
            </a:r>
            <a:r>
              <a:rPr lang="sl-SI" b="0" dirty="0"/>
              <a:t>je izjemno močan element motivacije. </a:t>
            </a:r>
            <a:endParaRPr lang="sl-SI" b="0" dirty="0" smtClean="0"/>
          </a:p>
          <a:p>
            <a:r>
              <a:rPr lang="sl-SI" b="0" dirty="0" smtClean="0"/>
              <a:t>Skozi </a:t>
            </a:r>
            <a:r>
              <a:rPr lang="sl-SI" b="0" dirty="0"/>
              <a:t>ustrezne, izbrane dejavnosti jo kot osrednji pedagoški pristop lahko uporablja vsak ustvarjalen učitelj.</a:t>
            </a:r>
          </a:p>
        </p:txBody>
      </p:sp>
    </p:spTree>
    <p:extLst>
      <p:ext uri="{BB962C8B-B14F-4D97-AF65-F5344CB8AC3E}">
        <p14:creationId xmlns:p14="http://schemas.microsoft.com/office/powerpoint/2010/main" val="322420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besedila 1"/>
          <p:cNvSpPr>
            <a:spLocks noGrp="1"/>
          </p:cNvSpPr>
          <p:nvPr>
            <p:ph type="body" sz="quarter" idx="10"/>
          </p:nvPr>
        </p:nvSpPr>
        <p:spPr>
          <a:xfrm>
            <a:off x="555053" y="353576"/>
            <a:ext cx="7120365" cy="2583587"/>
          </a:xfrm>
        </p:spPr>
        <p:txBody>
          <a:bodyPr>
            <a:normAutofit fontScale="85000" lnSpcReduction="10000"/>
          </a:bodyPr>
          <a:lstStyle/>
          <a:p>
            <a:r>
              <a:rPr lang="sl-SI" dirty="0" smtClean="0"/>
              <a:t>CŠOD</a:t>
            </a:r>
            <a:r>
              <a:rPr lang="sl-SI" b="0" dirty="0" smtClean="0"/>
              <a:t> v šolskem letu </a:t>
            </a:r>
            <a:r>
              <a:rPr lang="sl-SI" b="0" dirty="0"/>
              <a:t>2017/2018 za strokovne delavce v vzgoji in </a:t>
            </a:r>
            <a:r>
              <a:rPr lang="sl-SI" b="0" dirty="0" smtClean="0"/>
              <a:t>izobraževanju organizira </a:t>
            </a:r>
            <a:r>
              <a:rPr lang="sl-SI" dirty="0" smtClean="0"/>
              <a:t>brezplačno usposabljanje</a:t>
            </a:r>
            <a:r>
              <a:rPr lang="sl-SI" b="0" dirty="0" smtClean="0"/>
              <a:t>, kjer boste:</a:t>
            </a:r>
          </a:p>
          <a:p>
            <a:pPr marL="457200" indent="-457200">
              <a:buFontTx/>
              <a:buChar char="-"/>
            </a:pPr>
            <a:r>
              <a:rPr lang="sl-SI" b="0" dirty="0" smtClean="0"/>
              <a:t>spoznali </a:t>
            </a:r>
            <a:r>
              <a:rPr lang="sl-SI" dirty="0" smtClean="0"/>
              <a:t>pedagoški pristop </a:t>
            </a:r>
            <a:r>
              <a:rPr lang="sl-SI" i="1" dirty="0" smtClean="0"/>
              <a:t>skrivnostnosti</a:t>
            </a:r>
            <a:r>
              <a:rPr lang="sl-SI" b="0" dirty="0" smtClean="0"/>
              <a:t>;</a:t>
            </a:r>
            <a:endParaRPr lang="sl-SI" i="1" dirty="0" smtClean="0"/>
          </a:p>
          <a:p>
            <a:pPr marL="457200" indent="-457200">
              <a:buFontTx/>
              <a:buChar char="-"/>
            </a:pPr>
            <a:r>
              <a:rPr lang="sl-SI" b="0" dirty="0" smtClean="0"/>
              <a:t>pridobili </a:t>
            </a:r>
            <a:r>
              <a:rPr lang="sl-SI" dirty="0" smtClean="0"/>
              <a:t>1,5 točk </a:t>
            </a:r>
            <a:r>
              <a:rPr lang="sl-SI" b="0" dirty="0" smtClean="0"/>
              <a:t>z naslova nadaljnjega izobraževanja in usposabljanja.</a:t>
            </a:r>
            <a:endParaRPr lang="sl-SI" i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726" y="2927070"/>
            <a:ext cx="4571129" cy="3431800"/>
          </a:xfrm>
          <a:prstGeom prst="rect">
            <a:avLst/>
          </a:prstGeom>
        </p:spPr>
      </p:pic>
      <p:sp>
        <p:nvSpPr>
          <p:cNvPr id="5" name="PoljeZBesedilom 4"/>
          <p:cNvSpPr txBox="1"/>
          <p:nvPr/>
        </p:nvSpPr>
        <p:spPr>
          <a:xfrm>
            <a:off x="555053" y="6539345"/>
            <a:ext cx="5124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 smtClean="0">
                <a:solidFill>
                  <a:schemeClr val="bg1">
                    <a:lumMod val="65000"/>
                  </a:schemeClr>
                </a:solidFill>
              </a:rPr>
              <a:t>    Naložbo sofinancirata Republika Slovenija in Evropska unija iz Evropskega socialnega sklada.</a:t>
            </a:r>
            <a:endParaRPr lang="sl-SI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1855" y="2604654"/>
            <a:ext cx="2801117" cy="374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59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besedila 1"/>
          <p:cNvSpPr>
            <a:spLocks noGrp="1"/>
          </p:cNvSpPr>
          <p:nvPr>
            <p:ph type="body" sz="quarter" idx="10"/>
          </p:nvPr>
        </p:nvSpPr>
        <p:spPr>
          <a:xfrm>
            <a:off x="555055" y="335102"/>
            <a:ext cx="6806327" cy="2047879"/>
          </a:xfrm>
        </p:spPr>
        <p:txBody>
          <a:bodyPr>
            <a:normAutofit/>
          </a:bodyPr>
          <a:lstStyle/>
          <a:p>
            <a:r>
              <a:rPr lang="sl-SI" dirty="0" smtClean="0"/>
              <a:t>POTEK USPOSABLJANJA:</a:t>
            </a:r>
          </a:p>
          <a:p>
            <a:endParaRPr lang="sl-SI" sz="900" dirty="0" smtClean="0"/>
          </a:p>
          <a:p>
            <a:r>
              <a:rPr lang="sl-SI" sz="1800" dirty="0" smtClean="0"/>
              <a:t>Uvodno usposabljanje na terenu – 8 ur</a:t>
            </a:r>
          </a:p>
          <a:p>
            <a:r>
              <a:rPr lang="sl-SI" sz="1800" dirty="0" smtClean="0"/>
              <a:t>Priprava primera po pristopu „skrivnostnosti“ – 8 ur</a:t>
            </a:r>
          </a:p>
          <a:p>
            <a:r>
              <a:rPr lang="sl-SI" sz="1800" dirty="0" smtClean="0"/>
              <a:t>Nacionalna konferenca s predstavitvijo primera – 8 ur</a:t>
            </a:r>
            <a:endParaRPr lang="sl-SI" sz="1800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8" y="2497653"/>
            <a:ext cx="5863073" cy="3905207"/>
          </a:xfrm>
          <a:prstGeom prst="rect">
            <a:avLst/>
          </a:prstGeom>
        </p:spPr>
      </p:pic>
      <p:sp>
        <p:nvSpPr>
          <p:cNvPr id="5" name="PoljeZBesedilom 4"/>
          <p:cNvSpPr txBox="1"/>
          <p:nvPr/>
        </p:nvSpPr>
        <p:spPr>
          <a:xfrm>
            <a:off x="555055" y="6517533"/>
            <a:ext cx="5124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 smtClean="0">
                <a:solidFill>
                  <a:schemeClr val="bg1">
                    <a:lumMod val="65000"/>
                  </a:schemeClr>
                </a:solidFill>
              </a:rPr>
              <a:t>    Naložbo sofinancirata Republika Slovenija in Evropska unija iz Evropskega socialnega sklada.</a:t>
            </a:r>
            <a:endParaRPr lang="sl-SI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911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24870" y="4098633"/>
            <a:ext cx="8312729" cy="1528619"/>
          </a:xfrm>
        </p:spPr>
        <p:txBody>
          <a:bodyPr>
            <a:normAutofit/>
          </a:bodyPr>
          <a:lstStyle/>
          <a:p>
            <a:pPr algn="l"/>
            <a:r>
              <a:rPr lang="sl-SI" dirty="0" smtClean="0"/>
              <a:t>INFORMACIJE:     </a:t>
            </a:r>
            <a:r>
              <a:rPr lang="sl-SI" b="0" dirty="0" smtClean="0"/>
              <a:t>051 </a:t>
            </a:r>
            <a:r>
              <a:rPr lang="sl-SI" b="0" dirty="0"/>
              <a:t>600 </a:t>
            </a:r>
            <a:r>
              <a:rPr lang="sl-SI" b="0" dirty="0" smtClean="0"/>
              <a:t>923	  izobrazevanje@csod.si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PRIJAVA</a:t>
            </a:r>
            <a:r>
              <a:rPr lang="sl-SI" dirty="0"/>
              <a:t>:	</a:t>
            </a:r>
            <a:r>
              <a:rPr lang="sl-SI" b="0" dirty="0"/>
              <a:t>preko sistema </a:t>
            </a:r>
            <a:r>
              <a:rPr lang="sl-SI" b="0" dirty="0" smtClean="0"/>
              <a:t>KATIS</a:t>
            </a:r>
            <a:endParaRPr lang="sl-SI" b="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993836"/>
              </p:ext>
            </p:extLst>
          </p:nvPr>
        </p:nvGraphicFramePr>
        <p:xfrm>
          <a:off x="517235" y="462968"/>
          <a:ext cx="7499930" cy="32073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11345">
                  <a:extLst>
                    <a:ext uri="{9D8B030D-6E8A-4147-A177-3AD203B41FA5}">
                      <a16:colId xmlns:a16="http://schemas.microsoft.com/office/drawing/2014/main" val="4048095354"/>
                    </a:ext>
                  </a:extLst>
                </a:gridCol>
                <a:gridCol w="5488585">
                  <a:extLst>
                    <a:ext uri="{9D8B030D-6E8A-4147-A177-3AD203B41FA5}">
                      <a16:colId xmlns:a16="http://schemas.microsoft.com/office/drawing/2014/main" val="3194202066"/>
                    </a:ext>
                  </a:extLst>
                </a:gridCol>
              </a:tblGrid>
              <a:tr h="534555">
                <a:tc gridSpan="2"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DATUMI SKUPINSKIH IZVEDB IN KONFERENC</a:t>
                      </a:r>
                      <a:r>
                        <a:rPr lang="sl-SI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859085"/>
                  </a:ext>
                </a:extLst>
              </a:tr>
              <a:tr h="534555">
                <a:tc>
                  <a:txBody>
                    <a:bodyPr/>
                    <a:lstStyle/>
                    <a:p>
                      <a:r>
                        <a:rPr lang="sl-SI" dirty="0" smtClean="0"/>
                        <a:t>14. 10. 2017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CŠOD Rak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460623"/>
                  </a:ext>
                </a:extLst>
              </a:tr>
              <a:tr h="534555">
                <a:tc>
                  <a:txBody>
                    <a:bodyPr/>
                    <a:lstStyle/>
                    <a:p>
                      <a:r>
                        <a:rPr lang="pl-PL" dirty="0" smtClean="0"/>
                        <a:t>    7. 4. 2018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CŠOD Rak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913417"/>
                  </a:ext>
                </a:extLst>
              </a:tr>
              <a:tr h="534555">
                <a:tc>
                  <a:txBody>
                    <a:bodyPr/>
                    <a:lstStyle/>
                    <a:p>
                      <a:r>
                        <a:rPr lang="sl-SI" dirty="0" smtClean="0"/>
                        <a:t>  21. 4. 2018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CŠOD Rak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610233"/>
                  </a:ext>
                </a:extLst>
              </a:tr>
              <a:tr h="534555">
                <a:tc>
                  <a:txBody>
                    <a:bodyPr/>
                    <a:lstStyle/>
                    <a:p>
                      <a:r>
                        <a:rPr lang="sl-SI" dirty="0" smtClean="0"/>
                        <a:t>  12. 5. 2018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CŠOD Rak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96209"/>
                  </a:ext>
                </a:extLst>
              </a:tr>
              <a:tr h="534555">
                <a:tc>
                  <a:txBody>
                    <a:bodyPr/>
                    <a:lstStyle/>
                    <a:p>
                      <a:r>
                        <a:rPr lang="sl-SI" dirty="0" smtClean="0"/>
                        <a:t>  24. 8. 2018</a:t>
                      </a:r>
                      <a:endParaRPr lang="sl-SI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 smtClean="0"/>
                        <a:t>CŠOD Bohinj - Konferenca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758885"/>
                  </a:ext>
                </a:extLst>
              </a:tr>
            </a:tbl>
          </a:graphicData>
        </a:graphic>
      </p:graphicFrame>
      <p:sp>
        <p:nvSpPr>
          <p:cNvPr id="4" name="PoljeZBesedilom 3"/>
          <p:cNvSpPr txBox="1"/>
          <p:nvPr/>
        </p:nvSpPr>
        <p:spPr>
          <a:xfrm>
            <a:off x="424871" y="6483923"/>
            <a:ext cx="5124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 smtClean="0">
                <a:solidFill>
                  <a:schemeClr val="bg1">
                    <a:lumMod val="65000"/>
                  </a:schemeClr>
                </a:solidFill>
              </a:rPr>
              <a:t>    Naložbo sofinancirata Republika Slovenija in Evropska unija iz Evropskega socialnega sklada.</a:t>
            </a:r>
            <a:endParaRPr lang="sl-SI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470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806</TotalTime>
  <Words>235</Words>
  <Application>Microsoft Office PowerPoint</Application>
  <PresentationFormat>Diaprojekcija na zaslonu (4:3)</PresentationFormat>
  <Paragraphs>35</Paragraphs>
  <Slides>5</Slides>
  <Notes>3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Didaktika učenja na prostem:  uporaba didaktičnega pristopa „skrivnostnosti“ za izjemno učinkovito učenje na prostem</vt:lpstr>
      <vt:lpstr>PowerPointova predstavitev</vt:lpstr>
      <vt:lpstr>PowerPointova predstavitev</vt:lpstr>
      <vt:lpstr>PowerPointova predstavitev</vt:lpstr>
      <vt:lpstr>INFORMACIJE:     051 600 923   izobrazevanje@csod.si  PRIJAVA: preko sistema KATIS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Mitja Ribic</dc:creator>
  <cp:lastModifiedBy>Brane Kumer</cp:lastModifiedBy>
  <cp:revision>102</cp:revision>
  <cp:lastPrinted>2017-04-05T12:22:26Z</cp:lastPrinted>
  <dcterms:created xsi:type="dcterms:W3CDTF">2015-02-26T08:26:11Z</dcterms:created>
  <dcterms:modified xsi:type="dcterms:W3CDTF">2018-01-30T09:16:08Z</dcterms:modified>
</cp:coreProperties>
</file>