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301" r:id="rId2"/>
    <p:sldId id="346" r:id="rId3"/>
    <p:sldId id="303" r:id="rId4"/>
    <p:sldId id="344" r:id="rId5"/>
    <p:sldId id="352" r:id="rId6"/>
    <p:sldId id="353" r:id="rId7"/>
    <p:sldId id="354" r:id="rId8"/>
    <p:sldId id="355" r:id="rId9"/>
    <p:sldId id="357" r:id="rId10"/>
    <p:sldId id="356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5058"/>
    <a:srgbClr val="CC0000"/>
    <a:srgbClr val="F3F9FA"/>
    <a:srgbClr val="2EBBB8"/>
    <a:srgbClr val="269A97"/>
    <a:srgbClr val="33CCCC"/>
    <a:srgbClr val="39858B"/>
    <a:srgbClr val="C0C0C0"/>
    <a:srgbClr val="F8F8F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Svetel slog 3 – poudare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rednji slog 4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Svetel slo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Srednji slog 4 – poudarek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2364" autoAdjust="0"/>
  </p:normalViewPr>
  <p:slideViewPr>
    <p:cSldViewPr>
      <p:cViewPr varScale="1">
        <p:scale>
          <a:sx n="68" d="100"/>
          <a:sy n="68" d="100"/>
        </p:scale>
        <p:origin x="5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sl-SI" smtClean="0"/>
              <a:t>VAJENIŠKA OBLIKA IZOBRAŽEVANJA</a:t>
            </a:r>
            <a:endParaRPr lang="sl-SI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826608-83B3-431D-9850-529BC045748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16603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5057D7-EDD6-42F9-B3AF-412531D3A44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l-SI" smtClean="0"/>
              <a:t>VAJENIŠKA OBLIKA IZOBRAŽEVANJA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5645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4088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468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en-GB"/>
          </a:p>
        </p:txBody>
      </p:sp>
      <p:sp>
        <p:nvSpPr>
          <p:cNvPr id="7" name="Naslov 6"/>
          <p:cNvSpPr>
            <a:spLocks noGrp="1"/>
          </p:cNvSpPr>
          <p:nvPr>
            <p:ph type="title" hasCustomPrompt="1"/>
          </p:nvPr>
        </p:nvSpPr>
        <p:spPr>
          <a:xfrm>
            <a:off x="533400" y="7937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sl-SI" dirty="0" smtClean="0"/>
              <a:t>VAJENIŠKA OBLIKA IZOBRAŽEVANJA</a:t>
            </a:r>
            <a:endParaRPr lang="sl-SI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kumimoji="0" lang="sl-SI" sz="1600" b="0" i="0" u="none" strike="noStrike" kern="0" cap="none" spc="0" normalizeH="0" baseline="0" noProof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SESTANEK PREDSTAVNIKOV GORENJSKIH  OSNOVNIH ŠOL IN GOSPODARSTVA</a:t>
            </a:r>
            <a:br>
              <a:rPr kumimoji="0" lang="sl-SI" sz="1600" b="0" i="0" u="none" strike="noStrike" kern="0" cap="none" spc="0" normalizeH="0" baseline="0" noProof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sl-SI" sz="1600" b="0" i="0" u="none" strike="noStrike" kern="0" cap="none" spc="0" normalizeH="0" baseline="0" noProof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12. 12. 2017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56530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524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 dirty="0" smtClean="0"/>
              <a:t>VAJENIŠKA OBLIKA IZOBRAŽEVANJA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SESTANEK PREDSTAVNIKOV GORENJSKIH  OSNOVNIH ŠOL IN GOSPODARSTVA 12. 12. 2017</a:t>
            </a: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898B-2EE8-49DD-9F09-640D2CBB4BB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0347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značba mesta noge 9"/>
          <p:cNvSpPr>
            <a:spLocks noGrp="1"/>
          </p:cNvSpPr>
          <p:nvPr>
            <p:ph type="ftr" sz="quarter" idx="11"/>
          </p:nvPr>
        </p:nvSpPr>
        <p:spPr>
          <a:xfrm>
            <a:off x="463826" y="6172200"/>
            <a:ext cx="8229600" cy="476250"/>
          </a:xfrm>
        </p:spPr>
        <p:txBody>
          <a:bodyPr/>
          <a:lstStyle/>
          <a:p>
            <a:pPr>
              <a:defRPr/>
            </a:pPr>
            <a:r>
              <a:rPr kumimoji="0" lang="sl-SI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SESTANEK PREDSTAVNIKOV GORENJSKIH  OSNOVNIH ŠOL IN GOSPODARSTVA</a:t>
            </a:r>
            <a:br>
              <a:rPr kumimoji="0" lang="sl-SI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sl-SI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12. 12. 2017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1165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, 2 vsebini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en-GB" dirty="0"/>
          </a:p>
        </p:txBody>
      </p:sp>
      <p:sp>
        <p:nvSpPr>
          <p:cNvPr id="5" name="Ograda vsebine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smtClean="0"/>
              <a:t>SESTANEK PREDSTAVNIKOV GORENJSKIH  OSNOVNIH ŠOL IN GOSPODARSTVA 12. 12. 2017</a:t>
            </a:r>
            <a:endParaRPr lang="sl-SI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56D33-2C36-4F10-A0B9-27BB1B900E4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102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dirty="0" smtClean="0"/>
              <a:t>Kliknite, če želite urediti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3"/>
            <a:r>
              <a:rPr lang="sl-SI" dirty="0" smtClean="0"/>
              <a:t>Četrta </a:t>
            </a:r>
            <a:r>
              <a:rPr lang="sl-SI" dirty="0" err="1" smtClean="0"/>
              <a:t>ravenTretja</a:t>
            </a:r>
            <a:r>
              <a:rPr lang="sl-SI" dirty="0" smtClean="0"/>
              <a:t> raven</a:t>
            </a:r>
          </a:p>
          <a:p>
            <a:pPr lvl="3"/>
            <a:endParaRPr lang="sl-SI" dirty="0" smtClean="0"/>
          </a:p>
          <a:p>
            <a:pPr lvl="4"/>
            <a:r>
              <a:rPr lang="sl-SI" dirty="0" smtClean="0"/>
              <a:t>Peta raven</a:t>
            </a: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5225"/>
            <a:ext cx="8229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kumimoji="0" lang="sl-SI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SESTANEK PREDSTAVNIKOV GORENJSKIH  OSNOVNIH ŠOL IN GOSPODARSTVA</a:t>
            </a:r>
            <a:br>
              <a:rPr kumimoji="0" lang="sl-SI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sl-SI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7505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12. 12. 2017</a:t>
            </a:r>
            <a:endParaRPr lang="sl-SI" dirty="0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1" r:id="rId1"/>
    <p:sldLayoutId id="2147484662" r:id="rId2"/>
    <p:sldLayoutId id="2147484663" r:id="rId3"/>
    <p:sldLayoutId id="2147484727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B7505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Primerjava.doc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1600200"/>
            <a:ext cx="9144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sl-SI" sz="2000" dirty="0">
              <a:solidFill>
                <a:srgbClr val="CC0000"/>
              </a:solidFill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12143"/>
            <a:ext cx="5486400" cy="3242089"/>
          </a:xfrm>
          <a:prstGeom prst="rect">
            <a:avLst/>
          </a:prstGeom>
        </p:spPr>
      </p:pic>
      <p:sp>
        <p:nvSpPr>
          <p:cNvPr id="28" name="Označba mesta noge 27"/>
          <p:cNvSpPr>
            <a:spLocks noGrp="1"/>
          </p:cNvSpPr>
          <p:nvPr>
            <p:ph type="ftr" sz="quarter" idx="11"/>
          </p:nvPr>
        </p:nvSpPr>
        <p:spPr>
          <a:xfrm>
            <a:off x="463826" y="6172200"/>
            <a:ext cx="8375374" cy="476250"/>
          </a:xfrm>
        </p:spPr>
        <p:txBody>
          <a:bodyPr/>
          <a:lstStyle/>
          <a:p>
            <a:pPr>
              <a:defRPr/>
            </a:pPr>
            <a:r>
              <a:rPr lang="sl-SI" sz="2000" dirty="0" smtClean="0"/>
              <a:t>Martin Pivk, ŠC Škofja Loka                                            Bled, 31. 1. 2018</a:t>
            </a:r>
            <a:endParaRPr lang="sl-SI" sz="2000" dirty="0"/>
          </a:p>
        </p:txBody>
      </p:sp>
      <p:sp>
        <p:nvSpPr>
          <p:cNvPr id="32" name="Naslov 3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 smtClean="0"/>
              <a:t>VAJENIŠKA OBLIKA IZOBRAŽEVANJA</a:t>
            </a:r>
            <a:endParaRPr lang="sl-SI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4953000" y="4293292"/>
            <a:ext cx="40559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800" b="1" dirty="0" smtClean="0"/>
              <a:t>Z roko v roki.</a:t>
            </a:r>
            <a:endParaRPr lang="sl-SI" sz="4800" b="1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5181600" y="3168134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Izobraževanje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2590800" y="4419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Delodajalci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aslov 3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 smtClean="0"/>
              <a:t>VAJENIŠKA OBLIKA IZOBRAŽEVANJA</a:t>
            </a: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952500" y="3124200"/>
            <a:ext cx="723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/>
              <a:t>Kdor išče cilj, bo ostal prazen, ko ga bo dosegel; kdor pa najde pot, bo cilj vedno nosil v </a:t>
            </a:r>
            <a:r>
              <a:rPr lang="sl-SI" sz="2400" b="1" dirty="0" smtClean="0"/>
              <a:t>sebi.</a:t>
            </a:r>
          </a:p>
          <a:p>
            <a:endParaRPr lang="sl-SI" dirty="0"/>
          </a:p>
          <a:p>
            <a:pPr algn="r"/>
            <a:r>
              <a:rPr lang="sl-SI" dirty="0" smtClean="0"/>
              <a:t>Nejc Zaplotnik</a:t>
            </a:r>
            <a:endParaRPr lang="sl-SI" dirty="0"/>
          </a:p>
        </p:txBody>
      </p:sp>
      <p:sp>
        <p:nvSpPr>
          <p:cNvPr id="6" name="Označba mesta noge 27"/>
          <p:cNvSpPr>
            <a:spLocks noGrp="1"/>
          </p:cNvSpPr>
          <p:nvPr>
            <p:ph type="ftr" sz="quarter" idx="11"/>
          </p:nvPr>
        </p:nvSpPr>
        <p:spPr>
          <a:xfrm>
            <a:off x="463826" y="6172200"/>
            <a:ext cx="8375374" cy="476250"/>
          </a:xfrm>
        </p:spPr>
        <p:txBody>
          <a:bodyPr/>
          <a:lstStyle/>
          <a:p>
            <a:pPr>
              <a:defRPr/>
            </a:pPr>
            <a:r>
              <a:rPr lang="sl-SI" sz="2000" dirty="0" smtClean="0"/>
              <a:t>Martin Pivk, ŠC Škofja Loka                                            Bled, 31. 1. 2018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42228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247926" y="381001"/>
            <a:ext cx="8445500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sz="half" idx="4294967295"/>
          </p:nvPr>
        </p:nvSpPr>
        <p:spPr>
          <a:xfrm>
            <a:off x="247926" y="1828801"/>
            <a:ext cx="8458200" cy="3962400"/>
          </a:xfrm>
        </p:spPr>
        <p:txBody>
          <a:bodyPr/>
          <a:lstStyle/>
          <a:p>
            <a:r>
              <a:rPr lang="sl-SI" dirty="0" smtClean="0"/>
              <a:t>Najmanj 50% izobraževanja pri delodajalcu.</a:t>
            </a:r>
          </a:p>
          <a:p>
            <a:r>
              <a:rPr lang="sl-SI" dirty="0" smtClean="0"/>
              <a:t>Najmanj 40% izobraževanja v šoli.</a:t>
            </a:r>
          </a:p>
          <a:p>
            <a:r>
              <a:rPr lang="sl-SI" dirty="0" smtClean="0"/>
              <a:t>Možnost izobraževanja pri enem ali več delodajalcih.</a:t>
            </a:r>
          </a:p>
          <a:p>
            <a:r>
              <a:rPr lang="sl-SI" dirty="0" smtClean="0"/>
              <a:t>Praktična usposabljanje v Sloveniji ali tujini.</a:t>
            </a:r>
          </a:p>
          <a:p>
            <a:r>
              <a:rPr lang="sl-SI" dirty="0" smtClean="0"/>
              <a:t>Praktično usposabljanje v MIC.</a:t>
            </a:r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778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38200" y="1676400"/>
            <a:ext cx="8153400" cy="69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sl-SI" sz="2400" b="1" dirty="0" smtClean="0">
                <a:solidFill>
                  <a:srgbClr val="B75058"/>
                </a:solidFill>
              </a:rPr>
              <a:t>PRIMERJAVA MED RAZLIČNIMI POGODBAMI       </a:t>
            </a:r>
            <a:r>
              <a:rPr lang="sl-SI" sz="2400" b="1" dirty="0" smtClean="0">
                <a:solidFill>
                  <a:srgbClr val="B75058"/>
                </a:solidFill>
                <a:hlinkClick r:id="rId2" action="ppaction://hlinkfile"/>
              </a:rPr>
              <a:t>.</a:t>
            </a:r>
            <a:endParaRPr lang="sl-SI" sz="2400" b="1" dirty="0">
              <a:solidFill>
                <a:srgbClr val="B75058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sl-SI" b="1" dirty="0">
              <a:solidFill>
                <a:srgbClr val="B75058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sl-SI" b="1" dirty="0"/>
              <a:t>	</a:t>
            </a:r>
          </a:p>
          <a:p>
            <a:pPr>
              <a:lnSpc>
                <a:spcPct val="90000"/>
              </a:lnSpc>
              <a:defRPr/>
            </a:pPr>
            <a:endParaRPr lang="sl-SI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13541"/>
              </p:ext>
            </p:extLst>
          </p:nvPr>
        </p:nvGraphicFramePr>
        <p:xfrm>
          <a:off x="82826" y="2202266"/>
          <a:ext cx="8991600" cy="435095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70386">
                  <a:extLst>
                    <a:ext uri="{9D8B030D-6E8A-4147-A177-3AD203B41FA5}">
                      <a16:colId xmlns:a16="http://schemas.microsoft.com/office/drawing/2014/main" val="2313998460"/>
                    </a:ext>
                  </a:extLst>
                </a:gridCol>
                <a:gridCol w="2020614">
                  <a:extLst>
                    <a:ext uri="{9D8B030D-6E8A-4147-A177-3AD203B41FA5}">
                      <a16:colId xmlns:a16="http://schemas.microsoft.com/office/drawing/2014/main" val="113502380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92815307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354773391"/>
                    </a:ext>
                  </a:extLst>
                </a:gridCol>
              </a:tblGrid>
              <a:tr h="111470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> </a:t>
                      </a:r>
                      <a:endParaRPr lang="sl-S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b="1" u="none" strike="noStrike" dirty="0">
                          <a:effectLst/>
                        </a:rPr>
                        <a:t>Kolektivna</a:t>
                      </a:r>
                      <a:r>
                        <a:rPr lang="sl-SI" sz="1400" u="none" strike="noStrike" dirty="0">
                          <a:effectLst/>
                        </a:rPr>
                        <a:t> </a:t>
                      </a:r>
                      <a:br>
                        <a:rPr lang="sl-SI" sz="1400" u="none" strike="noStrike" dirty="0">
                          <a:effectLst/>
                        </a:rPr>
                      </a:br>
                      <a:r>
                        <a:rPr lang="sl-SI" sz="1400" u="none" strike="noStrike" dirty="0">
                          <a:effectLst/>
                        </a:rPr>
                        <a:t>učna </a:t>
                      </a:r>
                      <a:r>
                        <a:rPr lang="sl-SI" sz="1400" u="none" strike="noStrike" dirty="0" smtClean="0">
                          <a:effectLst/>
                        </a:rPr>
                        <a:t>pogodba</a:t>
                      </a:r>
                    </a:p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/>
                      </a:r>
                      <a:br>
                        <a:rPr lang="sl-SI" sz="1400" u="none" strike="noStrike" dirty="0">
                          <a:effectLst/>
                        </a:rPr>
                      </a:br>
                      <a:r>
                        <a:rPr lang="sl-SI" sz="1400" u="none" strike="noStrike" dirty="0" smtClean="0">
                          <a:effectLst/>
                        </a:rPr>
                        <a:t>ŠOLA-DELODAJALEC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b="1" u="none" strike="noStrike" dirty="0">
                          <a:effectLst/>
                        </a:rPr>
                        <a:t>Individualna </a:t>
                      </a:r>
                      <a:r>
                        <a:rPr lang="sl-SI" sz="1400" u="none" strike="noStrike" dirty="0">
                          <a:effectLst/>
                        </a:rPr>
                        <a:t/>
                      </a:r>
                      <a:br>
                        <a:rPr lang="sl-SI" sz="1400" u="none" strike="noStrike" dirty="0">
                          <a:effectLst/>
                        </a:rPr>
                      </a:br>
                      <a:r>
                        <a:rPr lang="sl-SI" sz="1400" u="none" strike="noStrike" dirty="0">
                          <a:effectLst/>
                        </a:rPr>
                        <a:t>učna </a:t>
                      </a:r>
                      <a:r>
                        <a:rPr lang="sl-SI" sz="1400" u="none" strike="noStrike" dirty="0" smtClean="0">
                          <a:effectLst/>
                        </a:rPr>
                        <a:t>pogodba</a:t>
                      </a:r>
                    </a:p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/>
                      </a:r>
                      <a:br>
                        <a:rPr lang="sl-SI" sz="1400" u="none" strike="noStrike" dirty="0">
                          <a:effectLst/>
                        </a:rPr>
                      </a:br>
                      <a:r>
                        <a:rPr lang="sl-SI" sz="1400" u="none" strike="noStrike" dirty="0">
                          <a:effectLst/>
                        </a:rPr>
                        <a:t>DIJAK-DELODAJALEC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b="1" u="none" strike="noStrike" dirty="0" smtClean="0">
                          <a:effectLst/>
                        </a:rPr>
                        <a:t>Pogodba </a:t>
                      </a:r>
                      <a:r>
                        <a:rPr lang="sl-SI" sz="1400" b="1" u="none" strike="noStrike" dirty="0">
                          <a:effectLst/>
                        </a:rPr>
                        <a:t>o vajeništvu </a:t>
                      </a:r>
                      <a:r>
                        <a:rPr lang="sl-SI" sz="1400" u="none" strike="noStrike" dirty="0">
                          <a:effectLst/>
                        </a:rPr>
                        <a:t/>
                      </a:r>
                      <a:br>
                        <a:rPr lang="sl-SI" sz="1400" u="none" strike="noStrike" dirty="0">
                          <a:effectLst/>
                        </a:rPr>
                      </a:br>
                      <a:r>
                        <a:rPr lang="sl-SI" sz="1400" u="none" strike="noStrike" dirty="0">
                          <a:effectLst/>
                        </a:rPr>
                        <a:t>(pred vpisom v šolo</a:t>
                      </a:r>
                      <a:r>
                        <a:rPr lang="sl-SI" sz="1400" u="none" strike="noStrike" dirty="0" smtClean="0">
                          <a:effectLst/>
                        </a:rPr>
                        <a:t>)</a:t>
                      </a:r>
                    </a:p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/>
                      </a:r>
                      <a:br>
                        <a:rPr lang="sl-SI" sz="1400" u="none" strike="noStrike" dirty="0">
                          <a:effectLst/>
                        </a:rPr>
                      </a:br>
                      <a:r>
                        <a:rPr lang="sl-SI" sz="1400" u="none" strike="noStrike" dirty="0" smtClean="0">
                          <a:effectLst/>
                        </a:rPr>
                        <a:t>VAJENEC-DELODAJALEC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extLst>
                  <a:ext uri="{0D108BD9-81ED-4DB2-BD59-A6C34878D82A}">
                    <a16:rowId xmlns:a16="http://schemas.microsoft.com/office/drawing/2014/main" val="2545232337"/>
                  </a:ext>
                </a:extLst>
              </a:tr>
              <a:tr h="202903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>
                          <a:effectLst/>
                        </a:rPr>
                        <a:t>Status</a:t>
                      </a:r>
                      <a:endParaRPr lang="sl-SI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>Dijak 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757737"/>
                  </a:ext>
                </a:extLst>
              </a:tr>
              <a:tr h="59471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>
                          <a:effectLst/>
                        </a:rPr>
                        <a:t>Sprememba načina izobraževanja</a:t>
                      </a:r>
                      <a:endParaRPr lang="sl-SI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 smtClean="0">
                          <a:effectLst/>
                        </a:rPr>
                        <a:t>Kadarkoli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96137"/>
                  </a:ext>
                </a:extLst>
              </a:tr>
              <a:tr h="55273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>
                          <a:effectLst/>
                        </a:rPr>
                        <a:t>Registracija pogodbe</a:t>
                      </a:r>
                      <a:endParaRPr lang="sl-SI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>
                          <a:effectLst/>
                        </a:rPr>
                        <a:t>Šola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>Pristojna zbornica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541454"/>
                  </a:ext>
                </a:extLst>
              </a:tr>
              <a:tr h="47577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>Vmesni preizkus</a:t>
                      </a:r>
                      <a:endParaRPr lang="sl-S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>Ni </a:t>
                      </a:r>
                      <a:r>
                        <a:rPr lang="sl-SI" sz="1400" u="none" strike="noStrike" dirty="0" smtClean="0">
                          <a:effectLst/>
                        </a:rPr>
                        <a:t>predpisan.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l-SI" sz="1400" u="none" strike="noStrike" dirty="0">
                          <a:effectLst/>
                        </a:rPr>
                        <a:t>V drugem </a:t>
                      </a:r>
                      <a:r>
                        <a:rPr lang="sl-SI" sz="1400" u="none" strike="noStrike" dirty="0" smtClean="0">
                          <a:effectLst/>
                        </a:rPr>
                        <a:t>letniku. 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216649"/>
                  </a:ext>
                </a:extLst>
              </a:tr>
              <a:tr h="475772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Odgovornost</a:t>
                      </a:r>
                      <a:endParaRPr lang="sl-SI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35" marR="7335" marT="733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l-SI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Šola</a:t>
                      </a:r>
                      <a:endParaRPr lang="sl-SI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35" marR="7335" marT="733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l-SI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335" marR="7335" marT="733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400" b="1" dirty="0" smtClean="0">
                          <a:latin typeface="+mj-lt"/>
                        </a:rPr>
                        <a:t>Šola in delodajalec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marL="7335" marR="7335" marT="7335" marB="0" anchor="ctr"/>
                </a:tc>
                <a:extLst>
                  <a:ext uri="{0D108BD9-81ED-4DB2-BD59-A6C34878D82A}">
                    <a16:rowId xmlns:a16="http://schemas.microsoft.com/office/drawing/2014/main" val="32196314"/>
                  </a:ext>
                </a:extLst>
              </a:tr>
              <a:tr h="9165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Nagrada (samo v času usposabljanja z delom)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1. letnik:  90 €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2. letnik: 120 €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3. letnik: 150 €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1. letnik: 250 €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2. letnik: 300 €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3. letnik: 400 €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5" marR="7335" marT="7335" marB="0" anchor="ctr"/>
                </a:tc>
                <a:extLst>
                  <a:ext uri="{0D108BD9-81ED-4DB2-BD59-A6C34878D82A}">
                    <a16:rowId xmlns:a16="http://schemas.microsoft.com/office/drawing/2014/main" val="3073178479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>
          <a:xfrm>
            <a:off x="463826" y="6315093"/>
            <a:ext cx="8229600" cy="476250"/>
          </a:xfrm>
        </p:spPr>
        <p:txBody>
          <a:bodyPr/>
          <a:lstStyle/>
          <a:p>
            <a:pPr>
              <a:defRPr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4294967295"/>
          </p:nvPr>
        </p:nvSpPr>
        <p:spPr>
          <a:xfrm>
            <a:off x="498613" y="16335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DELODAJALEC</a:t>
            </a:r>
          </a:p>
          <a:p>
            <a:pPr marL="0" indent="0">
              <a:buNone/>
            </a:pPr>
            <a:endParaRPr lang="sl-SI" sz="800" dirty="0" smtClean="0"/>
          </a:p>
          <a:p>
            <a:r>
              <a:rPr lang="sl-SI" dirty="0" smtClean="0"/>
              <a:t>Verificirano vajeniško učno mesto, delodajalec je vpisan v razvid za vajeniška učna mesta (članstvo v zbornici ni pogoj!).</a:t>
            </a:r>
          </a:p>
          <a:p>
            <a:r>
              <a:rPr lang="sl-SI" dirty="0" smtClean="0"/>
              <a:t>Ustrezne pogoje določi pristojna zbornica, za izobraževalni program, ki se izvaja po vajeniški obliki.</a:t>
            </a:r>
          </a:p>
          <a:p>
            <a:pPr lvl="0"/>
            <a:r>
              <a:rPr lang="sl-SI" dirty="0">
                <a:solidFill>
                  <a:srgbClr val="000000"/>
                </a:solidFill>
              </a:rPr>
              <a:t>Usposobljen </a:t>
            </a:r>
            <a:r>
              <a:rPr lang="sl-SI" dirty="0" smtClean="0">
                <a:solidFill>
                  <a:srgbClr val="000000"/>
                </a:solidFill>
              </a:rPr>
              <a:t>mentor.</a:t>
            </a:r>
            <a:endParaRPr lang="sl-SI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562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7" name="Označba mesta vsebine 2"/>
          <p:cNvSpPr txBox="1">
            <a:spLocks/>
          </p:cNvSpPr>
          <p:nvPr/>
        </p:nvSpPr>
        <p:spPr bwMode="auto">
          <a:xfrm>
            <a:off x="498613" y="1633537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sl-SI" kern="0" dirty="0" smtClean="0"/>
              <a:t>POGODBA O VAJENIŠTVU</a:t>
            </a:r>
            <a:endParaRPr lang="sl-SI" kern="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endParaRPr lang="sl-SI" sz="800" kern="0" dirty="0" smtClean="0"/>
          </a:p>
          <a:p>
            <a:pPr marL="0" indent="0">
              <a:buFontTx/>
              <a:buNone/>
            </a:pPr>
            <a:r>
              <a:rPr lang="sl-SI" sz="2700" kern="0" dirty="0" smtClean="0"/>
              <a:t>Delodajalec </a:t>
            </a:r>
            <a:r>
              <a:rPr lang="sl-SI" sz="2700" kern="0" dirty="0"/>
              <a:t>mora vajencu za čas praktičnega </a:t>
            </a:r>
            <a:r>
              <a:rPr lang="sl-SI" sz="2700" kern="0" dirty="0" smtClean="0"/>
              <a:t>usposabljanja </a:t>
            </a:r>
            <a:r>
              <a:rPr lang="sl-SI" sz="2700" kern="0" dirty="0"/>
              <a:t>z delom zagotoviti povračilo </a:t>
            </a:r>
            <a:r>
              <a:rPr lang="sl-SI" sz="2700" kern="0" dirty="0" smtClean="0"/>
              <a:t>stroškov:</a:t>
            </a:r>
          </a:p>
          <a:p>
            <a:r>
              <a:rPr lang="sl-SI" sz="2700" kern="0" dirty="0" smtClean="0"/>
              <a:t>prehrane, </a:t>
            </a:r>
          </a:p>
          <a:p>
            <a:r>
              <a:rPr lang="sl-SI" sz="2700" kern="0" dirty="0" smtClean="0"/>
              <a:t>prevoza</a:t>
            </a:r>
            <a:r>
              <a:rPr lang="sl-SI" sz="2700" kern="0" dirty="0"/>
              <a:t>, </a:t>
            </a:r>
            <a:endParaRPr lang="sl-SI" sz="2700" kern="0" dirty="0" smtClean="0"/>
          </a:p>
          <a:p>
            <a:r>
              <a:rPr lang="sl-SI" sz="2700" kern="0" dirty="0" smtClean="0"/>
              <a:t>stroškov </a:t>
            </a:r>
            <a:r>
              <a:rPr lang="sl-SI" sz="2700" kern="0" dirty="0"/>
              <a:t>v zvezi s službeno potjo in </a:t>
            </a:r>
            <a:endParaRPr lang="sl-SI" sz="2700" kern="0" dirty="0" smtClean="0"/>
          </a:p>
          <a:p>
            <a:r>
              <a:rPr lang="sl-SI" sz="2700" kern="0" dirty="0" smtClean="0"/>
              <a:t>terenski dodatek </a:t>
            </a:r>
            <a:endParaRPr lang="sl-SI" sz="2700" kern="0" dirty="0"/>
          </a:p>
          <a:p>
            <a:pPr marL="0" indent="0">
              <a:buNone/>
            </a:pPr>
            <a:r>
              <a:rPr lang="sl-SI" sz="2700" kern="0" dirty="0" smtClean="0"/>
              <a:t>na </a:t>
            </a:r>
            <a:r>
              <a:rPr lang="sl-SI" sz="2700" kern="0" dirty="0"/>
              <a:t>enak </a:t>
            </a:r>
            <a:r>
              <a:rPr lang="sl-SI" sz="2700" kern="0" dirty="0" smtClean="0"/>
              <a:t>način </a:t>
            </a:r>
            <a:r>
              <a:rPr lang="sl-SI" sz="2700" kern="0" dirty="0"/>
              <a:t>in v višini, kot velja za delavca, </a:t>
            </a:r>
            <a:r>
              <a:rPr lang="sl-SI" sz="2700" kern="0" dirty="0" smtClean="0"/>
              <a:t>ki je zaposlen </a:t>
            </a:r>
            <a:r>
              <a:rPr lang="sl-SI" sz="2700" kern="0" dirty="0"/>
              <a:t>pri </a:t>
            </a:r>
            <a:r>
              <a:rPr lang="sl-SI" sz="2700" kern="0" dirty="0" smtClean="0"/>
              <a:t>delodajalcu.</a:t>
            </a:r>
            <a:endParaRPr lang="sl-SI" sz="2700" kern="0" dirty="0"/>
          </a:p>
        </p:txBody>
      </p:sp>
    </p:spTree>
    <p:extLst>
      <p:ext uri="{BB962C8B-B14F-4D97-AF65-F5344CB8AC3E}">
        <p14:creationId xmlns:p14="http://schemas.microsoft.com/office/powerpoint/2010/main" val="30541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7" name="Označba mesta vsebine 2"/>
          <p:cNvSpPr txBox="1">
            <a:spLocks/>
          </p:cNvSpPr>
          <p:nvPr/>
        </p:nvSpPr>
        <p:spPr bwMode="auto">
          <a:xfrm>
            <a:off x="498613" y="1633537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sl-SI" kern="0" dirty="0" smtClean="0">
                <a:solidFill>
                  <a:srgbClr val="000000"/>
                </a:solidFill>
              </a:rPr>
              <a:t>OBREMENITEV VAJENCA</a:t>
            </a:r>
          </a:p>
          <a:p>
            <a:pPr marL="0" indent="0">
              <a:buFontTx/>
              <a:buNone/>
            </a:pPr>
            <a:endParaRPr lang="sl-SI" sz="800" kern="0" dirty="0" smtClean="0">
              <a:solidFill>
                <a:srgbClr val="000000"/>
              </a:solidFill>
            </a:endParaRPr>
          </a:p>
          <a:p>
            <a:r>
              <a:rPr lang="sl-SI" kern="0" dirty="0" smtClean="0">
                <a:solidFill>
                  <a:srgbClr val="000000"/>
                </a:solidFill>
              </a:rPr>
              <a:t>Starost 15 let za usposabljanje pri delodajalcu.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36 ur/teden pri delodajalcu.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8 dni počitnic med šolskim letom v skladu s šolskim koledarjem.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6 tednov neprekinjenih poletnih počitnic.</a:t>
            </a:r>
            <a:endParaRPr lang="sl-SI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4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7" name="Označba mesta vsebine 2"/>
          <p:cNvSpPr txBox="1">
            <a:spLocks/>
          </p:cNvSpPr>
          <p:nvPr/>
        </p:nvSpPr>
        <p:spPr bwMode="auto">
          <a:xfrm>
            <a:off x="498613" y="1633537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sl-SI" b="1" kern="0" dirty="0" smtClean="0">
                <a:solidFill>
                  <a:srgbClr val="000000"/>
                </a:solidFill>
              </a:rPr>
              <a:t>POMEMBNO!</a:t>
            </a:r>
          </a:p>
          <a:p>
            <a:pPr marL="0" indent="0">
              <a:buFontTx/>
              <a:buNone/>
            </a:pPr>
            <a:endParaRPr lang="sl-SI" sz="800" kern="0" dirty="0" smtClean="0">
              <a:solidFill>
                <a:srgbClr val="000000"/>
              </a:solidFill>
            </a:endParaRPr>
          </a:p>
          <a:p>
            <a:r>
              <a:rPr lang="sl-SI" b="1" kern="0" dirty="0" smtClean="0">
                <a:solidFill>
                  <a:srgbClr val="000000"/>
                </a:solidFill>
              </a:rPr>
              <a:t>Sodelovanje z delodajalci. Šola mora postati poslovni partner.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Učna vajeniška mesta.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Povezati vajence in delodajalce.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Skupaj oblikovati vajeniški izobraževalni načrt.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Sodelovanje z mentorji.</a:t>
            </a:r>
            <a:endParaRPr lang="sl-SI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49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7" name="Označba mesta vsebine 2"/>
          <p:cNvSpPr txBox="1">
            <a:spLocks/>
          </p:cNvSpPr>
          <p:nvPr/>
        </p:nvSpPr>
        <p:spPr bwMode="auto">
          <a:xfrm>
            <a:off x="498613" y="1633537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l-SI" kern="0" dirty="0" smtClean="0">
                <a:solidFill>
                  <a:srgbClr val="000000"/>
                </a:solidFill>
              </a:rPr>
              <a:t>Določitev odprtega dela </a:t>
            </a:r>
            <a:r>
              <a:rPr lang="sl-SI" kern="0" dirty="0" err="1" smtClean="0">
                <a:solidFill>
                  <a:srgbClr val="000000"/>
                </a:solidFill>
              </a:rPr>
              <a:t>kurikula</a:t>
            </a:r>
            <a:r>
              <a:rPr lang="sl-SI" kern="0" dirty="0" smtClean="0">
                <a:solidFill>
                  <a:srgbClr val="000000"/>
                </a:solidFill>
              </a:rPr>
              <a:t> (potrdi svet šole).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Odločitev o izvedbi v samostojnem ali kombiniranem oddelku.</a:t>
            </a:r>
          </a:p>
          <a:p>
            <a:r>
              <a:rPr lang="sl-SI" kern="0" dirty="0">
                <a:solidFill>
                  <a:srgbClr val="000000"/>
                </a:solidFill>
              </a:rPr>
              <a:t>Izobraževanje je partnerstvo</a:t>
            </a:r>
            <a:r>
              <a:rPr lang="sl-SI" kern="0" dirty="0" smtClean="0">
                <a:solidFill>
                  <a:srgbClr val="000000"/>
                </a:solidFill>
              </a:rPr>
              <a:t>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Kaj v šoli, kaj pri delodajalcu.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Kdaj v šoli, kdaj pri delodajalcu.</a:t>
            </a:r>
          </a:p>
          <a:p>
            <a:r>
              <a:rPr lang="sl-SI" kern="0" dirty="0" smtClean="0">
                <a:solidFill>
                  <a:srgbClr val="000000"/>
                </a:solidFill>
              </a:rPr>
              <a:t>Ocenjevanje v šoli in pri delodajalcu.</a:t>
            </a:r>
          </a:p>
        </p:txBody>
      </p:sp>
    </p:spTree>
    <p:extLst>
      <p:ext uri="{BB962C8B-B14F-4D97-AF65-F5344CB8AC3E}">
        <p14:creationId xmlns:p14="http://schemas.microsoft.com/office/powerpoint/2010/main" val="82128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 idx="4294967295"/>
          </p:nvPr>
        </p:nvSpPr>
        <p:spPr>
          <a:xfrm>
            <a:off x="533400" y="381001"/>
            <a:ext cx="8160026" cy="990600"/>
          </a:xfrm>
          <a:prstGeom prst="rect">
            <a:avLst/>
          </a:prstGeom>
        </p:spPr>
        <p:txBody>
          <a:bodyPr/>
          <a:lstStyle/>
          <a:p>
            <a:r>
              <a:rPr lang="sl-SI" dirty="0"/>
              <a:t>VAJENIŠKA OBLIKA IZOBRAŽEVANJA</a:t>
            </a:r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7" name="Označba mesta vsebine 2"/>
          <p:cNvSpPr txBox="1">
            <a:spLocks/>
          </p:cNvSpPr>
          <p:nvPr/>
        </p:nvSpPr>
        <p:spPr bwMode="auto">
          <a:xfrm>
            <a:off x="498613" y="1633537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sl-SI" b="1" kern="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sl-SI" b="1" kern="0" dirty="0" smtClean="0">
                <a:solidFill>
                  <a:srgbClr val="000000"/>
                </a:solidFill>
              </a:rPr>
              <a:t>Sodelovanje.</a:t>
            </a:r>
          </a:p>
          <a:p>
            <a:pPr marL="0" indent="0" algn="ctr">
              <a:buNone/>
            </a:pPr>
            <a:endParaRPr lang="sl-SI" b="1" kern="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sl-SI" kern="0" dirty="0" smtClean="0">
                <a:solidFill>
                  <a:srgbClr val="000000"/>
                </a:solidFill>
              </a:rPr>
              <a:t>Dobro izobražen vajenec je skupen projekt staršev, vajenca, šole</a:t>
            </a:r>
            <a:r>
              <a:rPr lang="sl-SI" kern="0" dirty="0">
                <a:solidFill>
                  <a:srgbClr val="000000"/>
                </a:solidFill>
              </a:rPr>
              <a:t> </a:t>
            </a:r>
            <a:r>
              <a:rPr lang="sl-SI" kern="0" dirty="0" smtClean="0">
                <a:solidFill>
                  <a:srgbClr val="000000"/>
                </a:solidFill>
              </a:rPr>
              <a:t>in delodajalca.</a:t>
            </a:r>
          </a:p>
          <a:p>
            <a:endParaRPr lang="sl-SI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9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va Microsoft PowerPointova predstavitev (2)">
  <a:themeElements>
    <a:clrScheme name="Nova Microsoft PowerPointova predstavitev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va Microsoft PowerPointova predstavitev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va Microsoft PowerPointova predstavitev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va Microsoft PowerPointova predstavitev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va Microsoft PowerPointova predstavitev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va Microsoft PowerPointova predstavitev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va Microsoft PowerPointova predstavitev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va Microsoft PowerPointova predstavitev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va Microsoft PowerPointova predstavitev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va Microsoft PowerPointova predstavitev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va Microsoft PowerPointova predstavitev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va Microsoft PowerPointova predstavitev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va Microsoft PowerPointova predstavitev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va Microsoft PowerPointova predstavitev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6977</TotalTime>
  <Words>371</Words>
  <Application>Microsoft Office PowerPoint</Application>
  <PresentationFormat>On-screen Show (4:3)</PresentationFormat>
  <Paragraphs>87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Nova Microsoft PowerPointova predstavitev (2)</vt:lpstr>
      <vt:lpstr>VAJENIŠKA OBLIKA IZOBRAŽEVANJA</vt:lpstr>
      <vt:lpstr>VAJENIŠKA OBLIKA IZOBRAŽEVANJA</vt:lpstr>
      <vt:lpstr>VAJENIŠKA OBLIKA IZOBRAŽEVANJA</vt:lpstr>
      <vt:lpstr>VAJENIŠKA OBLIKA IZOBRAŽEVANJA</vt:lpstr>
      <vt:lpstr>VAJENIŠKA OBLIKA IZOBRAŽEVANJA</vt:lpstr>
      <vt:lpstr>VAJENIŠKA OBLIKA IZOBRAŽEVANJA</vt:lpstr>
      <vt:lpstr>VAJENIŠKA OBLIKA IZOBRAŽEVANJA</vt:lpstr>
      <vt:lpstr>VAJENIŠKA OBLIKA IZOBRAŽEVANJA</vt:lpstr>
      <vt:lpstr>VAJENIŠKA OBLIKA IZOBRAŽEVANJA</vt:lpstr>
      <vt:lpstr>VAJENIŠKA OBLIKA IZOBRAŽEVANJA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scsl</dc:creator>
  <cp:lastModifiedBy>conference</cp:lastModifiedBy>
  <cp:revision>302</cp:revision>
  <cp:lastPrinted>1601-01-01T00:00:00Z</cp:lastPrinted>
  <dcterms:created xsi:type="dcterms:W3CDTF">1601-01-01T00:00:00Z</dcterms:created>
  <dcterms:modified xsi:type="dcterms:W3CDTF">2018-01-31T11:08:51Z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