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61" r:id="rId3"/>
    <p:sldId id="260" r:id="rId4"/>
    <p:sldId id="265" r:id="rId5"/>
    <p:sldId id="264" r:id="rId6"/>
    <p:sldId id="266" r:id="rId7"/>
    <p:sldId id="262" r:id="rId8"/>
    <p:sldId id="258" r:id="rId9"/>
    <p:sldId id="259" r:id="rId10"/>
    <p:sldId id="267"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63" d="100"/>
          <a:sy n="63" d="100"/>
        </p:scale>
        <p:origin x="84"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sl-SI" smtClean="0"/>
              <a:t>Uredite slog naslova matrice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smtClean="0"/>
              <a:pPr/>
              <a:t>1/31/2018</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02424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sl-SI" smtClean="0"/>
              <a:t>Uredite slog naslova matrice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2830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sl-SI" smtClean="0"/>
              <a:t>Uredite slog naslova matrice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smtClean="0"/>
              <a:t>1/31/2018</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59047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sl-SI" smtClean="0"/>
              <a:t>Uredite slog naslova matrice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297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sl-SI" smtClean="0"/>
              <a:t>Uredite slog naslova matrice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smtClean="0"/>
              <a:t>1/31/2018</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0353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sl-SI" smtClean="0"/>
              <a:t>Uredite slog naslova matrice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smtClean="0"/>
              <a:t>1/31/2018</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64255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sl-SI" smtClean="0"/>
              <a:t>Uredite slog naslova matrice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5125305" y="1488985"/>
            <a:ext cx="6264350" cy="1696853"/>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5118447" y="4351687"/>
            <a:ext cx="6265588" cy="1704060"/>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smtClean="0"/>
              <a:t>1/31/2018</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61480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05266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smtClean="0"/>
              <a:t>1/31/2018</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08800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sl-SI" smtClean="0"/>
              <a:t>Uredite slog naslova matrice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8A87A34-81AB-432B-8DAE-1953F412C126}" type="datetimeFigureOut">
              <a:rPr lang="en-US" smtClean="0"/>
              <a:t>1/31/2018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3099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sl-SI" smtClean="0"/>
              <a:t>Uredite slog naslova matrice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smtClean="0"/>
              <a:t>1/31/2018</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65536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sl-SI" smtClean="0"/>
              <a:t>Uredite slog naslova matrice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smtClean="0"/>
              <a:pPr/>
              <a:t>1/31/2018</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2916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sl-SI" dirty="0" smtClean="0"/>
              <a:t>Novosti v zakonodaji</a:t>
            </a:r>
            <a:endParaRPr lang="sl-SI" dirty="0"/>
          </a:p>
        </p:txBody>
      </p:sp>
      <p:sp>
        <p:nvSpPr>
          <p:cNvPr id="3" name="Podnaslov 2"/>
          <p:cNvSpPr>
            <a:spLocks noGrp="1"/>
          </p:cNvSpPr>
          <p:nvPr>
            <p:ph type="subTitle" idx="1"/>
          </p:nvPr>
        </p:nvSpPr>
        <p:spPr/>
        <p:txBody>
          <a:bodyPr/>
          <a:lstStyle/>
          <a:p>
            <a:r>
              <a:rPr lang="sl-SI" dirty="0" smtClean="0"/>
              <a:t>Nives Počkar, Bled, 31. januar 2018</a:t>
            </a:r>
            <a:endParaRPr lang="sl-SI" dirty="0"/>
          </a:p>
        </p:txBody>
      </p:sp>
    </p:spTree>
    <p:extLst>
      <p:ext uri="{BB962C8B-B14F-4D97-AF65-F5344CB8AC3E}">
        <p14:creationId xmlns:p14="http://schemas.microsoft.com/office/powerpoint/2010/main" val="978068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Delovni čas </a:t>
            </a:r>
            <a:endParaRPr lang="sl-SI" dirty="0"/>
          </a:p>
        </p:txBody>
      </p:sp>
      <p:sp>
        <p:nvSpPr>
          <p:cNvPr id="3" name="Označba mesta vsebine 2"/>
          <p:cNvSpPr>
            <a:spLocks noGrp="1"/>
          </p:cNvSpPr>
          <p:nvPr>
            <p:ph idx="1"/>
          </p:nvPr>
        </p:nvSpPr>
        <p:spPr/>
        <p:txBody>
          <a:bodyPr/>
          <a:lstStyle/>
          <a:p>
            <a:r>
              <a:rPr lang="sl-SI" dirty="0" smtClean="0"/>
              <a:t>Delovni čas po novem, natančna predstavitev za vse srednješolske ravnatelje bo v Radencih cca 4 ure.</a:t>
            </a:r>
            <a:endParaRPr lang="sl-SI" dirty="0"/>
          </a:p>
        </p:txBody>
      </p:sp>
    </p:spTree>
    <p:extLst>
      <p:ext uri="{BB962C8B-B14F-4D97-AF65-F5344CB8AC3E}">
        <p14:creationId xmlns:p14="http://schemas.microsoft.com/office/powerpoint/2010/main" val="2313673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sl-SI" dirty="0" smtClean="0"/>
              <a:t>Hvala </a:t>
            </a:r>
            <a:r>
              <a:rPr lang="sl-SI" smtClean="0"/>
              <a:t>za pozornost.</a:t>
            </a:r>
            <a:endParaRPr lang="sl-SI"/>
          </a:p>
        </p:txBody>
      </p:sp>
      <p:sp>
        <p:nvSpPr>
          <p:cNvPr id="3" name="Podnaslov 2"/>
          <p:cNvSpPr>
            <a:spLocks noGrp="1"/>
          </p:cNvSpPr>
          <p:nvPr>
            <p:ph type="subTitle" idx="1"/>
          </p:nvPr>
        </p:nvSpPr>
        <p:spPr/>
        <p:txBody>
          <a:bodyPr/>
          <a:lstStyle/>
          <a:p>
            <a:endParaRPr lang="sl-SI"/>
          </a:p>
        </p:txBody>
      </p:sp>
    </p:spTree>
    <p:extLst>
      <p:ext uri="{BB962C8B-B14F-4D97-AF65-F5344CB8AC3E}">
        <p14:creationId xmlns:p14="http://schemas.microsoft.com/office/powerpoint/2010/main" val="2716386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Varstvo podatkov</a:t>
            </a:r>
            <a:endParaRPr lang="sl-SI" dirty="0"/>
          </a:p>
        </p:txBody>
      </p:sp>
      <p:sp>
        <p:nvSpPr>
          <p:cNvPr id="3" name="Označba mesta vsebine 2"/>
          <p:cNvSpPr>
            <a:spLocks noGrp="1"/>
          </p:cNvSpPr>
          <p:nvPr>
            <p:ph idx="1"/>
          </p:nvPr>
        </p:nvSpPr>
        <p:spPr/>
        <p:txBody>
          <a:bodyPr/>
          <a:lstStyle/>
          <a:p>
            <a:pPr marL="0" indent="0">
              <a:buNone/>
            </a:pPr>
            <a:r>
              <a:rPr lang="sl-SI" b="1" u="sng" dirty="0" smtClean="0"/>
              <a:t>Splošna Uredba Evropske unije  o varstvu podatkov</a:t>
            </a:r>
          </a:p>
          <a:p>
            <a:pPr marL="0" indent="0">
              <a:buNone/>
            </a:pPr>
            <a:r>
              <a:rPr lang="sl-SI" b="1" u="sng" dirty="0" smtClean="0"/>
              <a:t>(General Data </a:t>
            </a:r>
            <a:r>
              <a:rPr lang="sl-SI" b="1" u="sng" dirty="0" err="1" smtClean="0"/>
              <a:t>Protection</a:t>
            </a:r>
            <a:r>
              <a:rPr lang="sl-SI" b="1" u="sng" dirty="0" smtClean="0"/>
              <a:t> </a:t>
            </a:r>
            <a:r>
              <a:rPr lang="sl-SI" b="1" u="sng" dirty="0" err="1" smtClean="0"/>
              <a:t>Regulation</a:t>
            </a:r>
            <a:r>
              <a:rPr lang="sl-SI" b="1" u="sng" dirty="0"/>
              <a:t> </a:t>
            </a:r>
            <a:r>
              <a:rPr lang="sl-SI" b="1" u="sng" dirty="0" smtClean="0"/>
              <a:t>– GDPR) </a:t>
            </a:r>
          </a:p>
          <a:p>
            <a:pPr marL="0" indent="0">
              <a:buNone/>
            </a:pPr>
            <a:r>
              <a:rPr lang="sl-SI" dirty="0" smtClean="0"/>
              <a:t>določa nova  pravila glede varstva osebnih podatkov. </a:t>
            </a:r>
          </a:p>
          <a:p>
            <a:pPr marL="0" indent="0">
              <a:buNone/>
            </a:pPr>
            <a:r>
              <a:rPr lang="sl-SI" dirty="0" smtClean="0"/>
              <a:t>Uporabljati se bo začela </a:t>
            </a:r>
            <a:r>
              <a:rPr lang="sl-SI" b="1" dirty="0" smtClean="0"/>
              <a:t>25.5.2018</a:t>
            </a:r>
          </a:p>
          <a:p>
            <a:pPr marL="0" indent="0">
              <a:buNone/>
            </a:pPr>
            <a:r>
              <a:rPr lang="sl-SI" dirty="0" smtClean="0"/>
              <a:t>Novo: - ostrejši pogoji za veljavnost privolitev;</a:t>
            </a:r>
          </a:p>
          <a:p>
            <a:pPr marL="0" indent="0">
              <a:buNone/>
            </a:pPr>
            <a:r>
              <a:rPr lang="sl-SI" dirty="0"/>
              <a:t> </a:t>
            </a:r>
            <a:r>
              <a:rPr lang="sl-SI" dirty="0" smtClean="0"/>
              <a:t>          - veljavnost v preteklosti  že prejetih  privolitev- </a:t>
            </a:r>
          </a:p>
          <a:p>
            <a:pPr marL="0" indent="0">
              <a:buNone/>
            </a:pPr>
            <a:r>
              <a:rPr lang="sl-SI" dirty="0"/>
              <a:t> </a:t>
            </a:r>
            <a:r>
              <a:rPr lang="sl-SI" dirty="0" smtClean="0"/>
              <a:t>             SMERNICE</a:t>
            </a:r>
            <a:r>
              <a:rPr lang="sl-SI" dirty="0"/>
              <a:t>;</a:t>
            </a:r>
            <a:endParaRPr lang="sl-SI" dirty="0" smtClean="0"/>
          </a:p>
          <a:p>
            <a:pPr marL="0" indent="0">
              <a:buNone/>
            </a:pPr>
            <a:r>
              <a:rPr lang="sl-SI" dirty="0"/>
              <a:t> </a:t>
            </a:r>
            <a:r>
              <a:rPr lang="sl-SI" dirty="0" smtClean="0"/>
              <a:t>          - pooblaščena oseba za  varstvo osebnih podatkov.</a:t>
            </a:r>
          </a:p>
          <a:p>
            <a:pPr marL="0" indent="0">
              <a:buNone/>
            </a:pPr>
            <a:r>
              <a:rPr lang="sl-SI" dirty="0" smtClean="0">
                <a:solidFill>
                  <a:srgbClr val="FFC000"/>
                </a:solidFill>
              </a:rPr>
              <a:t>Radenci  16. do 18.4. 2018- dr. Nataša Pirc Musar s sodelavci</a:t>
            </a:r>
            <a:endParaRPr lang="sl-SI" dirty="0">
              <a:solidFill>
                <a:srgbClr val="FFC000"/>
              </a:solidFill>
            </a:endParaRPr>
          </a:p>
        </p:txBody>
      </p:sp>
    </p:spTree>
    <p:extLst>
      <p:ext uri="{BB962C8B-B14F-4D97-AF65-F5344CB8AC3E}">
        <p14:creationId xmlns:p14="http://schemas.microsoft.com/office/powerpoint/2010/main" val="1869658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Zakon o gimnazijah</a:t>
            </a:r>
            <a:endParaRPr lang="sl-SI" dirty="0"/>
          </a:p>
        </p:txBody>
      </p:sp>
      <p:sp>
        <p:nvSpPr>
          <p:cNvPr id="3" name="Označba mesta vsebine 2"/>
          <p:cNvSpPr>
            <a:spLocks noGrp="1"/>
          </p:cNvSpPr>
          <p:nvPr>
            <p:ph idx="1"/>
          </p:nvPr>
        </p:nvSpPr>
        <p:spPr/>
        <p:txBody>
          <a:bodyPr>
            <a:normAutofit fontScale="85000" lnSpcReduction="10000"/>
          </a:bodyPr>
          <a:lstStyle/>
          <a:p>
            <a:r>
              <a:rPr lang="sl-SI" dirty="0" smtClean="0">
                <a:solidFill>
                  <a:srgbClr val="FF0000"/>
                </a:solidFill>
              </a:rPr>
              <a:t>Zakon o spremembah in dopolnitvah Zakona o gimnazijah (</a:t>
            </a:r>
            <a:r>
              <a:rPr lang="sl-SI" dirty="0" err="1" smtClean="0">
                <a:solidFill>
                  <a:srgbClr val="FF0000"/>
                </a:solidFill>
              </a:rPr>
              <a:t>Zgim</a:t>
            </a:r>
            <a:r>
              <a:rPr lang="sl-SI" dirty="0" smtClean="0">
                <a:solidFill>
                  <a:srgbClr val="FF0000"/>
                </a:solidFill>
              </a:rPr>
              <a:t>-C) ( Ur. I. RS, št. 68/17);</a:t>
            </a:r>
          </a:p>
          <a:p>
            <a:pPr marL="342900" indent="-342900">
              <a:buFont typeface="+mj-lt"/>
              <a:buAutoNum type="arabicPeriod"/>
            </a:pPr>
            <a:r>
              <a:rPr lang="sl-SI" dirty="0" smtClean="0"/>
              <a:t>Napredovanje tujih dijakov, ki so  neocenjeni  iz slovenskega jezika- odloča ravnatelj na predlog oddelčnega učiteljskega zbora – 9.člen.</a:t>
            </a:r>
          </a:p>
          <a:p>
            <a:pPr marL="342900" indent="-342900">
              <a:buFont typeface="+mj-lt"/>
              <a:buAutoNum type="arabicPeriod"/>
            </a:pPr>
            <a:r>
              <a:rPr lang="sl-SI" dirty="0" smtClean="0"/>
              <a:t>Starost in preizkus znanja sta lahko pogoj za vpis dijaka v šolo- 11. člen.</a:t>
            </a:r>
          </a:p>
          <a:p>
            <a:pPr marL="342900" indent="-342900">
              <a:buFont typeface="+mj-lt"/>
              <a:buAutoNum type="arabicPeriod"/>
            </a:pPr>
            <a:r>
              <a:rPr lang="sl-SI" dirty="0" smtClean="0"/>
              <a:t>Učenec s posebnimi potrebami, ki se želi vpisati v gimnazijo mora doseči najmanj 90% točk po merilih za vpis- 15. člen.</a:t>
            </a:r>
          </a:p>
          <a:p>
            <a:pPr marL="342900" indent="-342900">
              <a:buFont typeface="+mj-lt"/>
              <a:buAutoNum type="arabicPeriod"/>
            </a:pPr>
            <a:r>
              <a:rPr lang="sl-SI" dirty="0" smtClean="0"/>
              <a:t>Zaostrovanje </a:t>
            </a:r>
            <a:r>
              <a:rPr lang="sl-SI" dirty="0"/>
              <a:t>pogojev za ohranitev statusa </a:t>
            </a:r>
            <a:r>
              <a:rPr lang="sl-SI" dirty="0" smtClean="0"/>
              <a:t>dijaka in trajanje statusa in </a:t>
            </a:r>
            <a:r>
              <a:rPr lang="sl-SI" dirty="0"/>
              <a:t>fiktivnega  </a:t>
            </a:r>
            <a:r>
              <a:rPr lang="sl-SI" dirty="0" smtClean="0"/>
              <a:t>vpisa</a:t>
            </a:r>
            <a:r>
              <a:rPr lang="sl-SI" dirty="0"/>
              <a:t>- 17. </a:t>
            </a:r>
            <a:r>
              <a:rPr lang="sl-SI" dirty="0" smtClean="0"/>
              <a:t>člen.</a:t>
            </a:r>
            <a:endParaRPr lang="sl-SI" dirty="0"/>
          </a:p>
          <a:p>
            <a:pPr marL="342900" indent="-342900">
              <a:buFont typeface="+mj-lt"/>
              <a:buAutoNum type="arabicPeriod"/>
            </a:pPr>
            <a:r>
              <a:rPr lang="sl-SI" dirty="0" smtClean="0"/>
              <a:t>V 3 delovnih dneh od dneva odsotnosti morajo starši, skrbniki ali polnoletni dijaki obvestiti šolo o odsotnosti dijaka. Če starši tega ne storijo</a:t>
            </a:r>
            <a:r>
              <a:rPr lang="sl-SI" dirty="0"/>
              <a:t>, šola obvesti starše o odsotnosti </a:t>
            </a:r>
            <a:r>
              <a:rPr lang="sl-SI" dirty="0" smtClean="0"/>
              <a:t>dijaka. O upravičenosti opravičila  mora šola odločiti v 3 delovnih dneh po prejemu opravičila 17.a člen.</a:t>
            </a:r>
            <a:endParaRPr lang="sl-SI" dirty="0"/>
          </a:p>
          <a:p>
            <a:pPr marL="342900" indent="-342900">
              <a:buFont typeface="+mj-lt"/>
              <a:buAutoNum type="arabicPeriod"/>
            </a:pPr>
            <a:r>
              <a:rPr lang="sl-SI" dirty="0" smtClean="0"/>
              <a:t>Ni več podaljšanega statusa dijaka. </a:t>
            </a:r>
          </a:p>
        </p:txBody>
      </p:sp>
      <p:sp>
        <p:nvSpPr>
          <p:cNvPr id="4" name="Pravokotnik 3"/>
          <p:cNvSpPr/>
          <p:nvPr/>
        </p:nvSpPr>
        <p:spPr>
          <a:xfrm>
            <a:off x="2060952" y="1699672"/>
            <a:ext cx="795955" cy="369332"/>
          </a:xfrm>
          <a:prstGeom prst="rect">
            <a:avLst/>
          </a:prstGeom>
        </p:spPr>
        <p:txBody>
          <a:bodyPr wrap="square">
            <a:spAutoFit/>
          </a:bodyPr>
          <a:lstStyle/>
          <a:p>
            <a:r>
              <a:rPr lang="sl-SI" dirty="0"/>
              <a:t>VIZ</a:t>
            </a:r>
          </a:p>
        </p:txBody>
      </p:sp>
    </p:spTree>
    <p:extLst>
      <p:ext uri="{BB962C8B-B14F-4D97-AF65-F5344CB8AC3E}">
        <p14:creationId xmlns:p14="http://schemas.microsoft.com/office/powerpoint/2010/main" val="1767430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Zakon o gimnazijah</a:t>
            </a:r>
            <a:endParaRPr lang="sl-SI" dirty="0"/>
          </a:p>
        </p:txBody>
      </p:sp>
      <p:sp>
        <p:nvSpPr>
          <p:cNvPr id="3" name="Označba mesta vsebine 2"/>
          <p:cNvSpPr>
            <a:spLocks noGrp="1"/>
          </p:cNvSpPr>
          <p:nvPr>
            <p:ph idx="1"/>
          </p:nvPr>
        </p:nvSpPr>
        <p:spPr>
          <a:xfrm>
            <a:off x="4886294" y="953835"/>
            <a:ext cx="6281873" cy="5248622"/>
          </a:xfrm>
        </p:spPr>
        <p:txBody>
          <a:bodyPr/>
          <a:lstStyle/>
          <a:p>
            <a:pPr marL="0" indent="0">
              <a:buNone/>
            </a:pPr>
            <a:r>
              <a:rPr lang="sl-SI" dirty="0" smtClean="0">
                <a:solidFill>
                  <a:srgbClr val="FFC000"/>
                </a:solidFill>
              </a:rPr>
              <a:t>8. </a:t>
            </a:r>
            <a:r>
              <a:rPr lang="sl-SI" dirty="0" smtClean="0"/>
              <a:t>Določeni so pogoji za  ponavljanje ( 20.člen) in za   prestopanje ( </a:t>
            </a:r>
            <a:r>
              <a:rPr lang="sl-SI" dirty="0"/>
              <a:t>25.člen</a:t>
            </a:r>
            <a:r>
              <a:rPr lang="sl-SI" dirty="0" smtClean="0"/>
              <a:t>).</a:t>
            </a:r>
            <a:endParaRPr lang="sl-SI" dirty="0"/>
          </a:p>
          <a:p>
            <a:pPr marL="0" indent="0">
              <a:buNone/>
            </a:pPr>
            <a:r>
              <a:rPr lang="sl-SI" dirty="0" smtClean="0">
                <a:solidFill>
                  <a:srgbClr val="FFC000"/>
                </a:solidFill>
              </a:rPr>
              <a:t>9. </a:t>
            </a:r>
            <a:r>
              <a:rPr lang="sl-SI" dirty="0" smtClean="0"/>
              <a:t>Vzgojni ukrepi (27. in 27.a člen).</a:t>
            </a:r>
          </a:p>
          <a:p>
            <a:pPr marL="0" indent="0">
              <a:buNone/>
            </a:pPr>
            <a:r>
              <a:rPr lang="sl-SI" dirty="0" smtClean="0">
                <a:solidFill>
                  <a:srgbClr val="FFC000"/>
                </a:solidFill>
              </a:rPr>
              <a:t>10. </a:t>
            </a:r>
            <a:r>
              <a:rPr lang="sl-SI" dirty="0" smtClean="0"/>
              <a:t>Urejanje medsebojnih razmerij v dijaških domovih – (29.člen).</a:t>
            </a:r>
          </a:p>
          <a:p>
            <a:pPr marL="0" indent="0">
              <a:buNone/>
            </a:pPr>
            <a:r>
              <a:rPr lang="sl-SI" dirty="0" smtClean="0">
                <a:solidFill>
                  <a:srgbClr val="FFC000"/>
                </a:solidFill>
              </a:rPr>
              <a:t>11. </a:t>
            </a:r>
            <a:r>
              <a:rPr lang="sl-SI" dirty="0" smtClean="0"/>
              <a:t>Prilagajanje izvajanje izobraževalnega programa ( 36. člen).</a:t>
            </a:r>
          </a:p>
          <a:p>
            <a:endParaRPr lang="sl-SI" dirty="0"/>
          </a:p>
          <a:p>
            <a:pPr marL="0" indent="0">
              <a:buNone/>
            </a:pPr>
            <a:r>
              <a:rPr lang="sl-SI" dirty="0" smtClean="0"/>
              <a:t>UVELJAVITEV 16.12.2017, UPORABA 1.9.2018.</a:t>
            </a:r>
            <a:endParaRPr lang="sl-SI" dirty="0"/>
          </a:p>
        </p:txBody>
      </p:sp>
    </p:spTree>
    <p:extLst>
      <p:ext uri="{BB962C8B-B14F-4D97-AF65-F5344CB8AC3E}">
        <p14:creationId xmlns:p14="http://schemas.microsoft.com/office/powerpoint/2010/main" val="3054277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88631" y="2349925"/>
            <a:ext cx="3498979" cy="2065727"/>
          </a:xfrm>
        </p:spPr>
        <p:txBody>
          <a:bodyPr>
            <a:noAutofit/>
          </a:bodyPr>
          <a:lstStyle/>
          <a:p>
            <a:r>
              <a:rPr lang="sl-SI" sz="2800" dirty="0">
                <a:solidFill>
                  <a:srgbClr val="FF0000"/>
                </a:solidFill>
              </a:rPr>
              <a:t>Zakon o spremembah in dopolnitvah Zakona o</a:t>
            </a:r>
            <a:br>
              <a:rPr lang="sl-SI" sz="2800" dirty="0">
                <a:solidFill>
                  <a:srgbClr val="FF0000"/>
                </a:solidFill>
              </a:rPr>
            </a:br>
            <a:r>
              <a:rPr lang="sl-SI" sz="2800" dirty="0">
                <a:solidFill>
                  <a:srgbClr val="FF0000"/>
                </a:solidFill>
              </a:rPr>
              <a:t>    poklicnem in strokovnem  izobraževanju</a:t>
            </a:r>
            <a:endParaRPr lang="sl-SI" sz="2800" dirty="0"/>
          </a:p>
        </p:txBody>
      </p:sp>
      <p:sp>
        <p:nvSpPr>
          <p:cNvPr id="3" name="Označba mesta vsebine 2"/>
          <p:cNvSpPr>
            <a:spLocks noGrp="1"/>
          </p:cNvSpPr>
          <p:nvPr>
            <p:ph idx="1"/>
          </p:nvPr>
        </p:nvSpPr>
        <p:spPr/>
        <p:txBody>
          <a:bodyPr/>
          <a:lstStyle/>
          <a:p>
            <a:r>
              <a:rPr lang="sl-SI" dirty="0">
                <a:solidFill>
                  <a:srgbClr val="FF0000"/>
                </a:solidFill>
              </a:rPr>
              <a:t>Zakon o spremembah in dopolnitvah Zakona o</a:t>
            </a:r>
          </a:p>
          <a:p>
            <a:pPr marL="0" indent="0">
              <a:buNone/>
            </a:pPr>
            <a:r>
              <a:rPr lang="sl-SI" dirty="0">
                <a:solidFill>
                  <a:srgbClr val="FF0000"/>
                </a:solidFill>
              </a:rPr>
              <a:t>    poklicnem in strokovnem  izobraževanju (ZPSI-A) </a:t>
            </a:r>
          </a:p>
          <a:p>
            <a:pPr marL="0" indent="0">
              <a:buNone/>
            </a:pPr>
            <a:r>
              <a:rPr lang="sl-SI" dirty="0">
                <a:solidFill>
                  <a:srgbClr val="FF0000"/>
                </a:solidFill>
              </a:rPr>
              <a:t>   ( Ur. L. RS, št. 68/17</a:t>
            </a:r>
            <a:r>
              <a:rPr lang="sl-SI" dirty="0" smtClean="0">
                <a:solidFill>
                  <a:srgbClr val="FF0000"/>
                </a:solidFill>
              </a:rPr>
              <a:t>).</a:t>
            </a:r>
          </a:p>
          <a:p>
            <a:pPr marL="0" indent="0">
              <a:buNone/>
            </a:pPr>
            <a:r>
              <a:rPr lang="sl-SI" dirty="0" smtClean="0"/>
              <a:t>Enako kot Zakon o gimnazijah glede statusa, vpisa, …</a:t>
            </a:r>
          </a:p>
          <a:p>
            <a:pPr marL="0" indent="0">
              <a:buNone/>
            </a:pPr>
            <a:r>
              <a:rPr lang="sl-SI" dirty="0" smtClean="0"/>
              <a:t>Uveljavitev 1.9.2018 razen 31</a:t>
            </a:r>
            <a:r>
              <a:rPr lang="sl-SI" dirty="0"/>
              <a:t>., 31.a, 31.b in 31.e </a:t>
            </a:r>
            <a:r>
              <a:rPr lang="sl-SI" dirty="0" smtClean="0"/>
              <a:t>členov, ki že veljajo.</a:t>
            </a:r>
            <a:endParaRPr lang="sl-SI" dirty="0"/>
          </a:p>
        </p:txBody>
      </p:sp>
    </p:spTree>
    <p:extLst>
      <p:ext uri="{BB962C8B-B14F-4D97-AF65-F5344CB8AC3E}">
        <p14:creationId xmlns:p14="http://schemas.microsoft.com/office/powerpoint/2010/main" val="221893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VIZ</a:t>
            </a:r>
            <a:endParaRPr lang="sl-SI" dirty="0"/>
          </a:p>
        </p:txBody>
      </p:sp>
      <p:sp>
        <p:nvSpPr>
          <p:cNvPr id="3" name="Označba mesta vsebine 2"/>
          <p:cNvSpPr>
            <a:spLocks noGrp="1"/>
          </p:cNvSpPr>
          <p:nvPr>
            <p:ph idx="1"/>
          </p:nvPr>
        </p:nvSpPr>
        <p:spPr/>
        <p:txBody>
          <a:bodyPr/>
          <a:lstStyle/>
          <a:p>
            <a:r>
              <a:rPr lang="sl-SI" dirty="0"/>
              <a:t>Uredba o načinu priprave kadrovskih načrtov posrednih uporabnikov proračuna in metodologiji spremljanja njihovega izvajanja za leti 2018 in 2019 velja od 13.1.2018 (Ur. l. RS, št.3/18</a:t>
            </a:r>
            <a:r>
              <a:rPr lang="sl-SI" dirty="0" smtClean="0"/>
              <a:t>).</a:t>
            </a:r>
          </a:p>
          <a:p>
            <a:pPr>
              <a:buFontTx/>
              <a:buChar char="-"/>
            </a:pPr>
            <a:r>
              <a:rPr lang="sl-SI" dirty="0" smtClean="0"/>
              <a:t>Število </a:t>
            </a:r>
            <a:r>
              <a:rPr lang="sl-SI" dirty="0"/>
              <a:t>zaposlenih morate ohraniti na ravni - KN 2017, ta pa je moral biti na ravni 2016 - omejitev zaposlovanja tako </a:t>
            </a:r>
            <a:r>
              <a:rPr lang="sl-SI" dirty="0" smtClean="0"/>
              <a:t>še </a:t>
            </a:r>
            <a:r>
              <a:rPr lang="sl-SI" dirty="0"/>
              <a:t>vedno traja. </a:t>
            </a:r>
            <a:endParaRPr lang="sl-SI" dirty="0" smtClean="0"/>
          </a:p>
          <a:p>
            <a:pPr>
              <a:buFontTx/>
              <a:buChar char="-"/>
            </a:pPr>
            <a:r>
              <a:rPr lang="sl-SI" dirty="0" smtClean="0"/>
              <a:t>Izjeme </a:t>
            </a:r>
            <a:r>
              <a:rPr lang="sl-SI" dirty="0"/>
              <a:t>so dovoljene enako kot </a:t>
            </a:r>
            <a:r>
              <a:rPr lang="sl-SI" dirty="0" err="1" smtClean="0"/>
              <a:t>dosedaj</a:t>
            </a:r>
            <a:r>
              <a:rPr lang="sl-SI" dirty="0" smtClean="0"/>
              <a:t>.</a:t>
            </a:r>
          </a:p>
          <a:p>
            <a:pPr>
              <a:buFontTx/>
              <a:buChar char="-"/>
            </a:pPr>
            <a:r>
              <a:rPr lang="sl-SI" dirty="0" smtClean="0"/>
              <a:t> </a:t>
            </a:r>
            <a:r>
              <a:rPr lang="sl-SI" dirty="0"/>
              <a:t>Med letom </a:t>
            </a:r>
            <a:r>
              <a:rPr lang="sl-SI" dirty="0" smtClean="0"/>
              <a:t>lahko  </a:t>
            </a:r>
            <a:r>
              <a:rPr lang="sl-SI" dirty="0"/>
              <a:t>2 0% sredstev </a:t>
            </a:r>
            <a:r>
              <a:rPr lang="sl-SI" dirty="0" smtClean="0"/>
              <a:t>razporedimo  </a:t>
            </a:r>
            <a:r>
              <a:rPr lang="sl-SI" dirty="0"/>
              <a:t>za </a:t>
            </a:r>
            <a:r>
              <a:rPr lang="sl-SI" dirty="0" smtClean="0"/>
              <a:t>plače </a:t>
            </a:r>
            <a:r>
              <a:rPr lang="sl-SI" dirty="0"/>
              <a:t>iz sredstev pridobljenih na trgu. </a:t>
            </a:r>
          </a:p>
          <a:p>
            <a:r>
              <a:rPr lang="sl-SI" dirty="0"/>
              <a:t>Uredba o izdaji potrdil in diplom o izobraževanju ( Ur. l. RS, št.2/18).</a:t>
            </a:r>
          </a:p>
          <a:p>
            <a:endParaRPr lang="sl-SI" dirty="0"/>
          </a:p>
        </p:txBody>
      </p:sp>
    </p:spTree>
    <p:extLst>
      <p:ext uri="{BB962C8B-B14F-4D97-AF65-F5344CB8AC3E}">
        <p14:creationId xmlns:p14="http://schemas.microsoft.com/office/powerpoint/2010/main" val="2370395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JAVNA NAROČILA</a:t>
            </a:r>
            <a:endParaRPr lang="sl-SI" dirty="0"/>
          </a:p>
        </p:txBody>
      </p:sp>
      <p:sp>
        <p:nvSpPr>
          <p:cNvPr id="3" name="Označba mesta vsebine 2"/>
          <p:cNvSpPr>
            <a:spLocks noGrp="1"/>
          </p:cNvSpPr>
          <p:nvPr>
            <p:ph idx="1"/>
          </p:nvPr>
        </p:nvSpPr>
        <p:spPr/>
        <p:txBody>
          <a:bodyPr>
            <a:normAutofit fontScale="85000" lnSpcReduction="10000"/>
          </a:bodyPr>
          <a:lstStyle/>
          <a:p>
            <a:pPr marL="0" indent="0">
              <a:buNone/>
            </a:pPr>
            <a:endParaRPr lang="sl-SI" dirty="0" smtClean="0"/>
          </a:p>
          <a:p>
            <a:r>
              <a:rPr lang="sl-SI" dirty="0" smtClean="0"/>
              <a:t>Zakon </a:t>
            </a:r>
            <a:r>
              <a:rPr lang="sl-SI" dirty="0"/>
              <a:t>o zelenem javnem naročanju (Ur. L. RS, št. 51/71</a:t>
            </a:r>
            <a:r>
              <a:rPr lang="sl-SI" dirty="0" smtClean="0"/>
              <a:t>), </a:t>
            </a:r>
          </a:p>
          <a:p>
            <a:r>
              <a:rPr lang="sl-SI" dirty="0" smtClean="0"/>
              <a:t>Katalog  živil za javno naročanje.</a:t>
            </a:r>
          </a:p>
          <a:p>
            <a:r>
              <a:rPr lang="sl-SI" dirty="0" smtClean="0"/>
              <a:t>S 1.1.2018  - nove vrednosti od katerih morajo  naročniki objavljati naročila v Uradnem listu Evropske unije: - splošno področje:</a:t>
            </a:r>
          </a:p>
          <a:p>
            <a:pPr marL="0" indent="0">
              <a:buNone/>
            </a:pPr>
            <a:r>
              <a:rPr lang="sl-SI" dirty="0"/>
              <a:t> </a:t>
            </a:r>
            <a:r>
              <a:rPr lang="sl-SI" dirty="0" smtClean="0"/>
              <a:t>    -  blago in storitve – javni zavodi od </a:t>
            </a:r>
          </a:p>
          <a:p>
            <a:pPr marL="0" indent="0">
              <a:buNone/>
            </a:pPr>
            <a:r>
              <a:rPr lang="sl-SI" dirty="0"/>
              <a:t> </a:t>
            </a:r>
            <a:r>
              <a:rPr lang="sl-SI" dirty="0" smtClean="0"/>
              <a:t>     221.000,00 EUR</a:t>
            </a:r>
          </a:p>
          <a:p>
            <a:pPr marL="0" indent="0">
              <a:buNone/>
            </a:pPr>
            <a:r>
              <a:rPr lang="sl-SI" dirty="0"/>
              <a:t> </a:t>
            </a:r>
            <a:r>
              <a:rPr lang="sl-SI" dirty="0" smtClean="0"/>
              <a:t>   - gradnje  od 5.548.000 EUR</a:t>
            </a:r>
            <a:endParaRPr lang="sl-SI" dirty="0"/>
          </a:p>
          <a:p>
            <a:r>
              <a:rPr lang="sl-SI" dirty="0" smtClean="0"/>
              <a:t>do </a:t>
            </a:r>
            <a:r>
              <a:rPr lang="sl-SI" dirty="0"/>
              <a:t>28. 2. tekočega leta sporočiti statistične podatke o evidenčnih naročilih, oddanih v preteklem letu. </a:t>
            </a:r>
            <a:endParaRPr lang="sl-SI" dirty="0" smtClean="0"/>
          </a:p>
          <a:p>
            <a:r>
              <a:rPr lang="sl-SI" dirty="0" smtClean="0"/>
              <a:t>Do 28.2. na </a:t>
            </a:r>
            <a:r>
              <a:rPr lang="sl-SI" dirty="0"/>
              <a:t>svoji spletni strani ali portalu javnih naročil </a:t>
            </a:r>
            <a:r>
              <a:rPr lang="sl-SI" dirty="0" smtClean="0"/>
              <a:t>moramo objaviti  </a:t>
            </a:r>
            <a:r>
              <a:rPr lang="sl-SI" dirty="0"/>
              <a:t>seznam oddanih evidenčnih naročil, ki mora zajemati podatke o evidenčnih naročilih, ki so bila oddana na splošnem in infrastrukturnem področju in katerih vrednost (brez DDV) je enaka ali višja od 10.000 EUR in nižja od mejne vrednosti iz prvega odstavka 21. člena </a:t>
            </a:r>
            <a:r>
              <a:rPr lang="sl-SI" dirty="0" smtClean="0"/>
              <a:t>ZJN-3.</a:t>
            </a:r>
            <a:endParaRPr lang="sl-SI" dirty="0"/>
          </a:p>
          <a:p>
            <a:endParaRPr lang="sl-SI" dirty="0"/>
          </a:p>
        </p:txBody>
      </p:sp>
    </p:spTree>
    <p:extLst>
      <p:ext uri="{BB962C8B-B14F-4D97-AF65-F5344CB8AC3E}">
        <p14:creationId xmlns:p14="http://schemas.microsoft.com/office/powerpoint/2010/main" val="884604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Finančni del</a:t>
            </a:r>
            <a:endParaRPr lang="sl-SI" dirty="0"/>
          </a:p>
        </p:txBody>
      </p:sp>
      <p:sp>
        <p:nvSpPr>
          <p:cNvPr id="3" name="Označba mesta vsebine 2"/>
          <p:cNvSpPr>
            <a:spLocks noGrp="1"/>
          </p:cNvSpPr>
          <p:nvPr>
            <p:ph idx="1"/>
          </p:nvPr>
        </p:nvSpPr>
        <p:spPr/>
        <p:txBody>
          <a:bodyPr>
            <a:normAutofit fontScale="85000" lnSpcReduction="20000"/>
          </a:bodyPr>
          <a:lstStyle/>
          <a:p>
            <a:r>
              <a:rPr lang="sl-SI" dirty="0" smtClean="0"/>
              <a:t>Zakon o  spremembah in dopolnitvah Zakona o dohodnini ( ZDoh-2S) ( Ur. l. RS št.69/17).</a:t>
            </a:r>
          </a:p>
          <a:p>
            <a:r>
              <a:rPr lang="sl-SI" dirty="0" smtClean="0"/>
              <a:t>Zakon o </a:t>
            </a:r>
            <a:r>
              <a:rPr lang="sl-SI" dirty="0"/>
              <a:t>spremembah in dopolnitvah Zakona o </a:t>
            </a:r>
            <a:r>
              <a:rPr lang="sl-SI" dirty="0" smtClean="0"/>
              <a:t>davčnem potrjevanju računov( </a:t>
            </a:r>
            <a:r>
              <a:rPr lang="sl-SI" dirty="0" err="1" smtClean="0"/>
              <a:t>ZDavPR</a:t>
            </a:r>
            <a:r>
              <a:rPr lang="sl-SI" dirty="0" smtClean="0"/>
              <a:t>-A)</a:t>
            </a:r>
            <a:r>
              <a:rPr lang="sl-SI" dirty="0"/>
              <a:t> ( Ur. l. RS št.69/17).</a:t>
            </a:r>
          </a:p>
          <a:p>
            <a:r>
              <a:rPr lang="sl-SI" dirty="0" smtClean="0"/>
              <a:t>Zakon o izvrš</a:t>
            </a:r>
            <a:r>
              <a:rPr lang="sl-SI" dirty="0"/>
              <a:t>evanju proračunov RS za leti 2018 in 2019 (ZIPRS1819) ( Ur. l. RS št.71/17). </a:t>
            </a:r>
            <a:endParaRPr lang="sl-SI" dirty="0" smtClean="0"/>
          </a:p>
          <a:p>
            <a:pPr marL="0" indent="0">
              <a:buNone/>
            </a:pPr>
            <a:r>
              <a:rPr lang="sl-SI" dirty="0" smtClean="0"/>
              <a:t>Z </a:t>
            </a:r>
            <a:r>
              <a:rPr lang="sl-SI" dirty="0"/>
              <a:t>dnem uveljavitve </a:t>
            </a:r>
            <a:r>
              <a:rPr lang="sl-SI" dirty="0" smtClean="0"/>
              <a:t>tega  </a:t>
            </a:r>
            <a:r>
              <a:rPr lang="sl-SI" dirty="0"/>
              <a:t>zakona preneha veljati Zakon o </a:t>
            </a:r>
            <a:r>
              <a:rPr lang="sl-SI" dirty="0" smtClean="0"/>
              <a:t>izvrševanju proračunov </a:t>
            </a:r>
            <a:r>
              <a:rPr lang="sl-SI" dirty="0"/>
              <a:t>Republike </a:t>
            </a:r>
            <a:r>
              <a:rPr lang="sl-SI" dirty="0" smtClean="0"/>
              <a:t>Slovenije za leti 20l7 </a:t>
            </a:r>
            <a:r>
              <a:rPr lang="sl-SI" dirty="0"/>
              <a:t>in 2018 (Ur. l. RS. </a:t>
            </a:r>
            <a:r>
              <a:rPr lang="sl-SI" dirty="0" smtClean="0"/>
              <a:t>Št. 80/ 16 </a:t>
            </a:r>
            <a:r>
              <a:rPr lang="sl-SI" dirty="0"/>
              <a:t>in nadaljnji) v delu, ki se </a:t>
            </a:r>
            <a:r>
              <a:rPr lang="sl-SI" dirty="0" smtClean="0"/>
              <a:t>nanaša </a:t>
            </a:r>
            <a:r>
              <a:rPr lang="sl-SI" dirty="0"/>
              <a:t>na leto 2018.</a:t>
            </a:r>
          </a:p>
          <a:p>
            <a:r>
              <a:rPr lang="sl-SI" dirty="0" smtClean="0"/>
              <a:t>Sprememba proračuna RS za leto 2018 (DP2018-A)</a:t>
            </a:r>
            <a:r>
              <a:rPr lang="sl-SI" dirty="0"/>
              <a:t> ( Ur. l. RS </a:t>
            </a:r>
            <a:r>
              <a:rPr lang="sl-SI" dirty="0" smtClean="0"/>
              <a:t>št.71/17</a:t>
            </a:r>
            <a:r>
              <a:rPr lang="sl-SI" dirty="0"/>
              <a:t>).</a:t>
            </a:r>
          </a:p>
          <a:p>
            <a:r>
              <a:rPr lang="sl-SI" dirty="0" smtClean="0"/>
              <a:t>Ugotovitveni sklep  o višini regresa za prehrano med delom ( Ur. L. RS, št.3/18).</a:t>
            </a:r>
          </a:p>
          <a:p>
            <a:r>
              <a:rPr lang="sl-SI" dirty="0"/>
              <a:t>Uredba o spremembah in dopolnitvah Uredbe o enotni metodologiji in obrazcih za </a:t>
            </a:r>
            <a:r>
              <a:rPr lang="sl-SI" dirty="0" smtClean="0"/>
              <a:t>obračun </a:t>
            </a:r>
            <a:r>
              <a:rPr lang="sl-SI" dirty="0"/>
              <a:t>in </a:t>
            </a:r>
            <a:r>
              <a:rPr lang="sl-SI" dirty="0" smtClean="0"/>
              <a:t>izplačilo plač </a:t>
            </a:r>
            <a:r>
              <a:rPr lang="sl-SI" dirty="0"/>
              <a:t>v javnem sektorju (Ur. l. RS, 5t. 68/2017)</a:t>
            </a:r>
          </a:p>
          <a:p>
            <a:r>
              <a:rPr lang="sl-SI" dirty="0"/>
              <a:t>Proračun RS za leto 2019 (DP 2019) ( Ur. l. RS št.71/17).</a:t>
            </a:r>
          </a:p>
          <a:p>
            <a:endParaRPr lang="sl-SI" dirty="0"/>
          </a:p>
        </p:txBody>
      </p:sp>
    </p:spTree>
    <p:extLst>
      <p:ext uri="{BB962C8B-B14F-4D97-AF65-F5344CB8AC3E}">
        <p14:creationId xmlns:p14="http://schemas.microsoft.com/office/powerpoint/2010/main" val="4144681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Razno:</a:t>
            </a:r>
            <a:endParaRPr lang="sl-SI" dirty="0"/>
          </a:p>
        </p:txBody>
      </p:sp>
      <p:sp>
        <p:nvSpPr>
          <p:cNvPr id="3" name="Označba mesta vsebine 2"/>
          <p:cNvSpPr>
            <a:spLocks noGrp="1"/>
          </p:cNvSpPr>
          <p:nvPr>
            <p:ph idx="1"/>
          </p:nvPr>
        </p:nvSpPr>
        <p:spPr/>
        <p:txBody>
          <a:bodyPr>
            <a:normAutofit/>
          </a:bodyPr>
          <a:lstStyle/>
          <a:p>
            <a:r>
              <a:rPr lang="sl-SI" dirty="0" smtClean="0"/>
              <a:t>Uredba o varstvu dokumentarnega in arhivskega gradiva, ( Ur. L. RS, št. 42/17) – 1.1. 2018.</a:t>
            </a:r>
          </a:p>
          <a:p>
            <a:r>
              <a:rPr lang="sl-SI" dirty="0"/>
              <a:t>Zakon o </a:t>
            </a:r>
            <a:r>
              <a:rPr lang="sl-SI" dirty="0">
                <a:solidFill>
                  <a:srgbClr val="FFC000"/>
                </a:solidFill>
              </a:rPr>
              <a:t>varuhu </a:t>
            </a:r>
            <a:r>
              <a:rPr lang="sl-SI" dirty="0" smtClean="0">
                <a:solidFill>
                  <a:srgbClr val="FFC000"/>
                </a:solidFill>
              </a:rPr>
              <a:t>človekovih </a:t>
            </a:r>
            <a:r>
              <a:rPr lang="sl-SI" dirty="0">
                <a:solidFill>
                  <a:srgbClr val="FFC000"/>
                </a:solidFill>
              </a:rPr>
              <a:t>pravic </a:t>
            </a:r>
            <a:r>
              <a:rPr lang="sl-SI" dirty="0" smtClean="0">
                <a:solidFill>
                  <a:srgbClr val="FFC000"/>
                </a:solidFill>
              </a:rPr>
              <a:t> </a:t>
            </a:r>
            <a:r>
              <a:rPr lang="sl-SI" dirty="0"/>
              <a:t>- ZvarCP-UPB2 (Ur. l. RS, </a:t>
            </a:r>
            <a:r>
              <a:rPr lang="sl-SI" dirty="0" smtClean="0"/>
              <a:t>št</a:t>
            </a:r>
            <a:r>
              <a:rPr lang="sl-SI" dirty="0"/>
              <a:t>. </a:t>
            </a:r>
            <a:r>
              <a:rPr lang="sl-SI" dirty="0" smtClean="0"/>
              <a:t>69/17)- šole  moramo sodelovati z varuhom človekovih pravic.</a:t>
            </a:r>
          </a:p>
          <a:p>
            <a:r>
              <a:rPr lang="sl-SI" dirty="0" smtClean="0"/>
              <a:t>Pravilnik </a:t>
            </a:r>
            <a:r>
              <a:rPr lang="sl-SI" dirty="0"/>
              <a:t>o delovanju in financiranju varuha </a:t>
            </a:r>
            <a:r>
              <a:rPr lang="sl-SI" dirty="0" smtClean="0">
                <a:solidFill>
                  <a:srgbClr val="FFC000"/>
                </a:solidFill>
              </a:rPr>
              <a:t>Športnikovih </a:t>
            </a:r>
            <a:r>
              <a:rPr lang="sl-SI" dirty="0">
                <a:solidFill>
                  <a:srgbClr val="FFC000"/>
                </a:solidFill>
              </a:rPr>
              <a:t>pravic </a:t>
            </a:r>
            <a:r>
              <a:rPr lang="sl-SI" dirty="0"/>
              <a:t>(Ur. l. RS, š</a:t>
            </a:r>
            <a:r>
              <a:rPr lang="sl-SI" dirty="0" smtClean="0"/>
              <a:t>t.69/17) – v zvezi z dijaki, ki imajo status športnika – šola je dolžna sodelovati z varuhom športnikovih pravic. Varuh skrbi za pravice športnikov in strokovnih delavcev na področju športa po Zakonu o športu (Zspo-1) (</a:t>
            </a:r>
            <a:r>
              <a:rPr lang="sl-SI" dirty="0"/>
              <a:t>Ur. 1. RS, </a:t>
            </a:r>
            <a:r>
              <a:rPr lang="sl-SI" dirty="0" smtClean="0"/>
              <a:t>št.29/17</a:t>
            </a:r>
            <a:r>
              <a:rPr lang="sl-SI" dirty="0"/>
              <a:t>) </a:t>
            </a:r>
            <a:r>
              <a:rPr lang="sl-SI" dirty="0" smtClean="0"/>
              <a:t>.</a:t>
            </a:r>
            <a:endParaRPr lang="sl-SI" dirty="0"/>
          </a:p>
        </p:txBody>
      </p:sp>
    </p:spTree>
    <p:extLst>
      <p:ext uri="{BB962C8B-B14F-4D97-AF65-F5344CB8AC3E}">
        <p14:creationId xmlns:p14="http://schemas.microsoft.com/office/powerpoint/2010/main" val="2071990907"/>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3960F"/>
      </a:accent1>
      <a:accent2>
        <a:srgbClr val="E04116"/>
      </a:accent2>
      <a:accent3>
        <a:srgbClr val="9D4DE7"/>
      </a:accent3>
      <a:accent4>
        <a:srgbClr val="449EF3"/>
      </a:accent4>
      <a:accent5>
        <a:srgbClr val="39C6BE"/>
      </a:accent5>
      <a:accent6>
        <a:srgbClr val="88C933"/>
      </a:accent6>
      <a:hlink>
        <a:srgbClr val="EBB41F"/>
      </a:hlink>
      <a:folHlink>
        <a:srgbClr val="E1D676"/>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29B3952A-A5A2-4E72-A5C9-A88B41734E04}"/>
    </a:ext>
  </a:extLst>
</a:theme>
</file>

<file path=docProps/app.xml><?xml version="1.0" encoding="utf-8"?>
<Properties xmlns="http://schemas.openxmlformats.org/officeDocument/2006/extended-properties" xmlns:vt="http://schemas.openxmlformats.org/officeDocument/2006/docPropsVTypes">
  <Template>TM16401371[[fn=Atlas]]</Template>
  <TotalTime>125</TotalTime>
  <Words>935</Words>
  <Application>Microsoft Office PowerPoint</Application>
  <PresentationFormat>Widescreen</PresentationFormat>
  <Paragraphs>66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 Light</vt:lpstr>
      <vt:lpstr>Rockwell</vt:lpstr>
      <vt:lpstr>Wingdings</vt:lpstr>
      <vt:lpstr>Atlas</vt:lpstr>
      <vt:lpstr>Novosti v zakonodaji</vt:lpstr>
      <vt:lpstr>Varstvo podatkov</vt:lpstr>
      <vt:lpstr>Zakon o gimnazijah</vt:lpstr>
      <vt:lpstr>Zakon o gimnazijah</vt:lpstr>
      <vt:lpstr>Zakon o spremembah in dopolnitvah Zakona o     poklicnem in strokovnem  izobraževanju</vt:lpstr>
      <vt:lpstr>VIZ</vt:lpstr>
      <vt:lpstr>JAVNA NAROČILA</vt:lpstr>
      <vt:lpstr>Finančni del</vt:lpstr>
      <vt:lpstr>Razno:</vt:lpstr>
      <vt:lpstr>Delovni čas </vt:lpstr>
      <vt:lpstr>Hvala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Novosti v zakonodaji</dc:title>
  <dc:creator>Nives Počkar</dc:creator>
  <cp:lastModifiedBy>conference</cp:lastModifiedBy>
  <cp:revision>16</cp:revision>
  <dcterms:created xsi:type="dcterms:W3CDTF">2018-01-21T13:42:18Z</dcterms:created>
  <dcterms:modified xsi:type="dcterms:W3CDTF">2018-01-31T10:30:06Z</dcterms:modified>
</cp:coreProperties>
</file>