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82" r:id="rId4"/>
    <p:sldId id="259" r:id="rId5"/>
    <p:sldId id="264" r:id="rId6"/>
    <p:sldId id="258" r:id="rId7"/>
    <p:sldId id="260" r:id="rId8"/>
    <p:sldId id="261" r:id="rId9"/>
    <p:sldId id="262" r:id="rId10"/>
    <p:sldId id="263" r:id="rId11"/>
    <p:sldId id="272" r:id="rId12"/>
    <p:sldId id="283" r:id="rId13"/>
    <p:sldId id="276" r:id="rId14"/>
    <p:sldId id="284" r:id="rId15"/>
    <p:sldId id="280" r:id="rId16"/>
    <p:sldId id="278" r:id="rId17"/>
    <p:sldId id="28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15"/>
  </p:normalViewPr>
  <p:slideViewPr>
    <p:cSldViewPr snapToGrid="0" snapToObjects="1">
      <p:cViewPr varScale="1">
        <p:scale>
          <a:sx n="71" d="100"/>
          <a:sy n="71" d="100"/>
        </p:scale>
        <p:origin x="594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101" d="100"/>
          <a:sy n="101" d="100"/>
        </p:scale>
        <p:origin x="2490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ha\AppData\Local\Microsoft\Windows\Temporary%20Internet%20Files\Content.Outlook\R7NMFJNR\grafi%20za%20pp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108651201036601"/>
          <c:y val="8.0618806271198398E-2"/>
          <c:w val="0.84389340709838101"/>
          <c:h val="0.3013897837516669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'[grafi za ppt.xlsx]data'!$E$3</c:f>
              <c:strCache>
                <c:ptCount val="1"/>
                <c:pt idx="0">
                  <c:v>dijaki (n= 1469)</c:v>
                </c:pt>
              </c:strCache>
            </c:strRef>
          </c:tx>
          <c:spPr>
            <a:solidFill>
              <a:srgbClr val="92D050"/>
            </a:solidFill>
            <a:ln w="12700">
              <a:solidFill>
                <a:srgbClr val="FFFFFF"/>
              </a:solidFill>
              <a:prstDash val="solid"/>
            </a:ln>
            <a:effectLst/>
          </c:spPr>
          <c:invertIfNegative val="0"/>
          <c:dLbls>
            <c:dLbl>
              <c:idx val="0"/>
              <c:layout>
                <c:manualLayout>
                  <c:x val="0.121947896984393"/>
                  <c:y val="-3.84058021506843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DD0-45DC-99C5-1089FE045880}"/>
                </c:ext>
              </c:extLst>
            </c:dLbl>
            <c:dLbl>
              <c:idx val="1"/>
              <c:layout>
                <c:manualLayout>
                  <c:x val="0.125113403223479"/>
                  <c:y val="-1.92029010753422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D0-45DC-99C5-1089FE045880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 wrap="square" lIns="38100" tIns="19050" rIns="38100" bIns="19050" anchor="ctr">
                <a:spAutoFit/>
              </a:bodyPr>
              <a:lstStyle/>
              <a:p>
                <a:pPr algn="ctr">
                  <a:defRPr/>
                </a:pPr>
                <a:endParaRPr lang="sl-S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'[grafi za ppt.xlsx]data'!$D$4:$D$5</c:f>
              <c:strCache>
                <c:ptCount val="2"/>
                <c:pt idx="0">
                  <c:v>zadovoljstvo</c:v>
                </c:pt>
                <c:pt idx="1">
                  <c:v>priporočilo</c:v>
                </c:pt>
              </c:strCache>
            </c:strRef>
          </c:cat>
          <c:val>
            <c:numRef>
              <c:f>'[grafi za ppt.xlsx]data'!$E$4:$E$5</c:f>
              <c:numCache>
                <c:formatCode>0.0</c:formatCode>
                <c:ptCount val="2"/>
                <c:pt idx="0">
                  <c:v>3.57</c:v>
                </c:pt>
                <c:pt idx="1">
                  <c:v>3.73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DD0-45DC-99C5-1089FE045880}"/>
            </c:ext>
          </c:extLst>
        </c:ser>
        <c:ser>
          <c:idx val="1"/>
          <c:order val="1"/>
          <c:tx>
            <c:strRef>
              <c:f>'[grafi za ppt.xlsx]data'!$F$3</c:f>
              <c:strCache>
                <c:ptCount val="1"/>
              </c:strCache>
            </c:strRef>
          </c:tx>
          <c:spPr>
            <a:noFill/>
            <a:ln w="25400">
              <a:noFill/>
            </a:ln>
            <a:effectLst/>
          </c:spPr>
          <c:invertIfNegative val="0"/>
          <c:cat>
            <c:strRef>
              <c:f>'[grafi za ppt.xlsx]data'!$D$4:$D$5</c:f>
              <c:strCache>
                <c:ptCount val="2"/>
                <c:pt idx="0">
                  <c:v>zadovoljstvo</c:v>
                </c:pt>
                <c:pt idx="1">
                  <c:v>priporočilo</c:v>
                </c:pt>
              </c:strCache>
            </c:strRef>
          </c:cat>
          <c:val>
            <c:numRef>
              <c:f>'[grafi za ppt.xlsx]data'!$F$4:$F$5</c:f>
              <c:numCache>
                <c:formatCode>0.0</c:formatCode>
                <c:ptCount val="2"/>
                <c:pt idx="0">
                  <c:v>1.4300000000000002</c:v>
                </c:pt>
                <c:pt idx="1">
                  <c:v>1.27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DD0-45DC-99C5-1089FE045880}"/>
            </c:ext>
          </c:extLst>
        </c:ser>
        <c:ser>
          <c:idx val="2"/>
          <c:order val="2"/>
          <c:tx>
            <c:strRef>
              <c:f>'[grafi za ppt.xlsx]data'!$G$3</c:f>
              <c:strCache>
                <c:ptCount val="1"/>
                <c:pt idx="0">
                  <c:v>starši (n= 882)</c:v>
                </c:pt>
              </c:strCache>
            </c:strRef>
          </c:tx>
          <c:spPr>
            <a:solidFill>
              <a:srgbClr val="92D050"/>
            </a:solidFill>
            <a:ln w="12700">
              <a:solidFill>
                <a:srgbClr val="FFFFFF"/>
              </a:solidFill>
              <a:prstDash val="solid"/>
            </a:ln>
            <a:effectLst/>
          </c:spPr>
          <c:invertIfNegative val="0"/>
          <c:dLbls>
            <c:dLbl>
              <c:idx val="0"/>
              <c:layout>
                <c:manualLayout>
                  <c:x val="0.14143723143676001"/>
                  <c:y val="-3.84058021506843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DD0-45DC-99C5-1089FE045880}"/>
                </c:ext>
              </c:extLst>
            </c:dLbl>
            <c:dLbl>
              <c:idx val="1"/>
              <c:layout>
                <c:manualLayout>
                  <c:x val="0.14017272770474901"/>
                  <c:y val="-1.92029010753422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DD0-45DC-99C5-1089FE045880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 wrap="square" lIns="38100" tIns="19050" rIns="38100" bIns="19050" anchor="ctr">
                <a:spAutoFit/>
              </a:bodyPr>
              <a:lstStyle/>
              <a:p>
                <a:pPr algn="ctr">
                  <a:defRPr/>
                </a:pPr>
                <a:endParaRPr lang="sl-S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'[grafi za ppt.xlsx]data'!$D$4:$D$5</c:f>
              <c:strCache>
                <c:ptCount val="2"/>
                <c:pt idx="0">
                  <c:v>zadovoljstvo</c:v>
                </c:pt>
                <c:pt idx="1">
                  <c:v>priporočilo</c:v>
                </c:pt>
              </c:strCache>
            </c:strRef>
          </c:cat>
          <c:val>
            <c:numRef>
              <c:f>'[grafi za ppt.xlsx]data'!$G$4:$G$5</c:f>
              <c:numCache>
                <c:formatCode>0.0</c:formatCode>
                <c:ptCount val="2"/>
                <c:pt idx="0">
                  <c:v>4.21</c:v>
                </c:pt>
                <c:pt idx="1">
                  <c:v>4.3099999999999996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DD0-45DC-99C5-1089FE045880}"/>
            </c:ext>
          </c:extLst>
        </c:ser>
        <c:ser>
          <c:idx val="3"/>
          <c:order val="3"/>
          <c:tx>
            <c:strRef>
              <c:f>'[grafi za ppt.xlsx]data'!$H$3</c:f>
              <c:strCache>
                <c:ptCount val="1"/>
              </c:strCache>
            </c:strRef>
          </c:tx>
          <c:spPr>
            <a:noFill/>
            <a:ln w="25400">
              <a:noFill/>
            </a:ln>
            <a:effectLst/>
          </c:spPr>
          <c:invertIfNegative val="0"/>
          <c:cat>
            <c:strRef>
              <c:f>'[grafi za ppt.xlsx]data'!$D$4:$D$5</c:f>
              <c:strCache>
                <c:ptCount val="2"/>
                <c:pt idx="0">
                  <c:v>zadovoljstvo</c:v>
                </c:pt>
                <c:pt idx="1">
                  <c:v>priporočilo</c:v>
                </c:pt>
              </c:strCache>
            </c:strRef>
          </c:cat>
          <c:val>
            <c:numRef>
              <c:f>'[grafi za ppt.xlsx]data'!$H$4:$H$5</c:f>
              <c:numCache>
                <c:formatCode>0.0</c:formatCode>
                <c:ptCount val="2"/>
                <c:pt idx="0">
                  <c:v>0.79</c:v>
                </c:pt>
                <c:pt idx="1">
                  <c:v>0.69000000000000039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DD0-45DC-99C5-1089FE045880}"/>
            </c:ext>
          </c:extLst>
        </c:ser>
        <c:ser>
          <c:idx val="4"/>
          <c:order val="4"/>
          <c:tx>
            <c:strRef>
              <c:f>'[grafi za ppt.xlsx]data'!$I$3</c:f>
              <c:strCache>
                <c:ptCount val="1"/>
                <c:pt idx="0">
                  <c:v>zaposleni (n= 211)</c:v>
                </c:pt>
              </c:strCache>
            </c:strRef>
          </c:tx>
          <c:spPr>
            <a:solidFill>
              <a:srgbClr val="92D050"/>
            </a:solidFill>
            <a:ln w="12700">
              <a:solidFill>
                <a:srgbClr val="FFFFFF"/>
              </a:solidFill>
              <a:prstDash val="solid"/>
            </a:ln>
            <a:effectLst/>
          </c:spPr>
          <c:invertIfNegative val="0"/>
          <c:dLbls>
            <c:dLbl>
              <c:idx val="0"/>
              <c:layout>
                <c:manualLayout>
                  <c:x val="0.138039059091385"/>
                  <c:y val="-3.84058021506843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DD0-45DC-99C5-1089FE045880}"/>
                </c:ext>
              </c:extLst>
            </c:dLbl>
            <c:dLbl>
              <c:idx val="1"/>
              <c:layout>
                <c:manualLayout>
                  <c:x val="0.142488637099148"/>
                  <c:y val="-1.92029010753422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DD0-45DC-99C5-1089FE045880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 wrap="square" lIns="38100" tIns="19050" rIns="38100" bIns="19050" anchor="ctr">
                <a:spAutoFit/>
              </a:bodyPr>
              <a:lstStyle/>
              <a:p>
                <a:pPr algn="ctr">
                  <a:defRPr/>
                </a:pPr>
                <a:endParaRPr lang="sl-S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'[grafi za ppt.xlsx]data'!$D$4:$D$5</c:f>
              <c:strCache>
                <c:ptCount val="2"/>
                <c:pt idx="0">
                  <c:v>zadovoljstvo</c:v>
                </c:pt>
                <c:pt idx="1">
                  <c:v>priporočilo</c:v>
                </c:pt>
              </c:strCache>
            </c:strRef>
          </c:cat>
          <c:val>
            <c:numRef>
              <c:f>'[grafi za ppt.xlsx]data'!$I$4:$I$5</c:f>
              <c:numCache>
                <c:formatCode>0.0</c:formatCode>
                <c:ptCount val="2"/>
                <c:pt idx="0">
                  <c:v>4.09</c:v>
                </c:pt>
                <c:pt idx="1">
                  <c:v>4.4400000000000004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DD0-45DC-99C5-1089FE0458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-2072708704"/>
        <c:axId val="-2117654816"/>
      </c:barChart>
      <c:catAx>
        <c:axId val="-20727087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868686"/>
            </a:solidFill>
            <a:prstDash val="solid"/>
          </a:ln>
        </c:spPr>
        <c:crossAx val="-2117654816"/>
        <c:crosses val="autoZero"/>
        <c:auto val="1"/>
        <c:lblAlgn val="ctr"/>
        <c:lblOffset val="100"/>
        <c:noMultiLvlLbl val="0"/>
      </c:catAx>
      <c:valAx>
        <c:axId val="-2117654816"/>
        <c:scaling>
          <c:orientation val="minMax"/>
          <c:max val="14.9"/>
          <c:min val="0"/>
        </c:scaling>
        <c:delete val="0"/>
        <c:axPos val="b"/>
        <c:majorGridlines>
          <c:spPr>
            <a:ln w="3175">
              <a:solidFill>
                <a:srgbClr val="969696"/>
              </a:solidFill>
              <a:prstDash val="solid"/>
            </a:ln>
          </c:spPr>
        </c:majorGridlines>
        <c:numFmt formatCode="0.0" sourceLinked="1"/>
        <c:majorTickMark val="none"/>
        <c:minorTickMark val="none"/>
        <c:tickLblPos val="none"/>
        <c:spPr>
          <a:ln w="25400">
            <a:noFill/>
          </a:ln>
        </c:spPr>
        <c:crossAx val="-2072708704"/>
        <c:crosses val="autoZero"/>
        <c:crossBetween val="between"/>
        <c:majorUnit val="5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2123946954708199"/>
          <c:y val="1.2569316813094301E-2"/>
          <c:w val="0.82033230826925796"/>
          <c:h val="4.5005741967431297E-2"/>
        </c:manualLayout>
      </c:layout>
      <c:overlay val="0"/>
      <c:spPr>
        <a:ln w="25400">
          <a:noFill/>
        </a:ln>
        <a:effectLst/>
      </c:spPr>
    </c:legend>
    <c:plotVisOnly val="1"/>
    <c:dispBlanksAs val="gap"/>
    <c:showDLblsOverMax val="0"/>
  </c:chart>
  <c:spPr>
    <a:noFill/>
    <a:ln w="9525">
      <a:noFill/>
    </a:ln>
    <a:effectLst/>
    <a:extLst>
      <a:ext uri="{909E8E84-426E-40DD-AFC4-6F175D3DCCD1}">
        <a14:hiddenFill xmlns:a14="http://schemas.microsoft.com/office/drawing/2010/main">
          <a:solidFill>
            <a:sysClr val="window" lastClr="FFFFFF"/>
          </a:solidFill>
        </a14:hiddenFill>
      </a:ext>
    </a:extLst>
  </c:spPr>
  <c:txPr>
    <a:bodyPr/>
    <a:lstStyle/>
    <a:p>
      <a:pPr>
        <a:defRPr sz="1400" b="1" i="0" u="none" strike="noStrike" baseline="0">
          <a:solidFill>
            <a:srgbClr val="757575"/>
          </a:solidFill>
          <a:latin typeface="Arial"/>
          <a:ea typeface="Arial"/>
          <a:cs typeface="Arial"/>
        </a:defRPr>
      </a:pPr>
      <a:endParaRPr lang="sl-SI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70095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22CDC7-4C35-4DD3-B18B-2DD1478018CF}" type="datetimeFigureOut">
              <a:rPr lang="sl-SI" smtClean="0"/>
              <a:t>25.01.2019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D2CFD-8DB6-4178-9176-AAB56DF7AA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1343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D2CFD-8DB6-4178-9176-AAB56DF7AAFB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027644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D2CFD-8DB6-4178-9176-AAB56DF7AAFB}" type="slidenum">
              <a:rPr lang="sl-SI" smtClean="0"/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499549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D2CFD-8DB6-4178-9176-AAB56DF7AAFB}" type="slidenum">
              <a:rPr lang="sl-SI" smtClean="0"/>
              <a:t>11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753181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D2CFD-8DB6-4178-9176-AAB56DF7AAFB}" type="slidenum">
              <a:rPr lang="sl-SI" smtClean="0"/>
              <a:t>12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732574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D2CFD-8DB6-4178-9176-AAB56DF7AAFB}" type="slidenum">
              <a:rPr lang="sl-SI" smtClean="0"/>
              <a:t>13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217715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D2CFD-8DB6-4178-9176-AAB56DF7AAFB}" type="slidenum">
              <a:rPr lang="sl-SI" smtClean="0"/>
              <a:t>14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845677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D2CFD-8DB6-4178-9176-AAB56DF7AAFB}" type="slidenum">
              <a:rPr lang="sl-SI" smtClean="0"/>
              <a:t>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763523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D2CFD-8DB6-4178-9176-AAB56DF7AAFB}" type="slidenum">
              <a:rPr lang="sl-SI" smtClean="0"/>
              <a:t>16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845338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D2CFD-8DB6-4178-9176-AAB56DF7AAFB}" type="slidenum">
              <a:rPr lang="sl-SI" smtClean="0"/>
              <a:t>17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59499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D2CFD-8DB6-4178-9176-AAB56DF7AAFB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68923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D2CFD-8DB6-4178-9176-AAB56DF7AAFB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58907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D2CFD-8DB6-4178-9176-AAB56DF7AAFB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342029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D2CFD-8DB6-4178-9176-AAB56DF7AAFB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43889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D2CFD-8DB6-4178-9176-AAB56DF7AAFB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849672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D2CFD-8DB6-4178-9176-AAB56DF7AAFB}" type="slidenum">
              <a:rPr lang="sl-SI" smtClean="0"/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454431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D2CFD-8DB6-4178-9176-AAB56DF7AAFB}" type="slidenum">
              <a:rPr lang="sl-SI" smtClean="0"/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798700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D2CFD-8DB6-4178-9176-AAB56DF7AAFB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63873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7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8297C-8429-A946-A09F-3B8D05446B92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E417F-829C-9545-A83F-591ED753A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567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8297C-8429-A946-A09F-3B8D05446B92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E417F-829C-9545-A83F-591ED753A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608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78" indent="0">
              <a:buFontTx/>
              <a:buNone/>
              <a:defRPr/>
            </a:lvl2pPr>
            <a:lvl3pPr marL="914354" indent="0">
              <a:buFontTx/>
              <a:buNone/>
              <a:defRPr/>
            </a:lvl3pPr>
            <a:lvl4pPr marL="1371532" indent="0">
              <a:buFontTx/>
              <a:buNone/>
              <a:defRPr/>
            </a:lvl4pPr>
            <a:lvl5pPr marL="1828709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8297C-8429-A946-A09F-3B8D05446B92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E417F-829C-9545-A83F-591ED753ACF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1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80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0709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8297C-8429-A946-A09F-3B8D05446B92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E417F-829C-9545-A83F-591ED753A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56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78" indent="0">
              <a:buFontTx/>
              <a:buNone/>
              <a:defRPr/>
            </a:lvl2pPr>
            <a:lvl3pPr marL="914354" indent="0">
              <a:buFontTx/>
              <a:buNone/>
              <a:defRPr/>
            </a:lvl3pPr>
            <a:lvl4pPr marL="1371532" indent="0">
              <a:buFontTx/>
              <a:buNone/>
              <a:defRPr/>
            </a:lvl4pPr>
            <a:lvl5pPr marL="1828709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8297C-8429-A946-A09F-3B8D05446B92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E417F-829C-9545-A83F-591ED753ACF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1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5261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178" indent="0">
              <a:buFontTx/>
              <a:buNone/>
              <a:defRPr/>
            </a:lvl2pPr>
            <a:lvl3pPr marL="914354" indent="0">
              <a:buFontTx/>
              <a:buNone/>
              <a:defRPr/>
            </a:lvl3pPr>
            <a:lvl4pPr marL="1371532" indent="0">
              <a:buFontTx/>
              <a:buNone/>
              <a:defRPr/>
            </a:lvl4pPr>
            <a:lvl5pPr marL="1828709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8297C-8429-A946-A09F-3B8D05446B92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E417F-829C-9545-A83F-591ED753A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09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8297C-8429-A946-A09F-3B8D05446B92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E417F-829C-9545-A83F-591ED753A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4023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5" y="609603"/>
            <a:ext cx="1304743" cy="5251451"/>
          </a:xfrm>
        </p:spPr>
        <p:txBody>
          <a:bodyPr vert="eaVert" anchor="ctr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7" y="609600"/>
            <a:ext cx="7060151" cy="5251450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8297C-8429-A946-A09F-3B8D05446B92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E417F-829C-9545-A83F-591ED753A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778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8297C-8429-A946-A09F-3B8D05446B92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E417F-829C-9545-A83F-591ED753A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440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71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8297C-8429-A946-A09F-3B8D05446B92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E417F-829C-9545-A83F-591ED753A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28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6" y="2160589"/>
            <a:ext cx="4184035" cy="388077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69" y="2160590"/>
            <a:ext cx="4184035" cy="388077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8297C-8429-A946-A09F-3B8D05446B92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E417F-829C-9545-A83F-591ED753A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534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7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7" y="2737249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4" y="2160983"/>
            <a:ext cx="418561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6" y="2737249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8297C-8429-A946-A09F-3B8D05446B92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E417F-829C-9545-A83F-591ED753A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507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8297C-8429-A946-A09F-3B8D05446B92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E417F-829C-9545-A83F-591ED753A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30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8297C-8429-A946-A09F-3B8D05446B92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E417F-829C-9545-A83F-591ED753A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2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3" y="514928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39" indent="0">
              <a:buNone/>
              <a:defRPr sz="1400"/>
            </a:lvl2pPr>
            <a:lvl3pPr marL="914081" indent="0">
              <a:buNone/>
              <a:defRPr sz="1200"/>
            </a:lvl3pPr>
            <a:lvl4pPr marL="1371120" indent="0">
              <a:buNone/>
              <a:defRPr sz="1000"/>
            </a:lvl4pPr>
            <a:lvl5pPr marL="1828160" indent="0">
              <a:buNone/>
              <a:defRPr sz="1000"/>
            </a:lvl5pPr>
            <a:lvl6pPr marL="2285202" indent="0">
              <a:buNone/>
              <a:defRPr sz="1000"/>
            </a:lvl6pPr>
            <a:lvl7pPr marL="2742241" indent="0">
              <a:buNone/>
              <a:defRPr sz="1000"/>
            </a:lvl7pPr>
            <a:lvl8pPr marL="3199280" indent="0">
              <a:buNone/>
              <a:defRPr sz="1000"/>
            </a:lvl8pPr>
            <a:lvl9pPr marL="3656319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8297C-8429-A946-A09F-3B8D05446B92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E417F-829C-9545-A83F-591ED753A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335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6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5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78" indent="0">
              <a:buNone/>
              <a:defRPr sz="1600"/>
            </a:lvl2pPr>
            <a:lvl3pPr marL="914354" indent="0">
              <a:buNone/>
              <a:defRPr sz="1600"/>
            </a:lvl3pPr>
            <a:lvl4pPr marL="1371532" indent="0">
              <a:buNone/>
              <a:defRPr sz="1600"/>
            </a:lvl4pPr>
            <a:lvl5pPr marL="1828709" indent="0">
              <a:buNone/>
              <a:defRPr sz="1600"/>
            </a:lvl5pPr>
            <a:lvl6pPr marL="2285886" indent="0">
              <a:buNone/>
              <a:defRPr sz="1600"/>
            </a:lvl6pPr>
            <a:lvl7pPr marL="2743062" indent="0">
              <a:buNone/>
              <a:defRPr sz="1600"/>
            </a:lvl7pPr>
            <a:lvl8pPr marL="3200240" indent="0">
              <a:buNone/>
              <a:defRPr sz="1600"/>
            </a:lvl8pPr>
            <a:lvl9pPr marL="3657418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6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8297C-8429-A946-A09F-3B8D05446B92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E417F-829C-9545-A83F-591ED753A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522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2160590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6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8297C-8429-A946-A09F-3B8D05446B92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5" y="6041366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5" y="6041366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36E417F-829C-9545-A83F-591ED753A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489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  <p:sldLayoutId id="2147483776" r:id="rId16"/>
  </p:sldLayoutIdLst>
  <p:txStyles>
    <p:titleStyle>
      <a:lvl1pPr algn="l" defTabSz="457178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882" indent="-342882" algn="l" defTabSz="45717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13" indent="-285737" algn="l" defTabSz="45717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942" indent="-228589" algn="l" defTabSz="45717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120" indent="-228589" algn="l" defTabSz="45717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298" indent="-228589" algn="l" defTabSz="45717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474" indent="-228589" algn="l" defTabSz="45717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652" indent="-228589" algn="l" defTabSz="45717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8829" indent="-228589" algn="l" defTabSz="45717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006" indent="-228589" algn="l" defTabSz="45717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iha@solski-barometer.s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mailto:christophe@solski-barometer.si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Šolski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arometer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sistematično spremljanje zadovoljstva v šolah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18518" y="4789196"/>
            <a:ext cx="3034284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Miha </a:t>
            </a:r>
            <a:r>
              <a:rPr lang="en-GB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Borec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eaLnBrk="1" hangingPunct="1">
              <a:spcBef>
                <a:spcPct val="50000"/>
              </a:spcBef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hlinkClick r:id="rId3"/>
              </a:rPr>
              <a:t>miha@solski-barometer.si</a:t>
            </a: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 </a:t>
            </a:r>
          </a:p>
          <a:p>
            <a:pPr eaLnBrk="1" hangingPunct="1">
              <a:spcBef>
                <a:spcPct val="50000"/>
              </a:spcBef>
            </a:pP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eaLnBrk="1" hangingPunct="1">
              <a:spcBef>
                <a:spcPct val="50000"/>
              </a:spcBef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Christophe </a:t>
            </a:r>
            <a:r>
              <a:rPr lang="en-GB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Pirotte</a:t>
            </a: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GB" sz="1600" u="sng" dirty="0">
                <a:solidFill>
                  <a:schemeClr val="tx2"/>
                </a:solidFill>
                <a:latin typeface="+mj-lt"/>
                <a:hlinkClick r:id="rId4"/>
              </a:rPr>
              <a:t>christophe@solski-barometer.si</a:t>
            </a:r>
            <a:r>
              <a:rPr lang="en-GB" sz="1600" u="sng" dirty="0">
                <a:solidFill>
                  <a:schemeClr val="tx2"/>
                </a:solidFill>
                <a:latin typeface="+mj-lt"/>
              </a:rPr>
              <a:t>   </a:t>
            </a:r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720" y="152090"/>
            <a:ext cx="2087165" cy="213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45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90" y="842212"/>
            <a:ext cx="4664846" cy="4701940"/>
          </a:xfrm>
        </p:spPr>
        <p:txBody>
          <a:bodyPr>
            <a:normAutofit/>
          </a:bodyPr>
          <a:lstStyle/>
          <a:p>
            <a:r>
              <a:rPr lang="sl-SI" sz="4400" b="1" dirty="0"/>
              <a:t>Dijaki </a:t>
            </a:r>
            <a:r>
              <a:rPr lang="mr-IN" sz="4400" b="1" dirty="0"/>
              <a:t>–</a:t>
            </a:r>
            <a:r>
              <a:rPr lang="sl-SI" sz="4400" b="1" dirty="0"/>
              <a:t> rezultati </a:t>
            </a:r>
            <a:r>
              <a:rPr lang="sl-SI" sz="4400" b="1" dirty="0" smtClean="0"/>
              <a:t/>
            </a:r>
            <a:br>
              <a:rPr lang="sl-SI" sz="4400" b="1" dirty="0" smtClean="0"/>
            </a:br>
            <a:r>
              <a:rPr lang="sl-SI" sz="4400" b="1" dirty="0" smtClean="0"/>
              <a:t>ključnih </a:t>
            </a:r>
            <a:br>
              <a:rPr lang="sl-SI" sz="4400" b="1" dirty="0" smtClean="0"/>
            </a:br>
            <a:r>
              <a:rPr lang="sl-SI" sz="4400" b="1" dirty="0" smtClean="0"/>
              <a:t>indikatorjev</a:t>
            </a:r>
            <a:endParaRPr lang="sl-SI" sz="4400" b="1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90" y="101477"/>
            <a:ext cx="473585" cy="484555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3709097" y="1287227"/>
            <a:ext cx="6858000" cy="448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84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26709"/>
            <a:ext cx="10515600" cy="1325563"/>
          </a:xfrm>
        </p:spPr>
        <p:txBody>
          <a:bodyPr/>
          <a:lstStyle/>
          <a:p>
            <a:r>
              <a:rPr lang="sl-SI" b="1" dirty="0"/>
              <a:t>Starši </a:t>
            </a:r>
            <a:r>
              <a:rPr lang="mr-IN" b="1" dirty="0"/>
              <a:t>–</a:t>
            </a:r>
            <a:r>
              <a:rPr lang="sl-SI" b="1" dirty="0"/>
              <a:t> vpliv na zadovoljstvo ali </a:t>
            </a: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 smtClean="0"/>
              <a:t>priporočilo</a:t>
            </a:r>
            <a:endParaRPr lang="sl-SI" b="1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90" y="101477"/>
            <a:ext cx="473585" cy="484555"/>
          </a:xfrm>
          <a:prstGeom prst="rect">
            <a:avLst/>
          </a:prstGeom>
        </p:spPr>
      </p:pic>
      <p:grpSp>
        <p:nvGrpSpPr>
          <p:cNvPr id="29" name="Group 3"/>
          <p:cNvGrpSpPr/>
          <p:nvPr/>
        </p:nvGrpSpPr>
        <p:grpSpPr>
          <a:xfrm>
            <a:off x="106249" y="2691267"/>
            <a:ext cx="5406313" cy="4072175"/>
            <a:chOff x="1183340" y="2449650"/>
            <a:chExt cx="3818965" cy="3588080"/>
          </a:xfrm>
        </p:grpSpPr>
        <p:sp>
          <p:nvSpPr>
            <p:cNvPr id="30" name="Freeform 44"/>
            <p:cNvSpPr>
              <a:spLocks/>
            </p:cNvSpPr>
            <p:nvPr/>
          </p:nvSpPr>
          <p:spPr bwMode="blackWhite">
            <a:xfrm rot="16200000">
              <a:off x="2381888" y="1251102"/>
              <a:ext cx="1421870" cy="3818965"/>
            </a:xfrm>
            <a:custGeom>
              <a:avLst/>
              <a:gdLst>
                <a:gd name="T0" fmla="*/ 0 w 1660"/>
                <a:gd name="T1" fmla="*/ 256 h 2567"/>
                <a:gd name="T2" fmla="*/ 1080 w 1660"/>
                <a:gd name="T3" fmla="*/ 256 h 2567"/>
                <a:gd name="T4" fmla="*/ 1080 w 1660"/>
                <a:gd name="T5" fmla="*/ 0 h 2567"/>
                <a:gd name="T6" fmla="*/ 1659 w 1660"/>
                <a:gd name="T7" fmla="*/ 1283 h 2567"/>
                <a:gd name="T8" fmla="*/ 1080 w 1660"/>
                <a:gd name="T9" fmla="*/ 2566 h 2567"/>
                <a:gd name="T10" fmla="*/ 1080 w 1660"/>
                <a:gd name="T11" fmla="*/ 2309 h 2567"/>
                <a:gd name="T12" fmla="*/ 0 w 1660"/>
                <a:gd name="T13" fmla="*/ 2309 h 2567"/>
                <a:gd name="T14" fmla="*/ 0 w 1660"/>
                <a:gd name="T15" fmla="*/ 1283 h 2567"/>
                <a:gd name="T16" fmla="*/ 0 w 1660"/>
                <a:gd name="T17" fmla="*/ 256 h 2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60" h="2567">
                  <a:moveTo>
                    <a:pt x="0" y="256"/>
                  </a:moveTo>
                  <a:lnTo>
                    <a:pt x="1080" y="256"/>
                  </a:lnTo>
                  <a:lnTo>
                    <a:pt x="1080" y="0"/>
                  </a:lnTo>
                  <a:lnTo>
                    <a:pt x="1659" y="1283"/>
                  </a:lnTo>
                  <a:lnTo>
                    <a:pt x="1080" y="2566"/>
                  </a:lnTo>
                  <a:lnTo>
                    <a:pt x="1080" y="2309"/>
                  </a:lnTo>
                  <a:lnTo>
                    <a:pt x="0" y="2309"/>
                  </a:lnTo>
                  <a:lnTo>
                    <a:pt x="0" y="1283"/>
                  </a:lnTo>
                  <a:lnTo>
                    <a:pt x="0" y="256"/>
                  </a:lnTo>
                </a:path>
              </a:pathLst>
            </a:custGeom>
            <a:solidFill>
              <a:schemeClr val="bg1"/>
            </a:solidFill>
            <a:ln w="28575" cap="rnd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45"/>
            <p:cNvSpPr>
              <a:spLocks/>
            </p:cNvSpPr>
            <p:nvPr/>
          </p:nvSpPr>
          <p:spPr bwMode="blackWhite">
            <a:xfrm rot="16200000">
              <a:off x="2444958" y="2594175"/>
              <a:ext cx="1294244" cy="3055767"/>
            </a:xfrm>
            <a:custGeom>
              <a:avLst/>
              <a:gdLst>
                <a:gd name="T0" fmla="*/ 0 w 1511"/>
                <a:gd name="T1" fmla="*/ 203 h 2054"/>
                <a:gd name="T2" fmla="*/ 1048 w 1511"/>
                <a:gd name="T3" fmla="*/ 203 h 2054"/>
                <a:gd name="T4" fmla="*/ 1048 w 1511"/>
                <a:gd name="T5" fmla="*/ 0 h 2054"/>
                <a:gd name="T6" fmla="*/ 1510 w 1511"/>
                <a:gd name="T7" fmla="*/ 1026 h 2054"/>
                <a:gd name="T8" fmla="*/ 1048 w 1511"/>
                <a:gd name="T9" fmla="*/ 2053 h 2054"/>
                <a:gd name="T10" fmla="*/ 1048 w 1511"/>
                <a:gd name="T11" fmla="*/ 1849 h 2054"/>
                <a:gd name="T12" fmla="*/ 0 w 1511"/>
                <a:gd name="T13" fmla="*/ 1849 h 2054"/>
                <a:gd name="T14" fmla="*/ 0 w 1511"/>
                <a:gd name="T15" fmla="*/ 1026 h 2054"/>
                <a:gd name="T16" fmla="*/ 0 w 1511"/>
                <a:gd name="T17" fmla="*/ 203 h 2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1" h="2054">
                  <a:moveTo>
                    <a:pt x="0" y="203"/>
                  </a:moveTo>
                  <a:lnTo>
                    <a:pt x="1048" y="203"/>
                  </a:lnTo>
                  <a:lnTo>
                    <a:pt x="1048" y="0"/>
                  </a:lnTo>
                  <a:lnTo>
                    <a:pt x="1510" y="1026"/>
                  </a:lnTo>
                  <a:lnTo>
                    <a:pt x="1048" y="2053"/>
                  </a:lnTo>
                  <a:lnTo>
                    <a:pt x="1048" y="1849"/>
                  </a:lnTo>
                  <a:lnTo>
                    <a:pt x="0" y="1849"/>
                  </a:lnTo>
                  <a:lnTo>
                    <a:pt x="0" y="1026"/>
                  </a:lnTo>
                  <a:lnTo>
                    <a:pt x="0" y="203"/>
                  </a:lnTo>
                </a:path>
              </a:pathLst>
            </a:custGeom>
            <a:solidFill>
              <a:schemeClr val="bg1"/>
            </a:solidFill>
            <a:ln w="31750" cap="rnd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46"/>
            <p:cNvSpPr>
              <a:spLocks/>
            </p:cNvSpPr>
            <p:nvPr/>
          </p:nvSpPr>
          <p:spPr bwMode="blackWhite">
            <a:xfrm rot="16200000">
              <a:off x="2584080" y="3751378"/>
              <a:ext cx="1033854" cy="2433902"/>
            </a:xfrm>
            <a:custGeom>
              <a:avLst/>
              <a:gdLst>
                <a:gd name="T0" fmla="*/ 0 w 1207"/>
                <a:gd name="T1" fmla="*/ 244 h 1636"/>
                <a:gd name="T2" fmla="*/ 837 w 1207"/>
                <a:gd name="T3" fmla="*/ 244 h 1636"/>
                <a:gd name="T4" fmla="*/ 837 w 1207"/>
                <a:gd name="T5" fmla="*/ 0 h 1636"/>
                <a:gd name="T6" fmla="*/ 1206 w 1207"/>
                <a:gd name="T7" fmla="*/ 812 h 1636"/>
                <a:gd name="T8" fmla="*/ 837 w 1207"/>
                <a:gd name="T9" fmla="*/ 1635 h 1636"/>
                <a:gd name="T10" fmla="*/ 837 w 1207"/>
                <a:gd name="T11" fmla="*/ 1390 h 1636"/>
                <a:gd name="T12" fmla="*/ 0 w 1207"/>
                <a:gd name="T13" fmla="*/ 1390 h 1636"/>
                <a:gd name="T14" fmla="*/ 0 w 1207"/>
                <a:gd name="T15" fmla="*/ 812 h 1636"/>
                <a:gd name="T16" fmla="*/ 0 w 1207"/>
                <a:gd name="T17" fmla="*/ 244 h 1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07" h="1636">
                  <a:moveTo>
                    <a:pt x="0" y="244"/>
                  </a:moveTo>
                  <a:lnTo>
                    <a:pt x="837" y="244"/>
                  </a:lnTo>
                  <a:lnTo>
                    <a:pt x="837" y="0"/>
                  </a:lnTo>
                  <a:lnTo>
                    <a:pt x="1206" y="812"/>
                  </a:lnTo>
                  <a:lnTo>
                    <a:pt x="837" y="1635"/>
                  </a:lnTo>
                  <a:lnTo>
                    <a:pt x="837" y="1390"/>
                  </a:lnTo>
                  <a:lnTo>
                    <a:pt x="0" y="1390"/>
                  </a:lnTo>
                  <a:lnTo>
                    <a:pt x="0" y="812"/>
                  </a:lnTo>
                  <a:lnTo>
                    <a:pt x="0" y="244"/>
                  </a:lnTo>
                </a:path>
              </a:pathLst>
            </a:custGeom>
            <a:solidFill>
              <a:schemeClr val="bg1"/>
            </a:solidFill>
            <a:ln w="31750" cap="rnd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47"/>
            <p:cNvSpPr>
              <a:spLocks/>
            </p:cNvSpPr>
            <p:nvPr/>
          </p:nvSpPr>
          <p:spPr bwMode="blackWhite">
            <a:xfrm rot="16200000">
              <a:off x="2712990" y="4797253"/>
              <a:ext cx="776033" cy="1704922"/>
            </a:xfrm>
            <a:custGeom>
              <a:avLst/>
              <a:gdLst>
                <a:gd name="T0" fmla="*/ 0 w 906"/>
                <a:gd name="T1" fmla="*/ 224 h 1146"/>
                <a:gd name="T2" fmla="*/ 645 w 906"/>
                <a:gd name="T3" fmla="*/ 224 h 1146"/>
                <a:gd name="T4" fmla="*/ 645 w 906"/>
                <a:gd name="T5" fmla="*/ 0 h 1146"/>
                <a:gd name="T6" fmla="*/ 905 w 906"/>
                <a:gd name="T7" fmla="*/ 567 h 1146"/>
                <a:gd name="T8" fmla="*/ 645 w 906"/>
                <a:gd name="T9" fmla="*/ 1145 h 1146"/>
                <a:gd name="T10" fmla="*/ 645 w 906"/>
                <a:gd name="T11" fmla="*/ 920 h 1146"/>
                <a:gd name="T12" fmla="*/ 0 w 906"/>
                <a:gd name="T13" fmla="*/ 920 h 1146"/>
                <a:gd name="T14" fmla="*/ 0 w 906"/>
                <a:gd name="T15" fmla="*/ 567 h 1146"/>
                <a:gd name="T16" fmla="*/ 0 w 906"/>
                <a:gd name="T17" fmla="*/ 224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6" h="1146">
                  <a:moveTo>
                    <a:pt x="0" y="224"/>
                  </a:moveTo>
                  <a:lnTo>
                    <a:pt x="645" y="224"/>
                  </a:lnTo>
                  <a:lnTo>
                    <a:pt x="645" y="0"/>
                  </a:lnTo>
                  <a:lnTo>
                    <a:pt x="905" y="567"/>
                  </a:lnTo>
                  <a:lnTo>
                    <a:pt x="645" y="1145"/>
                  </a:lnTo>
                  <a:lnTo>
                    <a:pt x="645" y="920"/>
                  </a:lnTo>
                  <a:lnTo>
                    <a:pt x="0" y="920"/>
                  </a:lnTo>
                  <a:lnTo>
                    <a:pt x="0" y="567"/>
                  </a:lnTo>
                  <a:lnTo>
                    <a:pt x="0" y="224"/>
                  </a:lnTo>
                </a:path>
              </a:pathLst>
            </a:custGeom>
            <a:solidFill>
              <a:schemeClr val="bg1"/>
            </a:solidFill>
            <a:ln w="31750" cap="rnd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" name="Rectangle 4"/>
          <p:cNvSpPr/>
          <p:nvPr/>
        </p:nvSpPr>
        <p:spPr>
          <a:xfrm>
            <a:off x="1546854" y="3036225"/>
            <a:ext cx="25594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Zadovoljen/a sem z </a:t>
            </a:r>
          </a:p>
          <a:p>
            <a:pPr algn="ctr"/>
            <a: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učitelji na šoli</a:t>
            </a:r>
          </a:p>
        </p:txBody>
      </p:sp>
      <p:sp>
        <p:nvSpPr>
          <p:cNvPr id="35" name="Rectangle 25"/>
          <p:cNvSpPr/>
          <p:nvPr/>
        </p:nvSpPr>
        <p:spPr>
          <a:xfrm>
            <a:off x="1546854" y="4088892"/>
            <a:ext cx="25594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 z izzivi, s katerimi je moj otrok / moji otroci soočen/i v šoli</a:t>
            </a:r>
          </a:p>
        </p:txBody>
      </p:sp>
      <p:sp>
        <p:nvSpPr>
          <p:cNvPr id="36" name="Rectangle 26"/>
          <p:cNvSpPr/>
          <p:nvPr/>
        </p:nvSpPr>
        <p:spPr>
          <a:xfrm>
            <a:off x="1546854" y="5312256"/>
            <a:ext cx="25594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Moj otrok / Moji otroci se dobro počuti/jo na tej šoli</a:t>
            </a:r>
          </a:p>
        </p:txBody>
      </p:sp>
      <p:sp>
        <p:nvSpPr>
          <p:cNvPr id="37" name="Rectangle 28"/>
          <p:cNvSpPr/>
          <p:nvPr/>
        </p:nvSpPr>
        <p:spPr>
          <a:xfrm>
            <a:off x="1541279" y="6066507"/>
            <a:ext cx="25594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 s kakovostjo </a:t>
            </a:r>
          </a:p>
          <a:p>
            <a:pPr algn="ctr"/>
            <a:r>
              <a:rPr lang="sl-SI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pridobljenega znanja </a:t>
            </a:r>
          </a:p>
          <a:p>
            <a:pPr algn="ctr"/>
            <a:r>
              <a:rPr lang="sl-SI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vaših otrok v šoli</a:t>
            </a:r>
          </a:p>
        </p:txBody>
      </p:sp>
      <p:grpSp>
        <p:nvGrpSpPr>
          <p:cNvPr id="38" name="Group 29"/>
          <p:cNvGrpSpPr/>
          <p:nvPr/>
        </p:nvGrpSpPr>
        <p:grpSpPr>
          <a:xfrm>
            <a:off x="5804220" y="2691267"/>
            <a:ext cx="5926675" cy="4072175"/>
            <a:chOff x="1183340" y="2449650"/>
            <a:chExt cx="3818965" cy="3588080"/>
          </a:xfrm>
        </p:grpSpPr>
        <p:sp>
          <p:nvSpPr>
            <p:cNvPr id="39" name="Freeform 44"/>
            <p:cNvSpPr>
              <a:spLocks/>
            </p:cNvSpPr>
            <p:nvPr/>
          </p:nvSpPr>
          <p:spPr bwMode="blackWhite">
            <a:xfrm rot="16200000">
              <a:off x="2381888" y="1251102"/>
              <a:ext cx="1421870" cy="3818965"/>
            </a:xfrm>
            <a:custGeom>
              <a:avLst/>
              <a:gdLst>
                <a:gd name="T0" fmla="*/ 0 w 1660"/>
                <a:gd name="T1" fmla="*/ 256 h 2567"/>
                <a:gd name="T2" fmla="*/ 1080 w 1660"/>
                <a:gd name="T3" fmla="*/ 256 h 2567"/>
                <a:gd name="T4" fmla="*/ 1080 w 1660"/>
                <a:gd name="T5" fmla="*/ 0 h 2567"/>
                <a:gd name="T6" fmla="*/ 1659 w 1660"/>
                <a:gd name="T7" fmla="*/ 1283 h 2567"/>
                <a:gd name="T8" fmla="*/ 1080 w 1660"/>
                <a:gd name="T9" fmla="*/ 2566 h 2567"/>
                <a:gd name="T10" fmla="*/ 1080 w 1660"/>
                <a:gd name="T11" fmla="*/ 2309 h 2567"/>
                <a:gd name="T12" fmla="*/ 0 w 1660"/>
                <a:gd name="T13" fmla="*/ 2309 h 2567"/>
                <a:gd name="T14" fmla="*/ 0 w 1660"/>
                <a:gd name="T15" fmla="*/ 1283 h 2567"/>
                <a:gd name="T16" fmla="*/ 0 w 1660"/>
                <a:gd name="T17" fmla="*/ 256 h 2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60" h="2567">
                  <a:moveTo>
                    <a:pt x="0" y="256"/>
                  </a:moveTo>
                  <a:lnTo>
                    <a:pt x="1080" y="256"/>
                  </a:lnTo>
                  <a:lnTo>
                    <a:pt x="1080" y="0"/>
                  </a:lnTo>
                  <a:lnTo>
                    <a:pt x="1659" y="1283"/>
                  </a:lnTo>
                  <a:lnTo>
                    <a:pt x="1080" y="2566"/>
                  </a:lnTo>
                  <a:lnTo>
                    <a:pt x="1080" y="2309"/>
                  </a:lnTo>
                  <a:lnTo>
                    <a:pt x="0" y="2309"/>
                  </a:lnTo>
                  <a:lnTo>
                    <a:pt x="0" y="1283"/>
                  </a:lnTo>
                  <a:lnTo>
                    <a:pt x="0" y="256"/>
                  </a:lnTo>
                </a:path>
              </a:pathLst>
            </a:custGeom>
            <a:solidFill>
              <a:schemeClr val="bg1"/>
            </a:solidFill>
            <a:ln w="28575" cap="rnd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45"/>
            <p:cNvSpPr>
              <a:spLocks/>
            </p:cNvSpPr>
            <p:nvPr/>
          </p:nvSpPr>
          <p:spPr bwMode="blackWhite">
            <a:xfrm rot="16200000">
              <a:off x="2444958" y="2594175"/>
              <a:ext cx="1294244" cy="3055767"/>
            </a:xfrm>
            <a:custGeom>
              <a:avLst/>
              <a:gdLst>
                <a:gd name="T0" fmla="*/ 0 w 1511"/>
                <a:gd name="T1" fmla="*/ 203 h 2054"/>
                <a:gd name="T2" fmla="*/ 1048 w 1511"/>
                <a:gd name="T3" fmla="*/ 203 h 2054"/>
                <a:gd name="T4" fmla="*/ 1048 w 1511"/>
                <a:gd name="T5" fmla="*/ 0 h 2054"/>
                <a:gd name="T6" fmla="*/ 1510 w 1511"/>
                <a:gd name="T7" fmla="*/ 1026 h 2054"/>
                <a:gd name="T8" fmla="*/ 1048 w 1511"/>
                <a:gd name="T9" fmla="*/ 2053 h 2054"/>
                <a:gd name="T10" fmla="*/ 1048 w 1511"/>
                <a:gd name="T11" fmla="*/ 1849 h 2054"/>
                <a:gd name="T12" fmla="*/ 0 w 1511"/>
                <a:gd name="T13" fmla="*/ 1849 h 2054"/>
                <a:gd name="T14" fmla="*/ 0 w 1511"/>
                <a:gd name="T15" fmla="*/ 1026 h 2054"/>
                <a:gd name="T16" fmla="*/ 0 w 1511"/>
                <a:gd name="T17" fmla="*/ 203 h 2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1" h="2054">
                  <a:moveTo>
                    <a:pt x="0" y="203"/>
                  </a:moveTo>
                  <a:lnTo>
                    <a:pt x="1048" y="203"/>
                  </a:lnTo>
                  <a:lnTo>
                    <a:pt x="1048" y="0"/>
                  </a:lnTo>
                  <a:lnTo>
                    <a:pt x="1510" y="1026"/>
                  </a:lnTo>
                  <a:lnTo>
                    <a:pt x="1048" y="2053"/>
                  </a:lnTo>
                  <a:lnTo>
                    <a:pt x="1048" y="1849"/>
                  </a:lnTo>
                  <a:lnTo>
                    <a:pt x="0" y="1849"/>
                  </a:lnTo>
                  <a:lnTo>
                    <a:pt x="0" y="1026"/>
                  </a:lnTo>
                  <a:lnTo>
                    <a:pt x="0" y="203"/>
                  </a:lnTo>
                </a:path>
              </a:pathLst>
            </a:custGeom>
            <a:solidFill>
              <a:schemeClr val="bg1"/>
            </a:solidFill>
            <a:ln w="31750" cap="rnd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6"/>
            <p:cNvSpPr>
              <a:spLocks/>
            </p:cNvSpPr>
            <p:nvPr/>
          </p:nvSpPr>
          <p:spPr bwMode="blackWhite">
            <a:xfrm rot="16200000">
              <a:off x="2584080" y="3751378"/>
              <a:ext cx="1033854" cy="2433902"/>
            </a:xfrm>
            <a:custGeom>
              <a:avLst/>
              <a:gdLst>
                <a:gd name="T0" fmla="*/ 0 w 1207"/>
                <a:gd name="T1" fmla="*/ 244 h 1636"/>
                <a:gd name="T2" fmla="*/ 837 w 1207"/>
                <a:gd name="T3" fmla="*/ 244 h 1636"/>
                <a:gd name="T4" fmla="*/ 837 w 1207"/>
                <a:gd name="T5" fmla="*/ 0 h 1636"/>
                <a:gd name="T6" fmla="*/ 1206 w 1207"/>
                <a:gd name="T7" fmla="*/ 812 h 1636"/>
                <a:gd name="T8" fmla="*/ 837 w 1207"/>
                <a:gd name="T9" fmla="*/ 1635 h 1636"/>
                <a:gd name="T10" fmla="*/ 837 w 1207"/>
                <a:gd name="T11" fmla="*/ 1390 h 1636"/>
                <a:gd name="T12" fmla="*/ 0 w 1207"/>
                <a:gd name="T13" fmla="*/ 1390 h 1636"/>
                <a:gd name="T14" fmla="*/ 0 w 1207"/>
                <a:gd name="T15" fmla="*/ 812 h 1636"/>
                <a:gd name="T16" fmla="*/ 0 w 1207"/>
                <a:gd name="T17" fmla="*/ 244 h 1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07" h="1636">
                  <a:moveTo>
                    <a:pt x="0" y="244"/>
                  </a:moveTo>
                  <a:lnTo>
                    <a:pt x="837" y="244"/>
                  </a:lnTo>
                  <a:lnTo>
                    <a:pt x="837" y="0"/>
                  </a:lnTo>
                  <a:lnTo>
                    <a:pt x="1206" y="812"/>
                  </a:lnTo>
                  <a:lnTo>
                    <a:pt x="837" y="1635"/>
                  </a:lnTo>
                  <a:lnTo>
                    <a:pt x="837" y="1390"/>
                  </a:lnTo>
                  <a:lnTo>
                    <a:pt x="0" y="1390"/>
                  </a:lnTo>
                  <a:lnTo>
                    <a:pt x="0" y="812"/>
                  </a:lnTo>
                  <a:lnTo>
                    <a:pt x="0" y="244"/>
                  </a:lnTo>
                </a:path>
              </a:pathLst>
            </a:custGeom>
            <a:solidFill>
              <a:schemeClr val="bg1"/>
            </a:solidFill>
            <a:ln w="31750" cap="rnd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7"/>
            <p:cNvSpPr>
              <a:spLocks/>
            </p:cNvSpPr>
            <p:nvPr/>
          </p:nvSpPr>
          <p:spPr bwMode="blackWhite">
            <a:xfrm rot="16200000">
              <a:off x="2712990" y="4797253"/>
              <a:ext cx="776033" cy="1704922"/>
            </a:xfrm>
            <a:custGeom>
              <a:avLst/>
              <a:gdLst>
                <a:gd name="T0" fmla="*/ 0 w 906"/>
                <a:gd name="T1" fmla="*/ 224 h 1146"/>
                <a:gd name="T2" fmla="*/ 645 w 906"/>
                <a:gd name="T3" fmla="*/ 224 h 1146"/>
                <a:gd name="T4" fmla="*/ 645 w 906"/>
                <a:gd name="T5" fmla="*/ 0 h 1146"/>
                <a:gd name="T6" fmla="*/ 905 w 906"/>
                <a:gd name="T7" fmla="*/ 567 h 1146"/>
                <a:gd name="T8" fmla="*/ 645 w 906"/>
                <a:gd name="T9" fmla="*/ 1145 h 1146"/>
                <a:gd name="T10" fmla="*/ 645 w 906"/>
                <a:gd name="T11" fmla="*/ 920 h 1146"/>
                <a:gd name="T12" fmla="*/ 0 w 906"/>
                <a:gd name="T13" fmla="*/ 920 h 1146"/>
                <a:gd name="T14" fmla="*/ 0 w 906"/>
                <a:gd name="T15" fmla="*/ 567 h 1146"/>
                <a:gd name="T16" fmla="*/ 0 w 906"/>
                <a:gd name="T17" fmla="*/ 224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6" h="1146">
                  <a:moveTo>
                    <a:pt x="0" y="224"/>
                  </a:moveTo>
                  <a:lnTo>
                    <a:pt x="645" y="224"/>
                  </a:lnTo>
                  <a:lnTo>
                    <a:pt x="645" y="0"/>
                  </a:lnTo>
                  <a:lnTo>
                    <a:pt x="905" y="567"/>
                  </a:lnTo>
                  <a:lnTo>
                    <a:pt x="645" y="1145"/>
                  </a:lnTo>
                  <a:lnTo>
                    <a:pt x="645" y="920"/>
                  </a:lnTo>
                  <a:lnTo>
                    <a:pt x="0" y="920"/>
                  </a:lnTo>
                  <a:lnTo>
                    <a:pt x="0" y="567"/>
                  </a:lnTo>
                  <a:lnTo>
                    <a:pt x="0" y="224"/>
                  </a:lnTo>
                </a:path>
              </a:pathLst>
            </a:custGeom>
            <a:solidFill>
              <a:schemeClr val="bg1"/>
            </a:solidFill>
            <a:ln w="31750" cap="rnd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" name="Rectangle 23"/>
          <p:cNvSpPr/>
          <p:nvPr/>
        </p:nvSpPr>
        <p:spPr>
          <a:xfrm>
            <a:off x="7363518" y="2885974"/>
            <a:ext cx="28057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Moj otrok / Moji otroci se dobro počuti/jo na tej šoli</a:t>
            </a:r>
          </a:p>
        </p:txBody>
      </p:sp>
      <p:sp>
        <p:nvSpPr>
          <p:cNvPr id="44" name="Rectangle 24"/>
          <p:cNvSpPr/>
          <p:nvPr/>
        </p:nvSpPr>
        <p:spPr>
          <a:xfrm>
            <a:off x="7377374" y="4271970"/>
            <a:ext cx="28057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Zadovoljen/a sem z učitelji na šoli</a:t>
            </a:r>
          </a:p>
        </p:txBody>
      </p:sp>
      <p:sp>
        <p:nvSpPr>
          <p:cNvPr id="45" name="Rectangle 27"/>
          <p:cNvSpPr/>
          <p:nvPr/>
        </p:nvSpPr>
        <p:spPr>
          <a:xfrm>
            <a:off x="7363518" y="5307767"/>
            <a:ext cx="28057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 kako šola upošteva mnenja in ideje staršev</a:t>
            </a:r>
          </a:p>
        </p:txBody>
      </p:sp>
      <p:sp>
        <p:nvSpPr>
          <p:cNvPr id="46" name="Rectangle 34"/>
          <p:cNvSpPr/>
          <p:nvPr/>
        </p:nvSpPr>
        <p:spPr>
          <a:xfrm>
            <a:off x="7363522" y="6065041"/>
            <a:ext cx="28057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 kako šola vpliva </a:t>
            </a:r>
          </a:p>
          <a:p>
            <a:pPr algn="ctr"/>
            <a:r>
              <a:rPr lang="sl-SI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osebnostno </a:t>
            </a:r>
          </a:p>
          <a:p>
            <a:pPr algn="ctr"/>
            <a:r>
              <a:rPr lang="sl-SI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rast mojega otroka</a:t>
            </a:r>
          </a:p>
        </p:txBody>
      </p:sp>
      <p:sp>
        <p:nvSpPr>
          <p:cNvPr id="3" name="Pravokotnik 2"/>
          <p:cNvSpPr/>
          <p:nvPr/>
        </p:nvSpPr>
        <p:spPr>
          <a:xfrm>
            <a:off x="1828138" y="2114374"/>
            <a:ext cx="19857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400" b="1" u="sng" dirty="0"/>
              <a:t>Vpliv na zadovoljstvo</a:t>
            </a:r>
          </a:p>
          <a:p>
            <a:r>
              <a:rPr lang="sl-SI" sz="1400" b="1" i="1" dirty="0"/>
              <a:t>Model R </a:t>
            </a:r>
            <a:r>
              <a:rPr lang="sl-SI" sz="1400" b="1" i="1" dirty="0" err="1"/>
              <a:t>Square</a:t>
            </a:r>
            <a:r>
              <a:rPr lang="sl-SI" sz="1400" b="1" i="1" dirty="0"/>
              <a:t>, 639</a:t>
            </a:r>
          </a:p>
        </p:txBody>
      </p:sp>
      <p:sp>
        <p:nvSpPr>
          <p:cNvPr id="23" name="Pravokotnik 22"/>
          <p:cNvSpPr/>
          <p:nvPr/>
        </p:nvSpPr>
        <p:spPr>
          <a:xfrm>
            <a:off x="7787406" y="2110158"/>
            <a:ext cx="19857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400" b="1" u="sng" dirty="0"/>
              <a:t>Vpliv na priporočilo</a:t>
            </a:r>
          </a:p>
          <a:p>
            <a:r>
              <a:rPr lang="sl-SI" sz="1400" b="1" i="1" dirty="0"/>
              <a:t>Model R </a:t>
            </a:r>
            <a:r>
              <a:rPr lang="sl-SI" sz="1400" b="1" i="1" dirty="0" err="1"/>
              <a:t>Square</a:t>
            </a:r>
            <a:r>
              <a:rPr lang="sl-SI" sz="1400" b="1" i="1" dirty="0"/>
              <a:t>, 664</a:t>
            </a:r>
          </a:p>
        </p:txBody>
      </p:sp>
    </p:spTree>
    <p:extLst>
      <p:ext uri="{BB962C8B-B14F-4D97-AF65-F5344CB8AC3E}">
        <p14:creationId xmlns:p14="http://schemas.microsoft.com/office/powerpoint/2010/main" val="22095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90" y="842212"/>
            <a:ext cx="4664846" cy="4701940"/>
          </a:xfrm>
        </p:spPr>
        <p:txBody>
          <a:bodyPr>
            <a:normAutofit/>
          </a:bodyPr>
          <a:lstStyle/>
          <a:p>
            <a:r>
              <a:rPr lang="sl-SI" sz="4400" b="1" dirty="0"/>
              <a:t>Starši </a:t>
            </a:r>
            <a:r>
              <a:rPr lang="mr-IN" sz="4400" b="1" dirty="0"/>
              <a:t>–</a:t>
            </a:r>
            <a:r>
              <a:rPr lang="sl-SI" sz="4400" b="1" dirty="0"/>
              <a:t> rezultati ključnih indikatorjev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90" y="101477"/>
            <a:ext cx="473585" cy="484555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3684634" y="1287227"/>
            <a:ext cx="6858000" cy="448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31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26709"/>
            <a:ext cx="10515600" cy="1325563"/>
          </a:xfrm>
        </p:spPr>
        <p:txBody>
          <a:bodyPr/>
          <a:lstStyle/>
          <a:p>
            <a:r>
              <a:rPr lang="sl-SI" b="1" dirty="0"/>
              <a:t>Zaposleni </a:t>
            </a:r>
            <a:r>
              <a:rPr lang="mr-IN" b="1" dirty="0"/>
              <a:t>–</a:t>
            </a:r>
            <a:r>
              <a:rPr lang="sl-SI" b="1" dirty="0"/>
              <a:t> vpliv na zadovoljstvo ali </a:t>
            </a: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 smtClean="0"/>
              <a:t>priporočilo</a:t>
            </a:r>
            <a:endParaRPr lang="sl-SI" b="1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90" y="101477"/>
            <a:ext cx="473585" cy="484555"/>
          </a:xfrm>
          <a:prstGeom prst="rect">
            <a:avLst/>
          </a:prstGeom>
        </p:spPr>
      </p:pic>
      <p:grpSp>
        <p:nvGrpSpPr>
          <p:cNvPr id="29" name="Group 3"/>
          <p:cNvGrpSpPr/>
          <p:nvPr/>
        </p:nvGrpSpPr>
        <p:grpSpPr>
          <a:xfrm>
            <a:off x="106248" y="2706075"/>
            <a:ext cx="5406313" cy="4072175"/>
            <a:chOff x="1183340" y="2449650"/>
            <a:chExt cx="3818965" cy="3588080"/>
          </a:xfrm>
        </p:grpSpPr>
        <p:sp>
          <p:nvSpPr>
            <p:cNvPr id="30" name="Freeform 44"/>
            <p:cNvSpPr>
              <a:spLocks/>
            </p:cNvSpPr>
            <p:nvPr/>
          </p:nvSpPr>
          <p:spPr bwMode="blackWhite">
            <a:xfrm rot="16200000">
              <a:off x="2381888" y="1251102"/>
              <a:ext cx="1421870" cy="3818965"/>
            </a:xfrm>
            <a:custGeom>
              <a:avLst/>
              <a:gdLst>
                <a:gd name="T0" fmla="*/ 0 w 1660"/>
                <a:gd name="T1" fmla="*/ 256 h 2567"/>
                <a:gd name="T2" fmla="*/ 1080 w 1660"/>
                <a:gd name="T3" fmla="*/ 256 h 2567"/>
                <a:gd name="T4" fmla="*/ 1080 w 1660"/>
                <a:gd name="T5" fmla="*/ 0 h 2567"/>
                <a:gd name="T6" fmla="*/ 1659 w 1660"/>
                <a:gd name="T7" fmla="*/ 1283 h 2567"/>
                <a:gd name="T8" fmla="*/ 1080 w 1660"/>
                <a:gd name="T9" fmla="*/ 2566 h 2567"/>
                <a:gd name="T10" fmla="*/ 1080 w 1660"/>
                <a:gd name="T11" fmla="*/ 2309 h 2567"/>
                <a:gd name="T12" fmla="*/ 0 w 1660"/>
                <a:gd name="T13" fmla="*/ 2309 h 2567"/>
                <a:gd name="T14" fmla="*/ 0 w 1660"/>
                <a:gd name="T15" fmla="*/ 1283 h 2567"/>
                <a:gd name="T16" fmla="*/ 0 w 1660"/>
                <a:gd name="T17" fmla="*/ 256 h 2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60" h="2567">
                  <a:moveTo>
                    <a:pt x="0" y="256"/>
                  </a:moveTo>
                  <a:lnTo>
                    <a:pt x="1080" y="256"/>
                  </a:lnTo>
                  <a:lnTo>
                    <a:pt x="1080" y="0"/>
                  </a:lnTo>
                  <a:lnTo>
                    <a:pt x="1659" y="1283"/>
                  </a:lnTo>
                  <a:lnTo>
                    <a:pt x="1080" y="2566"/>
                  </a:lnTo>
                  <a:lnTo>
                    <a:pt x="1080" y="2309"/>
                  </a:lnTo>
                  <a:lnTo>
                    <a:pt x="0" y="2309"/>
                  </a:lnTo>
                  <a:lnTo>
                    <a:pt x="0" y="1283"/>
                  </a:lnTo>
                  <a:lnTo>
                    <a:pt x="0" y="256"/>
                  </a:lnTo>
                </a:path>
              </a:pathLst>
            </a:custGeom>
            <a:solidFill>
              <a:schemeClr val="bg1"/>
            </a:solidFill>
            <a:ln w="28575" cap="rnd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45"/>
            <p:cNvSpPr>
              <a:spLocks/>
            </p:cNvSpPr>
            <p:nvPr/>
          </p:nvSpPr>
          <p:spPr bwMode="blackWhite">
            <a:xfrm rot="16200000">
              <a:off x="2444958" y="2594175"/>
              <a:ext cx="1294244" cy="3055767"/>
            </a:xfrm>
            <a:custGeom>
              <a:avLst/>
              <a:gdLst>
                <a:gd name="T0" fmla="*/ 0 w 1511"/>
                <a:gd name="T1" fmla="*/ 203 h 2054"/>
                <a:gd name="T2" fmla="*/ 1048 w 1511"/>
                <a:gd name="T3" fmla="*/ 203 h 2054"/>
                <a:gd name="T4" fmla="*/ 1048 w 1511"/>
                <a:gd name="T5" fmla="*/ 0 h 2054"/>
                <a:gd name="T6" fmla="*/ 1510 w 1511"/>
                <a:gd name="T7" fmla="*/ 1026 h 2054"/>
                <a:gd name="T8" fmla="*/ 1048 w 1511"/>
                <a:gd name="T9" fmla="*/ 2053 h 2054"/>
                <a:gd name="T10" fmla="*/ 1048 w 1511"/>
                <a:gd name="T11" fmla="*/ 1849 h 2054"/>
                <a:gd name="T12" fmla="*/ 0 w 1511"/>
                <a:gd name="T13" fmla="*/ 1849 h 2054"/>
                <a:gd name="T14" fmla="*/ 0 w 1511"/>
                <a:gd name="T15" fmla="*/ 1026 h 2054"/>
                <a:gd name="T16" fmla="*/ 0 w 1511"/>
                <a:gd name="T17" fmla="*/ 203 h 2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1" h="2054">
                  <a:moveTo>
                    <a:pt x="0" y="203"/>
                  </a:moveTo>
                  <a:lnTo>
                    <a:pt x="1048" y="203"/>
                  </a:lnTo>
                  <a:lnTo>
                    <a:pt x="1048" y="0"/>
                  </a:lnTo>
                  <a:lnTo>
                    <a:pt x="1510" y="1026"/>
                  </a:lnTo>
                  <a:lnTo>
                    <a:pt x="1048" y="2053"/>
                  </a:lnTo>
                  <a:lnTo>
                    <a:pt x="1048" y="1849"/>
                  </a:lnTo>
                  <a:lnTo>
                    <a:pt x="0" y="1849"/>
                  </a:lnTo>
                  <a:lnTo>
                    <a:pt x="0" y="1026"/>
                  </a:lnTo>
                  <a:lnTo>
                    <a:pt x="0" y="203"/>
                  </a:lnTo>
                </a:path>
              </a:pathLst>
            </a:custGeom>
            <a:solidFill>
              <a:schemeClr val="bg1"/>
            </a:solidFill>
            <a:ln w="31750" cap="rnd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46"/>
            <p:cNvSpPr>
              <a:spLocks/>
            </p:cNvSpPr>
            <p:nvPr/>
          </p:nvSpPr>
          <p:spPr bwMode="blackWhite">
            <a:xfrm rot="16200000">
              <a:off x="2584080" y="3751378"/>
              <a:ext cx="1033854" cy="2433902"/>
            </a:xfrm>
            <a:custGeom>
              <a:avLst/>
              <a:gdLst>
                <a:gd name="T0" fmla="*/ 0 w 1207"/>
                <a:gd name="T1" fmla="*/ 244 h 1636"/>
                <a:gd name="T2" fmla="*/ 837 w 1207"/>
                <a:gd name="T3" fmla="*/ 244 h 1636"/>
                <a:gd name="T4" fmla="*/ 837 w 1207"/>
                <a:gd name="T5" fmla="*/ 0 h 1636"/>
                <a:gd name="T6" fmla="*/ 1206 w 1207"/>
                <a:gd name="T7" fmla="*/ 812 h 1636"/>
                <a:gd name="T8" fmla="*/ 837 w 1207"/>
                <a:gd name="T9" fmla="*/ 1635 h 1636"/>
                <a:gd name="T10" fmla="*/ 837 w 1207"/>
                <a:gd name="T11" fmla="*/ 1390 h 1636"/>
                <a:gd name="T12" fmla="*/ 0 w 1207"/>
                <a:gd name="T13" fmla="*/ 1390 h 1636"/>
                <a:gd name="T14" fmla="*/ 0 w 1207"/>
                <a:gd name="T15" fmla="*/ 812 h 1636"/>
                <a:gd name="T16" fmla="*/ 0 w 1207"/>
                <a:gd name="T17" fmla="*/ 244 h 1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07" h="1636">
                  <a:moveTo>
                    <a:pt x="0" y="244"/>
                  </a:moveTo>
                  <a:lnTo>
                    <a:pt x="837" y="244"/>
                  </a:lnTo>
                  <a:lnTo>
                    <a:pt x="837" y="0"/>
                  </a:lnTo>
                  <a:lnTo>
                    <a:pt x="1206" y="812"/>
                  </a:lnTo>
                  <a:lnTo>
                    <a:pt x="837" y="1635"/>
                  </a:lnTo>
                  <a:lnTo>
                    <a:pt x="837" y="1390"/>
                  </a:lnTo>
                  <a:lnTo>
                    <a:pt x="0" y="1390"/>
                  </a:lnTo>
                  <a:lnTo>
                    <a:pt x="0" y="812"/>
                  </a:lnTo>
                  <a:lnTo>
                    <a:pt x="0" y="244"/>
                  </a:lnTo>
                </a:path>
              </a:pathLst>
            </a:custGeom>
            <a:solidFill>
              <a:schemeClr val="bg1"/>
            </a:solidFill>
            <a:ln w="31750" cap="rnd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47"/>
            <p:cNvSpPr>
              <a:spLocks/>
            </p:cNvSpPr>
            <p:nvPr/>
          </p:nvSpPr>
          <p:spPr bwMode="blackWhite">
            <a:xfrm rot="16200000">
              <a:off x="2712990" y="4797253"/>
              <a:ext cx="776033" cy="1704922"/>
            </a:xfrm>
            <a:custGeom>
              <a:avLst/>
              <a:gdLst>
                <a:gd name="T0" fmla="*/ 0 w 906"/>
                <a:gd name="T1" fmla="*/ 224 h 1146"/>
                <a:gd name="T2" fmla="*/ 645 w 906"/>
                <a:gd name="T3" fmla="*/ 224 h 1146"/>
                <a:gd name="T4" fmla="*/ 645 w 906"/>
                <a:gd name="T5" fmla="*/ 0 h 1146"/>
                <a:gd name="T6" fmla="*/ 905 w 906"/>
                <a:gd name="T7" fmla="*/ 567 h 1146"/>
                <a:gd name="T8" fmla="*/ 645 w 906"/>
                <a:gd name="T9" fmla="*/ 1145 h 1146"/>
                <a:gd name="T10" fmla="*/ 645 w 906"/>
                <a:gd name="T11" fmla="*/ 920 h 1146"/>
                <a:gd name="T12" fmla="*/ 0 w 906"/>
                <a:gd name="T13" fmla="*/ 920 h 1146"/>
                <a:gd name="T14" fmla="*/ 0 w 906"/>
                <a:gd name="T15" fmla="*/ 567 h 1146"/>
                <a:gd name="T16" fmla="*/ 0 w 906"/>
                <a:gd name="T17" fmla="*/ 224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6" h="1146">
                  <a:moveTo>
                    <a:pt x="0" y="224"/>
                  </a:moveTo>
                  <a:lnTo>
                    <a:pt x="645" y="224"/>
                  </a:lnTo>
                  <a:lnTo>
                    <a:pt x="645" y="0"/>
                  </a:lnTo>
                  <a:lnTo>
                    <a:pt x="905" y="567"/>
                  </a:lnTo>
                  <a:lnTo>
                    <a:pt x="645" y="1145"/>
                  </a:lnTo>
                  <a:lnTo>
                    <a:pt x="645" y="920"/>
                  </a:lnTo>
                  <a:lnTo>
                    <a:pt x="0" y="920"/>
                  </a:lnTo>
                  <a:lnTo>
                    <a:pt x="0" y="567"/>
                  </a:lnTo>
                  <a:lnTo>
                    <a:pt x="0" y="224"/>
                  </a:lnTo>
                </a:path>
              </a:pathLst>
            </a:custGeom>
            <a:solidFill>
              <a:schemeClr val="bg1"/>
            </a:solidFill>
            <a:ln w="31750" cap="rnd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" name="Rectangle 4"/>
          <p:cNvSpPr/>
          <p:nvPr/>
        </p:nvSpPr>
        <p:spPr>
          <a:xfrm>
            <a:off x="1546853" y="3051033"/>
            <a:ext cx="25594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Dobro se počutim v kolektivu šole</a:t>
            </a:r>
          </a:p>
        </p:txBody>
      </p:sp>
      <p:sp>
        <p:nvSpPr>
          <p:cNvPr id="35" name="Rectangle 25"/>
          <p:cNvSpPr/>
          <p:nvPr/>
        </p:nvSpPr>
        <p:spPr>
          <a:xfrm>
            <a:off x="1546853" y="4186223"/>
            <a:ext cx="25594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 kako šola podpira drugačna mnenja in ideje</a:t>
            </a:r>
          </a:p>
        </p:txBody>
      </p:sp>
      <p:sp>
        <p:nvSpPr>
          <p:cNvPr id="36" name="Rectangle 26"/>
          <p:cNvSpPr/>
          <p:nvPr/>
        </p:nvSpPr>
        <p:spPr>
          <a:xfrm>
            <a:off x="1546853" y="5280004"/>
            <a:ext cx="25594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Odnosi med zaposlenimi </a:t>
            </a:r>
          </a:p>
          <a:p>
            <a:pPr algn="ctr"/>
            <a:r>
              <a:rPr lang="pl-PL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 dobri</a:t>
            </a:r>
          </a:p>
        </p:txBody>
      </p:sp>
      <p:sp>
        <p:nvSpPr>
          <p:cNvPr id="37" name="Rectangle 28"/>
          <p:cNvSpPr/>
          <p:nvPr/>
        </p:nvSpPr>
        <p:spPr>
          <a:xfrm>
            <a:off x="1528641" y="6118115"/>
            <a:ext cx="25594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  <a:r>
              <a:rPr lang="sl-SI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kako</a:t>
            </a:r>
            <a:r>
              <a:rPr lang="it-IT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šola</a:t>
            </a:r>
            <a:r>
              <a:rPr lang="it-IT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identificira</a:t>
            </a:r>
            <a:r>
              <a:rPr lang="it-IT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individualne</a:t>
            </a:r>
            <a:r>
              <a:rPr lang="it-IT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učne</a:t>
            </a:r>
            <a:r>
              <a:rPr lang="it-IT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algn="ctr"/>
            <a:r>
              <a:rPr lang="it-IT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potrebe</a:t>
            </a:r>
            <a:r>
              <a:rPr lang="it-IT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dijakov</a:t>
            </a:r>
            <a:endParaRPr lang="it-IT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38" name="Group 29"/>
          <p:cNvGrpSpPr/>
          <p:nvPr/>
        </p:nvGrpSpPr>
        <p:grpSpPr>
          <a:xfrm>
            <a:off x="5804217" y="2706077"/>
            <a:ext cx="5926675" cy="4072175"/>
            <a:chOff x="1183340" y="2449650"/>
            <a:chExt cx="3818965" cy="3588080"/>
          </a:xfrm>
        </p:grpSpPr>
        <p:sp>
          <p:nvSpPr>
            <p:cNvPr id="39" name="Freeform 44"/>
            <p:cNvSpPr>
              <a:spLocks/>
            </p:cNvSpPr>
            <p:nvPr/>
          </p:nvSpPr>
          <p:spPr bwMode="blackWhite">
            <a:xfrm rot="16200000">
              <a:off x="2381888" y="1251102"/>
              <a:ext cx="1421870" cy="3818965"/>
            </a:xfrm>
            <a:custGeom>
              <a:avLst/>
              <a:gdLst>
                <a:gd name="T0" fmla="*/ 0 w 1660"/>
                <a:gd name="T1" fmla="*/ 256 h 2567"/>
                <a:gd name="T2" fmla="*/ 1080 w 1660"/>
                <a:gd name="T3" fmla="*/ 256 h 2567"/>
                <a:gd name="T4" fmla="*/ 1080 w 1660"/>
                <a:gd name="T5" fmla="*/ 0 h 2567"/>
                <a:gd name="T6" fmla="*/ 1659 w 1660"/>
                <a:gd name="T7" fmla="*/ 1283 h 2567"/>
                <a:gd name="T8" fmla="*/ 1080 w 1660"/>
                <a:gd name="T9" fmla="*/ 2566 h 2567"/>
                <a:gd name="T10" fmla="*/ 1080 w 1660"/>
                <a:gd name="T11" fmla="*/ 2309 h 2567"/>
                <a:gd name="T12" fmla="*/ 0 w 1660"/>
                <a:gd name="T13" fmla="*/ 2309 h 2567"/>
                <a:gd name="T14" fmla="*/ 0 w 1660"/>
                <a:gd name="T15" fmla="*/ 1283 h 2567"/>
                <a:gd name="T16" fmla="*/ 0 w 1660"/>
                <a:gd name="T17" fmla="*/ 256 h 2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60" h="2567">
                  <a:moveTo>
                    <a:pt x="0" y="256"/>
                  </a:moveTo>
                  <a:lnTo>
                    <a:pt x="1080" y="256"/>
                  </a:lnTo>
                  <a:lnTo>
                    <a:pt x="1080" y="0"/>
                  </a:lnTo>
                  <a:lnTo>
                    <a:pt x="1659" y="1283"/>
                  </a:lnTo>
                  <a:lnTo>
                    <a:pt x="1080" y="2566"/>
                  </a:lnTo>
                  <a:lnTo>
                    <a:pt x="1080" y="2309"/>
                  </a:lnTo>
                  <a:lnTo>
                    <a:pt x="0" y="2309"/>
                  </a:lnTo>
                  <a:lnTo>
                    <a:pt x="0" y="1283"/>
                  </a:lnTo>
                  <a:lnTo>
                    <a:pt x="0" y="256"/>
                  </a:lnTo>
                </a:path>
              </a:pathLst>
            </a:custGeom>
            <a:solidFill>
              <a:schemeClr val="bg1"/>
            </a:solidFill>
            <a:ln w="28575" cap="rnd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45"/>
            <p:cNvSpPr>
              <a:spLocks/>
            </p:cNvSpPr>
            <p:nvPr/>
          </p:nvSpPr>
          <p:spPr bwMode="blackWhite">
            <a:xfrm rot="16200000">
              <a:off x="2444958" y="2594175"/>
              <a:ext cx="1294244" cy="3055767"/>
            </a:xfrm>
            <a:custGeom>
              <a:avLst/>
              <a:gdLst>
                <a:gd name="T0" fmla="*/ 0 w 1511"/>
                <a:gd name="T1" fmla="*/ 203 h 2054"/>
                <a:gd name="T2" fmla="*/ 1048 w 1511"/>
                <a:gd name="T3" fmla="*/ 203 h 2054"/>
                <a:gd name="T4" fmla="*/ 1048 w 1511"/>
                <a:gd name="T5" fmla="*/ 0 h 2054"/>
                <a:gd name="T6" fmla="*/ 1510 w 1511"/>
                <a:gd name="T7" fmla="*/ 1026 h 2054"/>
                <a:gd name="T8" fmla="*/ 1048 w 1511"/>
                <a:gd name="T9" fmla="*/ 2053 h 2054"/>
                <a:gd name="T10" fmla="*/ 1048 w 1511"/>
                <a:gd name="T11" fmla="*/ 1849 h 2054"/>
                <a:gd name="T12" fmla="*/ 0 w 1511"/>
                <a:gd name="T13" fmla="*/ 1849 h 2054"/>
                <a:gd name="T14" fmla="*/ 0 w 1511"/>
                <a:gd name="T15" fmla="*/ 1026 h 2054"/>
                <a:gd name="T16" fmla="*/ 0 w 1511"/>
                <a:gd name="T17" fmla="*/ 203 h 2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1" h="2054">
                  <a:moveTo>
                    <a:pt x="0" y="203"/>
                  </a:moveTo>
                  <a:lnTo>
                    <a:pt x="1048" y="203"/>
                  </a:lnTo>
                  <a:lnTo>
                    <a:pt x="1048" y="0"/>
                  </a:lnTo>
                  <a:lnTo>
                    <a:pt x="1510" y="1026"/>
                  </a:lnTo>
                  <a:lnTo>
                    <a:pt x="1048" y="2053"/>
                  </a:lnTo>
                  <a:lnTo>
                    <a:pt x="1048" y="1849"/>
                  </a:lnTo>
                  <a:lnTo>
                    <a:pt x="0" y="1849"/>
                  </a:lnTo>
                  <a:lnTo>
                    <a:pt x="0" y="1026"/>
                  </a:lnTo>
                  <a:lnTo>
                    <a:pt x="0" y="203"/>
                  </a:lnTo>
                </a:path>
              </a:pathLst>
            </a:custGeom>
            <a:solidFill>
              <a:schemeClr val="bg1"/>
            </a:solidFill>
            <a:ln w="31750" cap="rnd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6"/>
            <p:cNvSpPr>
              <a:spLocks/>
            </p:cNvSpPr>
            <p:nvPr/>
          </p:nvSpPr>
          <p:spPr bwMode="blackWhite">
            <a:xfrm rot="16200000">
              <a:off x="2584080" y="3751378"/>
              <a:ext cx="1033854" cy="2433902"/>
            </a:xfrm>
            <a:custGeom>
              <a:avLst/>
              <a:gdLst>
                <a:gd name="T0" fmla="*/ 0 w 1207"/>
                <a:gd name="T1" fmla="*/ 244 h 1636"/>
                <a:gd name="T2" fmla="*/ 837 w 1207"/>
                <a:gd name="T3" fmla="*/ 244 h 1636"/>
                <a:gd name="T4" fmla="*/ 837 w 1207"/>
                <a:gd name="T5" fmla="*/ 0 h 1636"/>
                <a:gd name="T6" fmla="*/ 1206 w 1207"/>
                <a:gd name="T7" fmla="*/ 812 h 1636"/>
                <a:gd name="T8" fmla="*/ 837 w 1207"/>
                <a:gd name="T9" fmla="*/ 1635 h 1636"/>
                <a:gd name="T10" fmla="*/ 837 w 1207"/>
                <a:gd name="T11" fmla="*/ 1390 h 1636"/>
                <a:gd name="T12" fmla="*/ 0 w 1207"/>
                <a:gd name="T13" fmla="*/ 1390 h 1636"/>
                <a:gd name="T14" fmla="*/ 0 w 1207"/>
                <a:gd name="T15" fmla="*/ 812 h 1636"/>
                <a:gd name="T16" fmla="*/ 0 w 1207"/>
                <a:gd name="T17" fmla="*/ 244 h 1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07" h="1636">
                  <a:moveTo>
                    <a:pt x="0" y="244"/>
                  </a:moveTo>
                  <a:lnTo>
                    <a:pt x="837" y="244"/>
                  </a:lnTo>
                  <a:lnTo>
                    <a:pt x="837" y="0"/>
                  </a:lnTo>
                  <a:lnTo>
                    <a:pt x="1206" y="812"/>
                  </a:lnTo>
                  <a:lnTo>
                    <a:pt x="837" y="1635"/>
                  </a:lnTo>
                  <a:lnTo>
                    <a:pt x="837" y="1390"/>
                  </a:lnTo>
                  <a:lnTo>
                    <a:pt x="0" y="1390"/>
                  </a:lnTo>
                  <a:lnTo>
                    <a:pt x="0" y="812"/>
                  </a:lnTo>
                  <a:lnTo>
                    <a:pt x="0" y="244"/>
                  </a:lnTo>
                </a:path>
              </a:pathLst>
            </a:custGeom>
            <a:solidFill>
              <a:schemeClr val="bg1"/>
            </a:solidFill>
            <a:ln w="31750" cap="rnd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7"/>
            <p:cNvSpPr>
              <a:spLocks/>
            </p:cNvSpPr>
            <p:nvPr/>
          </p:nvSpPr>
          <p:spPr bwMode="blackWhite">
            <a:xfrm rot="16200000">
              <a:off x="2712990" y="4797253"/>
              <a:ext cx="776033" cy="1704922"/>
            </a:xfrm>
            <a:custGeom>
              <a:avLst/>
              <a:gdLst>
                <a:gd name="T0" fmla="*/ 0 w 906"/>
                <a:gd name="T1" fmla="*/ 224 h 1146"/>
                <a:gd name="T2" fmla="*/ 645 w 906"/>
                <a:gd name="T3" fmla="*/ 224 h 1146"/>
                <a:gd name="T4" fmla="*/ 645 w 906"/>
                <a:gd name="T5" fmla="*/ 0 h 1146"/>
                <a:gd name="T6" fmla="*/ 905 w 906"/>
                <a:gd name="T7" fmla="*/ 567 h 1146"/>
                <a:gd name="T8" fmla="*/ 645 w 906"/>
                <a:gd name="T9" fmla="*/ 1145 h 1146"/>
                <a:gd name="T10" fmla="*/ 645 w 906"/>
                <a:gd name="T11" fmla="*/ 920 h 1146"/>
                <a:gd name="T12" fmla="*/ 0 w 906"/>
                <a:gd name="T13" fmla="*/ 920 h 1146"/>
                <a:gd name="T14" fmla="*/ 0 w 906"/>
                <a:gd name="T15" fmla="*/ 567 h 1146"/>
                <a:gd name="T16" fmla="*/ 0 w 906"/>
                <a:gd name="T17" fmla="*/ 224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6" h="1146">
                  <a:moveTo>
                    <a:pt x="0" y="224"/>
                  </a:moveTo>
                  <a:lnTo>
                    <a:pt x="645" y="224"/>
                  </a:lnTo>
                  <a:lnTo>
                    <a:pt x="645" y="0"/>
                  </a:lnTo>
                  <a:lnTo>
                    <a:pt x="905" y="567"/>
                  </a:lnTo>
                  <a:lnTo>
                    <a:pt x="645" y="1145"/>
                  </a:lnTo>
                  <a:lnTo>
                    <a:pt x="645" y="920"/>
                  </a:lnTo>
                  <a:lnTo>
                    <a:pt x="0" y="920"/>
                  </a:lnTo>
                  <a:lnTo>
                    <a:pt x="0" y="567"/>
                  </a:lnTo>
                  <a:lnTo>
                    <a:pt x="0" y="224"/>
                  </a:lnTo>
                </a:path>
              </a:pathLst>
            </a:custGeom>
            <a:solidFill>
              <a:schemeClr val="bg1"/>
            </a:solidFill>
            <a:ln w="31750" cap="rnd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" name="Rectangle 23"/>
          <p:cNvSpPr/>
          <p:nvPr/>
        </p:nvSpPr>
        <p:spPr>
          <a:xfrm>
            <a:off x="7363517" y="3051021"/>
            <a:ext cx="28057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 veselje mi je, da delam na tej šoli</a:t>
            </a:r>
          </a:p>
        </p:txBody>
      </p:sp>
      <p:sp>
        <p:nvSpPr>
          <p:cNvPr id="44" name="Rectangle 24"/>
          <p:cNvSpPr/>
          <p:nvPr/>
        </p:nvSpPr>
        <p:spPr>
          <a:xfrm>
            <a:off x="7297429" y="3974248"/>
            <a:ext cx="280576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  <a:r>
              <a:rPr lang="sl-SI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kako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ravnatelj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moji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šoli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podpira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potrebe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učiteljev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kvalitetno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izvedbo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pouka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5" name="Rectangle 27"/>
          <p:cNvSpPr/>
          <p:nvPr/>
        </p:nvSpPr>
        <p:spPr>
          <a:xfrm>
            <a:off x="7363518" y="5278445"/>
            <a:ext cx="28057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Zadovoljen sem z </a:t>
            </a:r>
          </a:p>
          <a:p>
            <a:pPr algn="ctr"/>
            <a:r>
              <a:rPr lang="sl-S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varnostjo na šoli</a:t>
            </a:r>
          </a:p>
        </p:txBody>
      </p:sp>
      <p:sp>
        <p:nvSpPr>
          <p:cNvPr id="46" name="Rectangle 34"/>
          <p:cNvSpPr/>
          <p:nvPr/>
        </p:nvSpPr>
        <p:spPr>
          <a:xfrm>
            <a:off x="7363521" y="6070237"/>
            <a:ext cx="28057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 z OPREMO in </a:t>
            </a:r>
          </a:p>
          <a:p>
            <a:pPr algn="ctr"/>
            <a:r>
              <a:rPr lang="sl-SI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pripomočki, ki so </a:t>
            </a:r>
          </a:p>
          <a:p>
            <a:pPr algn="ctr"/>
            <a:r>
              <a:rPr lang="sl-SI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 na voljo v šoli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1806105" y="2164219"/>
            <a:ext cx="2004491" cy="5418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1400" b="1" u="sng" dirty="0"/>
              <a:t>Vpliv na zadovoljstvo</a:t>
            </a:r>
          </a:p>
          <a:p>
            <a:pPr marL="0" indent="0">
              <a:spcBef>
                <a:spcPts val="0"/>
              </a:spcBef>
              <a:buNone/>
            </a:pPr>
            <a:r>
              <a:rPr lang="sl-SI" sz="1400" b="1" i="1" dirty="0"/>
              <a:t>Model R </a:t>
            </a:r>
            <a:r>
              <a:rPr lang="sl-SI" sz="1400" b="1" i="1" dirty="0" err="1"/>
              <a:t>Square</a:t>
            </a:r>
            <a:r>
              <a:rPr lang="sl-SI" sz="1400" b="1" i="1" dirty="0"/>
              <a:t>, 638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7764153" y="2168533"/>
            <a:ext cx="2004491" cy="5418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1400" b="1" u="sng" dirty="0"/>
              <a:t>Vpliv na priporočilo</a:t>
            </a:r>
          </a:p>
          <a:p>
            <a:pPr marL="0" indent="0">
              <a:spcBef>
                <a:spcPts val="0"/>
              </a:spcBef>
              <a:buNone/>
            </a:pPr>
            <a:r>
              <a:rPr lang="sl-SI" sz="1400" b="1" i="1" dirty="0"/>
              <a:t>Model R </a:t>
            </a:r>
            <a:r>
              <a:rPr lang="sl-SI" sz="1400" b="1" i="1" dirty="0" err="1"/>
              <a:t>Square</a:t>
            </a:r>
            <a:r>
              <a:rPr lang="sl-SI" sz="1400" b="1" i="1" dirty="0"/>
              <a:t>, 612</a:t>
            </a:r>
          </a:p>
        </p:txBody>
      </p:sp>
    </p:spTree>
    <p:extLst>
      <p:ext uri="{BB962C8B-B14F-4D97-AF65-F5344CB8AC3E}">
        <p14:creationId xmlns:p14="http://schemas.microsoft.com/office/powerpoint/2010/main" val="407204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90" y="842212"/>
            <a:ext cx="5473368" cy="4701940"/>
          </a:xfrm>
        </p:spPr>
        <p:txBody>
          <a:bodyPr>
            <a:normAutofit/>
          </a:bodyPr>
          <a:lstStyle/>
          <a:p>
            <a:r>
              <a:rPr lang="sl-SI" sz="4400" b="1" dirty="0"/>
              <a:t>Zaposleni </a:t>
            </a:r>
            <a:r>
              <a:rPr lang="mr-IN" sz="4400" b="1" dirty="0"/>
              <a:t>–</a:t>
            </a:r>
            <a:r>
              <a:rPr lang="sl-SI" sz="4400" b="1" dirty="0"/>
              <a:t> </a:t>
            </a:r>
            <a:r>
              <a:rPr lang="sl-SI" sz="4400" b="1" dirty="0" smtClean="0"/>
              <a:t/>
            </a:r>
            <a:br>
              <a:rPr lang="sl-SI" sz="4400" b="1" dirty="0" smtClean="0"/>
            </a:br>
            <a:r>
              <a:rPr lang="sl-SI" sz="4400" b="1" dirty="0" smtClean="0"/>
              <a:t>rezultati </a:t>
            </a:r>
            <a:r>
              <a:rPr lang="sl-SI" sz="4400" b="1" dirty="0"/>
              <a:t>ključnih indikatorjev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90" y="101477"/>
            <a:ext cx="473585" cy="484555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3738480" y="1289477"/>
            <a:ext cx="6857999" cy="448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12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26709"/>
            <a:ext cx="10515600" cy="1325563"/>
          </a:xfrm>
        </p:spPr>
        <p:txBody>
          <a:bodyPr/>
          <a:lstStyle/>
          <a:p>
            <a:r>
              <a:rPr lang="sl-SI" b="1" dirty="0" smtClean="0"/>
              <a:t>Kako uporabiti rezultate Šolskega </a:t>
            </a:r>
            <a:br>
              <a:rPr lang="sl-SI" b="1" dirty="0" smtClean="0"/>
            </a:br>
            <a:r>
              <a:rPr lang="sl-SI" b="1" dirty="0" smtClean="0"/>
              <a:t>barometra?</a:t>
            </a:r>
            <a:endParaRPr lang="sl-S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2272"/>
            <a:ext cx="9255826" cy="455041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l-SI" sz="2000" dirty="0" smtClean="0"/>
              <a:t>Pridobite objektivno povratno </a:t>
            </a:r>
            <a:r>
              <a:rPr lang="sl-SI" sz="2000" dirty="0"/>
              <a:t>informacijo s čim </a:t>
            </a:r>
            <a:r>
              <a:rPr lang="sl-SI" sz="2000" dirty="0" smtClean="0"/>
              <a:t>so deležniki zadovoljni in s čim niso zadovoljni na vaši šoli</a:t>
            </a:r>
          </a:p>
          <a:p>
            <a:pPr>
              <a:lnSpc>
                <a:spcPct val="150000"/>
              </a:lnSpc>
            </a:pPr>
            <a:r>
              <a:rPr lang="sl-SI" sz="2000" dirty="0" smtClean="0"/>
              <a:t>Podlaga </a:t>
            </a:r>
            <a:r>
              <a:rPr lang="sl-SI" sz="2000" dirty="0"/>
              <a:t>za določanje ciljev in pripravo </a:t>
            </a:r>
            <a:r>
              <a:rPr lang="sl-SI" sz="2000" dirty="0" smtClean="0"/>
              <a:t>strategij za izboljšave</a:t>
            </a:r>
            <a:endParaRPr lang="sl-SI" sz="2000" dirty="0"/>
          </a:p>
          <a:p>
            <a:pPr>
              <a:lnSpc>
                <a:spcPct val="150000"/>
              </a:lnSpc>
            </a:pPr>
            <a:r>
              <a:rPr lang="sl-SI" sz="2000" dirty="0" smtClean="0"/>
              <a:t>PR potencial</a:t>
            </a:r>
          </a:p>
          <a:p>
            <a:pPr>
              <a:lnSpc>
                <a:spcPct val="150000"/>
              </a:lnSpc>
            </a:pPr>
            <a:r>
              <a:rPr lang="sl-SI" sz="2000" dirty="0" smtClean="0"/>
              <a:t>Uporaba </a:t>
            </a:r>
            <a:r>
              <a:rPr lang="sl-SI" sz="2000" dirty="0"/>
              <a:t>rezultatov pri izdelavi </a:t>
            </a:r>
            <a:r>
              <a:rPr lang="sl-SI" sz="2000" dirty="0" err="1"/>
              <a:t>samoevalvacijskih</a:t>
            </a:r>
            <a:r>
              <a:rPr lang="sl-SI" sz="2000" dirty="0"/>
              <a:t> </a:t>
            </a:r>
            <a:r>
              <a:rPr lang="sl-SI" sz="2000" dirty="0" smtClean="0"/>
              <a:t>poročil</a:t>
            </a:r>
          </a:p>
          <a:p>
            <a:pPr>
              <a:lnSpc>
                <a:spcPct val="150000"/>
              </a:lnSpc>
            </a:pPr>
            <a:r>
              <a:rPr lang="sl-SI" sz="2000" dirty="0" smtClean="0"/>
              <a:t>Uporaba </a:t>
            </a:r>
            <a:r>
              <a:rPr lang="sl-SI" sz="2000" dirty="0"/>
              <a:t>rezultatov v poročilih komisije za kakovost</a:t>
            </a:r>
          </a:p>
          <a:p>
            <a:pPr>
              <a:lnSpc>
                <a:spcPct val="150000"/>
              </a:lnSpc>
            </a:pPr>
            <a:endParaRPr lang="sl-SI" sz="2000" dirty="0" smtClean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90" y="101477"/>
            <a:ext cx="473585" cy="484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09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26709"/>
            <a:ext cx="10515600" cy="1325563"/>
          </a:xfrm>
        </p:spPr>
        <p:txBody>
          <a:bodyPr/>
          <a:lstStyle/>
          <a:p>
            <a:r>
              <a:rPr lang="sl-SI" b="1" dirty="0" smtClean="0"/>
              <a:t>Razvoj Šolskega barometra</a:t>
            </a:r>
            <a:endParaRPr lang="sl-S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2" y="1506006"/>
            <a:ext cx="8804564" cy="414664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sl-SI" sz="2000" dirty="0"/>
              <a:t>Sodelovanje vključenih šol pri oblikovanju oz. izdelavi vprašalnika</a:t>
            </a:r>
          </a:p>
          <a:p>
            <a:pPr>
              <a:lnSpc>
                <a:spcPct val="150000"/>
              </a:lnSpc>
            </a:pPr>
            <a:r>
              <a:rPr lang="sl-SI" sz="2000" dirty="0"/>
              <a:t>Prilagoditev poročil, da bodo le-ta v največji meri kompatibilna s </a:t>
            </a:r>
            <a:r>
              <a:rPr lang="sl-SI" sz="2000" dirty="0" smtClean="0"/>
              <a:t>poročili (indikatorji) </a:t>
            </a:r>
            <a:r>
              <a:rPr lang="sl-SI" sz="2000" dirty="0"/>
              <a:t>komisij za kakovost</a:t>
            </a:r>
          </a:p>
          <a:p>
            <a:pPr>
              <a:lnSpc>
                <a:spcPct val="150000"/>
              </a:lnSpc>
            </a:pPr>
            <a:r>
              <a:rPr lang="sl-SI" sz="2000" dirty="0" smtClean="0"/>
              <a:t>Kontinuiteta </a:t>
            </a:r>
            <a:r>
              <a:rPr lang="sl-SI" sz="2000" dirty="0"/>
              <a:t>merjenja zadovoljstva (ki kaže, da šola želi povratno informacijo deležnikov)</a:t>
            </a:r>
          </a:p>
          <a:p>
            <a:pPr>
              <a:lnSpc>
                <a:spcPct val="150000"/>
              </a:lnSpc>
            </a:pPr>
            <a:r>
              <a:rPr lang="sl-SI" sz="2000" dirty="0"/>
              <a:t>Dolgoročna rešitev merjenja zadovoljstva v izobraževalnih institucijah</a:t>
            </a:r>
          </a:p>
          <a:p>
            <a:pPr>
              <a:lnSpc>
                <a:spcPct val="150000"/>
              </a:lnSpc>
            </a:pPr>
            <a:r>
              <a:rPr lang="sl-SI" sz="2000" dirty="0" err="1"/>
              <a:t>Relationship</a:t>
            </a:r>
            <a:r>
              <a:rPr lang="sl-SI" sz="2000" dirty="0"/>
              <a:t> management – ustvarjanje močne vezi med šolo, učenci in njihovimi </a:t>
            </a:r>
            <a:r>
              <a:rPr lang="sl-SI" sz="2000" dirty="0" smtClean="0"/>
              <a:t>starši</a:t>
            </a:r>
          </a:p>
          <a:p>
            <a:endParaRPr lang="sl-SI" sz="2000" dirty="0"/>
          </a:p>
          <a:p>
            <a:endParaRPr lang="sl-SI" dirty="0" smtClean="0"/>
          </a:p>
          <a:p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90" y="101477"/>
            <a:ext cx="473585" cy="484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33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0525" y="2914650"/>
            <a:ext cx="9744075" cy="1067340"/>
          </a:xfrm>
        </p:spPr>
        <p:txBody>
          <a:bodyPr>
            <a:noAutofit/>
          </a:bodyPr>
          <a:lstStyle/>
          <a:p>
            <a:pPr algn="ctr"/>
            <a:r>
              <a:rPr lang="sl-SI" sz="4000" dirty="0" smtClean="0"/>
              <a:t>NAJLEPŠA HVALA ZA VAŠ ČAS IN POZORNOST!</a:t>
            </a:r>
            <a:endParaRPr lang="sl-SI" sz="40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772338" y="1462463"/>
            <a:ext cx="8596668" cy="63206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sl-SI" dirty="0"/>
              <a:t>Šola z merjenjem zadovoljstva pokaže, da ji je mar in da </a:t>
            </a:r>
            <a:r>
              <a:rPr lang="sl-SI" dirty="0" smtClean="0"/>
              <a:t>želi iskreno </a:t>
            </a:r>
            <a:r>
              <a:rPr lang="sl-SI" dirty="0"/>
              <a:t>povratno informacijo. Na podlagi te informacije se šola lahko prilagaja </a:t>
            </a:r>
            <a:r>
              <a:rPr lang="sl-SI" dirty="0" smtClean="0"/>
              <a:t>in izboljšuje</a:t>
            </a:r>
            <a:r>
              <a:rPr lang="sl-S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055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26709"/>
            <a:ext cx="10515600" cy="1325563"/>
          </a:xfrm>
        </p:spPr>
        <p:txBody>
          <a:bodyPr/>
          <a:lstStyle/>
          <a:p>
            <a:r>
              <a:rPr lang="sl-SI" b="1" dirty="0" smtClean="0"/>
              <a:t>Vsebina</a:t>
            </a:r>
            <a:endParaRPr lang="sl-S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2273"/>
            <a:ext cx="10515600" cy="2652591"/>
          </a:xfrm>
        </p:spPr>
        <p:txBody>
          <a:bodyPr>
            <a:normAutofit/>
          </a:bodyPr>
          <a:lstStyle/>
          <a:p>
            <a:r>
              <a:rPr lang="sl-SI" sz="2400" dirty="0"/>
              <a:t>Uvod in predstavitev ideje</a:t>
            </a:r>
          </a:p>
          <a:p>
            <a:endParaRPr lang="sl-SI" sz="2400" dirty="0"/>
          </a:p>
          <a:p>
            <a:r>
              <a:rPr lang="sl-SI" sz="2400" dirty="0"/>
              <a:t>Metodologija, vprašalnik, logistika</a:t>
            </a:r>
          </a:p>
          <a:p>
            <a:endParaRPr lang="sl-SI" sz="2400" dirty="0"/>
          </a:p>
          <a:p>
            <a:r>
              <a:rPr lang="sl-SI" sz="2400" dirty="0"/>
              <a:t>Rezultati</a:t>
            </a:r>
          </a:p>
          <a:p>
            <a:pPr marL="0" indent="0">
              <a:buNone/>
            </a:pPr>
            <a:endParaRPr lang="sl-SI" dirty="0"/>
          </a:p>
          <a:p>
            <a:endParaRPr lang="sl-SI" dirty="0"/>
          </a:p>
          <a:p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90" y="101477"/>
            <a:ext cx="473585" cy="484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6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5" y="653273"/>
            <a:ext cx="8596668" cy="560294"/>
          </a:xfrm>
        </p:spPr>
        <p:txBody>
          <a:bodyPr>
            <a:normAutofit fontScale="90000"/>
          </a:bodyPr>
          <a:lstStyle/>
          <a:p>
            <a:r>
              <a:rPr lang="sl-SI" sz="4000" b="1" dirty="0" smtClean="0"/>
              <a:t>Reference</a:t>
            </a:r>
            <a:endParaRPr lang="sl-SI" b="1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230855" y="1574226"/>
            <a:ext cx="9027260" cy="5121391"/>
          </a:xfrm>
        </p:spPr>
        <p:txBody>
          <a:bodyPr>
            <a:normAutofit/>
          </a:bodyPr>
          <a:lstStyle/>
          <a:p>
            <a:pPr marL="342882" lvl="1" indent="-342882">
              <a:spcBef>
                <a:spcPts val="500"/>
              </a:spcBef>
            </a:pPr>
            <a:r>
              <a:rPr lang="sl-SI" sz="1700" dirty="0" smtClean="0"/>
              <a:t>STANDARDIZIRANE RAZISKAVE ZADOVOLJSTVA</a:t>
            </a:r>
          </a:p>
          <a:p>
            <a:pPr marL="742911" lvl="2" indent="-342882">
              <a:spcBef>
                <a:spcPts val="500"/>
              </a:spcBef>
            </a:pPr>
            <a:r>
              <a:rPr lang="sl-SI" sz="1500" dirty="0" smtClean="0"/>
              <a:t>Sledenje modelom kakovosti v socialno varstvenih organizacijah</a:t>
            </a:r>
          </a:p>
          <a:p>
            <a:pPr marL="1200089" lvl="3" indent="-342882">
              <a:spcBef>
                <a:spcPts val="500"/>
              </a:spcBef>
            </a:pPr>
            <a:r>
              <a:rPr lang="sl-SI" sz="1300" dirty="0" smtClean="0"/>
              <a:t>100 organizacij (domovi za starejše, centri za socialno delo, </a:t>
            </a:r>
            <a:r>
              <a:rPr lang="sl-SI" sz="1300" dirty="0"/>
              <a:t>v</a:t>
            </a:r>
            <a:r>
              <a:rPr lang="sl-SI" sz="1300" dirty="0" smtClean="0"/>
              <a:t>arstveno delovni centri,…)</a:t>
            </a:r>
          </a:p>
          <a:p>
            <a:pPr marL="742911" lvl="2" indent="-342882">
              <a:spcBef>
                <a:spcPts val="500"/>
              </a:spcBef>
            </a:pPr>
            <a:r>
              <a:rPr lang="sl-SI" sz="1500" dirty="0" smtClean="0"/>
              <a:t>Skupnost socialnih zavodov Slovenije – Individualni statistični kazalniki, kumulativna poročila</a:t>
            </a:r>
          </a:p>
          <a:p>
            <a:pPr marL="742911" lvl="2" indent="-342882">
              <a:spcBef>
                <a:spcPts val="500"/>
              </a:spcBef>
            </a:pPr>
            <a:r>
              <a:rPr lang="sl-SI" sz="1500" dirty="0" smtClean="0"/>
              <a:t>Inštitut </a:t>
            </a:r>
            <a:r>
              <a:rPr lang="sl-SI" sz="1500" dirty="0"/>
              <a:t>RS za socialno varstvo – priprava letnih poročil o zadovoljstvu v centrih za socialno </a:t>
            </a:r>
            <a:r>
              <a:rPr lang="sl-SI" sz="1500" dirty="0" smtClean="0"/>
              <a:t>delo</a:t>
            </a:r>
          </a:p>
          <a:p>
            <a:pPr marL="400029" lvl="2" indent="0">
              <a:spcBef>
                <a:spcPts val="500"/>
              </a:spcBef>
              <a:buNone/>
            </a:pPr>
            <a:endParaRPr lang="sl-SI" sz="1500" dirty="0" smtClean="0"/>
          </a:p>
          <a:p>
            <a:pPr marL="342882" lvl="1" indent="-342882">
              <a:spcBef>
                <a:spcPts val="500"/>
              </a:spcBef>
            </a:pPr>
            <a:r>
              <a:rPr lang="sl-SI" sz="1700" dirty="0" smtClean="0"/>
              <a:t>MAPP – aplikacija za </a:t>
            </a:r>
            <a:r>
              <a:rPr lang="sl-SI" sz="1700" dirty="0"/>
              <a:t>celovito vodenje in upravljanje </a:t>
            </a:r>
            <a:r>
              <a:rPr lang="sl-SI" sz="1700" dirty="0" smtClean="0"/>
              <a:t>procesov po </a:t>
            </a:r>
            <a:r>
              <a:rPr lang="sl-SI" sz="1700" dirty="0"/>
              <a:t>modelu kakovosti </a:t>
            </a:r>
            <a:r>
              <a:rPr lang="sl-SI" sz="1700" dirty="0" smtClean="0"/>
              <a:t/>
            </a:r>
            <a:br>
              <a:rPr lang="sl-SI" sz="1700" dirty="0" smtClean="0"/>
            </a:br>
            <a:r>
              <a:rPr lang="sl-SI" sz="1700" dirty="0" smtClean="0"/>
              <a:t>E-</a:t>
            </a:r>
            <a:r>
              <a:rPr lang="sl-SI" sz="1700" dirty="0" err="1" smtClean="0"/>
              <a:t>Qalin</a:t>
            </a:r>
            <a:r>
              <a:rPr lang="sl-SI" sz="1700" dirty="0" smtClean="0"/>
              <a:t> </a:t>
            </a:r>
            <a:endParaRPr lang="sl-SI" sz="1700" dirty="0"/>
          </a:p>
          <a:p>
            <a:pPr marL="342882" lvl="1" indent="-342882">
              <a:spcBef>
                <a:spcPts val="500"/>
              </a:spcBef>
            </a:pPr>
            <a:endParaRPr lang="sl-SI" sz="1700" dirty="0" smtClean="0"/>
          </a:p>
          <a:p>
            <a:pPr>
              <a:spcBef>
                <a:spcPts val="500"/>
              </a:spcBef>
            </a:pPr>
            <a:r>
              <a:rPr lang="sl-SI" sz="1700" dirty="0" smtClean="0"/>
              <a:t>Naprednejše analitične raziskave</a:t>
            </a:r>
          </a:p>
          <a:p>
            <a:pPr>
              <a:spcBef>
                <a:spcPts val="500"/>
              </a:spcBef>
            </a:pPr>
            <a:endParaRPr lang="sl-SI" sz="1700" dirty="0" smtClean="0"/>
          </a:p>
          <a:p>
            <a:pPr>
              <a:spcBef>
                <a:spcPts val="500"/>
              </a:spcBef>
            </a:pPr>
            <a:r>
              <a:rPr lang="sl-SI" sz="1700" dirty="0" smtClean="0"/>
              <a:t>AD-HOC raziskave</a:t>
            </a:r>
          </a:p>
          <a:p>
            <a:pPr>
              <a:spcBef>
                <a:spcPts val="500"/>
              </a:spcBef>
            </a:pPr>
            <a:endParaRPr lang="sl-SI" sz="1700" dirty="0" smtClean="0"/>
          </a:p>
          <a:p>
            <a:pPr>
              <a:spcBef>
                <a:spcPts val="500"/>
              </a:spcBef>
            </a:pPr>
            <a:r>
              <a:rPr lang="sl-SI" sz="1700" dirty="0" smtClean="0"/>
              <a:t>Raziskave v poslovnem sektorju</a:t>
            </a:r>
          </a:p>
          <a:p>
            <a:pPr lvl="1">
              <a:spcBef>
                <a:spcPts val="500"/>
              </a:spcBef>
            </a:pPr>
            <a:r>
              <a:rPr lang="sl-SI" sz="1500" dirty="0" smtClean="0"/>
              <a:t>Kvalitativne, kvantitativne raziskave: neprekinjeno poslovanje, načrti integritete, analize potencialov, interesi kupcev, tržne raziskave ter svetovanje</a:t>
            </a:r>
          </a:p>
          <a:p>
            <a:pPr lvl="1">
              <a:spcBef>
                <a:spcPts val="500"/>
              </a:spcBef>
            </a:pPr>
            <a:endParaRPr lang="sl-SI" sz="1500" dirty="0" smtClean="0"/>
          </a:p>
        </p:txBody>
      </p:sp>
      <p:pic>
        <p:nvPicPr>
          <p:cNvPr id="11" name="Slika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5371" y="5760898"/>
            <a:ext cx="874086" cy="781188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810" y="5762000"/>
            <a:ext cx="1370920" cy="780086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5434" y="2015039"/>
            <a:ext cx="1197942" cy="1192618"/>
          </a:xfrm>
          <a:prstGeom prst="rect">
            <a:avLst/>
          </a:prstGeom>
        </p:spPr>
      </p:pic>
      <p:pic>
        <p:nvPicPr>
          <p:cNvPr id="14" name="Slika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7772" y="3311979"/>
            <a:ext cx="1128498" cy="505298"/>
          </a:xfrm>
          <a:prstGeom prst="rect">
            <a:avLst/>
          </a:prstGeom>
        </p:spPr>
      </p:pic>
      <p:pic>
        <p:nvPicPr>
          <p:cNvPr id="15" name="Slika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808" y="5136280"/>
            <a:ext cx="2200275" cy="519113"/>
          </a:xfrm>
          <a:prstGeom prst="rect">
            <a:avLst/>
          </a:prstGeom>
        </p:spPr>
      </p:pic>
      <p:pic>
        <p:nvPicPr>
          <p:cNvPr id="16" name="Slika 1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4697" y="3921599"/>
            <a:ext cx="1725386" cy="1109177"/>
          </a:xfrm>
          <a:prstGeom prst="rect">
            <a:avLst/>
          </a:prstGeom>
        </p:spPr>
      </p:pic>
      <p:pic>
        <p:nvPicPr>
          <p:cNvPr id="17" name="Slika 1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588" y="728902"/>
            <a:ext cx="723300" cy="723300"/>
          </a:xfrm>
          <a:prstGeom prst="rect">
            <a:avLst/>
          </a:prstGeom>
        </p:spPr>
      </p:pic>
      <p:pic>
        <p:nvPicPr>
          <p:cNvPr id="18" name="Slika 1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663" y="3313161"/>
            <a:ext cx="1561420" cy="504116"/>
          </a:xfrm>
          <a:prstGeom prst="rect">
            <a:avLst/>
          </a:prstGeom>
        </p:spPr>
      </p:pic>
      <p:pic>
        <p:nvPicPr>
          <p:cNvPr id="19" name="Slika 18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6283" y="2015039"/>
            <a:ext cx="1193800" cy="1193800"/>
          </a:xfrm>
          <a:prstGeom prst="rect">
            <a:avLst/>
          </a:prstGeom>
        </p:spPr>
      </p:pic>
      <p:pic>
        <p:nvPicPr>
          <p:cNvPr id="20" name="Slika 19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3637" y="1556524"/>
            <a:ext cx="2413454" cy="354193"/>
          </a:xfrm>
          <a:prstGeom prst="rect">
            <a:avLst/>
          </a:prstGeom>
        </p:spPr>
      </p:pic>
      <p:pic>
        <p:nvPicPr>
          <p:cNvPr id="21" name="Slika 20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7" y="731851"/>
            <a:ext cx="1072696" cy="720351"/>
          </a:xfrm>
          <a:prstGeom prst="rect">
            <a:avLst/>
          </a:prstGeom>
        </p:spPr>
      </p:pic>
      <p:pic>
        <p:nvPicPr>
          <p:cNvPr id="22" name="Slika 2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4170" y="179854"/>
            <a:ext cx="1585913" cy="447675"/>
          </a:xfrm>
          <a:prstGeom prst="rect">
            <a:avLst/>
          </a:prstGeom>
        </p:spPr>
      </p:pic>
      <p:pic>
        <p:nvPicPr>
          <p:cNvPr id="23" name="Slika 22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4281" y="115208"/>
            <a:ext cx="2553834" cy="576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120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26709"/>
            <a:ext cx="10515600" cy="1325563"/>
          </a:xfrm>
        </p:spPr>
        <p:txBody>
          <a:bodyPr/>
          <a:lstStyle/>
          <a:p>
            <a:r>
              <a:rPr lang="sl-SI" b="1" dirty="0" smtClean="0"/>
              <a:t>Kaj je Šolski barometer</a:t>
            </a:r>
            <a:endParaRPr lang="sl-S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2" y="1586525"/>
            <a:ext cx="9783727" cy="5048739"/>
          </a:xfrm>
        </p:spPr>
        <p:txBody>
          <a:bodyPr>
            <a:normAutofit/>
          </a:bodyPr>
          <a:lstStyle/>
          <a:p>
            <a:r>
              <a:rPr lang="sl-SI" sz="2400" b="1" dirty="0"/>
              <a:t>Sistematično</a:t>
            </a:r>
            <a:r>
              <a:rPr lang="sl-SI" sz="2400" dirty="0"/>
              <a:t> orodje za </a:t>
            </a:r>
            <a:r>
              <a:rPr lang="sl-SI" sz="2400" b="1" dirty="0"/>
              <a:t>spremljanje zadovoljstva</a:t>
            </a:r>
            <a:r>
              <a:rPr lang="sl-SI" sz="2400" dirty="0"/>
              <a:t> v šolah v Sloveniji</a:t>
            </a:r>
          </a:p>
          <a:p>
            <a:pPr lvl="1"/>
            <a:r>
              <a:rPr lang="sl-SI" sz="2000" dirty="0"/>
              <a:t>šolsko leto 2017/2018: </a:t>
            </a:r>
            <a:r>
              <a:rPr lang="sl-SI" sz="2000" b="1" dirty="0"/>
              <a:t>uspešen pilotni </a:t>
            </a:r>
            <a:r>
              <a:rPr lang="sl-SI" sz="2000" b="1" dirty="0" smtClean="0"/>
              <a:t>projekt (4)</a:t>
            </a:r>
            <a:endParaRPr lang="sl-SI" sz="2000" b="1" dirty="0"/>
          </a:p>
          <a:p>
            <a:pPr lvl="1"/>
            <a:r>
              <a:rPr lang="sl-SI" sz="2000" dirty="0"/>
              <a:t>šolsko leto 2018/2019: </a:t>
            </a:r>
            <a:r>
              <a:rPr lang="sl-SI" sz="2000" dirty="0" smtClean="0"/>
              <a:t>začetek (14)</a:t>
            </a:r>
            <a:endParaRPr lang="sl-SI" sz="2000" dirty="0"/>
          </a:p>
          <a:p>
            <a:pPr marL="0" indent="0">
              <a:buNone/>
            </a:pPr>
            <a:endParaRPr lang="sl-SI" dirty="0"/>
          </a:p>
          <a:p>
            <a:r>
              <a:rPr lang="sl-SI" sz="2400" dirty="0"/>
              <a:t>Spremljanje zadovoljstva 3 ciljnih skupin na 4 glavnih </a:t>
            </a:r>
            <a:r>
              <a:rPr lang="sl-SI" sz="2400" dirty="0" smtClean="0"/>
              <a:t>področjih:</a:t>
            </a:r>
            <a:endParaRPr lang="sl-SI" sz="2400" dirty="0"/>
          </a:p>
          <a:p>
            <a:pPr lvl="1"/>
            <a:r>
              <a:rPr lang="sl-SI" sz="2000" dirty="0"/>
              <a:t>izobraževanje</a:t>
            </a:r>
          </a:p>
          <a:p>
            <a:pPr lvl="1"/>
            <a:r>
              <a:rPr lang="sl-SI" sz="2000" dirty="0"/>
              <a:t>kakovost resursov in infrastrukture</a:t>
            </a:r>
          </a:p>
          <a:p>
            <a:pPr lvl="1"/>
            <a:r>
              <a:rPr lang="sl-SI" sz="2000" dirty="0"/>
              <a:t>družbena vpletenost</a:t>
            </a:r>
          </a:p>
          <a:p>
            <a:pPr lvl="1"/>
            <a:r>
              <a:rPr lang="sl-SI" sz="2000" dirty="0"/>
              <a:t>šolsko okolje</a:t>
            </a:r>
          </a:p>
          <a:p>
            <a:endParaRPr lang="sl-SI" dirty="0"/>
          </a:p>
          <a:p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90" y="101477"/>
            <a:ext cx="473585" cy="484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37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823" y="890649"/>
            <a:ext cx="9386452" cy="5640779"/>
          </a:xfrm>
        </p:spPr>
        <p:txBody>
          <a:bodyPr>
            <a:normAutofit fontScale="92500" lnSpcReduction="10000"/>
          </a:bodyPr>
          <a:lstStyle/>
          <a:p>
            <a:r>
              <a:rPr lang="sl-SI" sz="2600" dirty="0"/>
              <a:t>Šolski barometer je standardizirana raziskava</a:t>
            </a:r>
          </a:p>
          <a:p>
            <a:pPr lvl="1">
              <a:lnSpc>
                <a:spcPct val="110000"/>
              </a:lnSpc>
            </a:pPr>
            <a:r>
              <a:rPr lang="sl-SI" sz="2200" dirty="0"/>
              <a:t>Enotna metodologija in obdelava podatkov omogočata primerjavo z ostalimi šolami </a:t>
            </a:r>
            <a:r>
              <a:rPr lang="sl-SI" sz="2200" dirty="0" smtClean="0"/>
              <a:t>vključenimi </a:t>
            </a:r>
            <a:r>
              <a:rPr lang="sl-SI" sz="2200" dirty="0"/>
              <a:t>v raziskavo, kar rezultate umesti v kontekst in jim prinese dodano vrednost</a:t>
            </a:r>
          </a:p>
          <a:p>
            <a:pPr lvl="1"/>
            <a:r>
              <a:rPr lang="sl-SI" sz="2200" dirty="0"/>
              <a:t>Spremljanje trendov skozi leta</a:t>
            </a:r>
          </a:p>
          <a:p>
            <a:pPr lvl="1"/>
            <a:endParaRPr lang="sl-SI" sz="2000" dirty="0"/>
          </a:p>
          <a:p>
            <a:r>
              <a:rPr lang="sl-SI" sz="2600" dirty="0"/>
              <a:t>Zunanji izvajalci</a:t>
            </a:r>
          </a:p>
          <a:p>
            <a:pPr lvl="1"/>
            <a:r>
              <a:rPr lang="sl-SI" sz="2200" dirty="0"/>
              <a:t>Zagotavljamo vam anonimnost, strokovnost in objektivnost</a:t>
            </a:r>
          </a:p>
          <a:p>
            <a:pPr lvl="1"/>
            <a:r>
              <a:rPr lang="sl-SI" sz="2200" dirty="0" smtClean="0"/>
              <a:t>Večja </a:t>
            </a:r>
            <a:r>
              <a:rPr lang="sl-SI" sz="2200" dirty="0"/>
              <a:t>verjetnost, da anketiranci povedo to, kar dejansko želijo povedati</a:t>
            </a:r>
          </a:p>
          <a:p>
            <a:pPr lvl="1"/>
            <a:r>
              <a:rPr lang="sl-SI" sz="2200" dirty="0"/>
              <a:t>Zaupanje v rezultate</a:t>
            </a:r>
          </a:p>
          <a:p>
            <a:pPr lvl="1"/>
            <a:endParaRPr lang="sl-SI" sz="2000" dirty="0"/>
          </a:p>
          <a:p>
            <a:r>
              <a:rPr lang="sl-SI" sz="2600" dirty="0"/>
              <a:t>Zaupnost</a:t>
            </a:r>
          </a:p>
          <a:p>
            <a:pPr lvl="1"/>
            <a:r>
              <a:rPr lang="sl-SI" sz="2200" dirty="0"/>
              <a:t>Rezultati niso javni, šolam so vidni samo lastni </a:t>
            </a:r>
            <a:r>
              <a:rPr lang="sl-SI" sz="2200" dirty="0" smtClean="0"/>
              <a:t>rezultati v primerjavi s povprečji</a:t>
            </a:r>
            <a:endParaRPr lang="sl-SI" sz="22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90" y="101477"/>
            <a:ext cx="473585" cy="484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45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26709"/>
            <a:ext cx="10515600" cy="1325563"/>
          </a:xfrm>
        </p:spPr>
        <p:txBody>
          <a:bodyPr/>
          <a:lstStyle/>
          <a:p>
            <a:r>
              <a:rPr lang="sl-SI" b="1" dirty="0"/>
              <a:t>Zakaj je merjenje zadovoljstva </a:t>
            </a: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 smtClean="0"/>
              <a:t>pomembno</a:t>
            </a:r>
            <a:endParaRPr lang="sl-S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2271"/>
            <a:ext cx="10515600" cy="459791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sl-SI" sz="2000" dirty="0"/>
              <a:t>Razumeti kaj je pomembno vašim interesnim skupinam</a:t>
            </a:r>
          </a:p>
          <a:p>
            <a:pPr>
              <a:lnSpc>
                <a:spcPct val="150000"/>
              </a:lnSpc>
            </a:pPr>
            <a:r>
              <a:rPr lang="sl-SI" sz="2000" dirty="0"/>
              <a:t>Bolje razumeti kaj deluje dobro in katere procese je potrebno izboljšati</a:t>
            </a:r>
          </a:p>
          <a:p>
            <a:pPr>
              <a:lnSpc>
                <a:spcPct val="150000"/>
              </a:lnSpc>
            </a:pPr>
            <a:r>
              <a:rPr lang="sl-SI" sz="2000" dirty="0"/>
              <a:t>Je pomemben kanal za povratno informacijo in sporočilo deležnikom</a:t>
            </a:r>
          </a:p>
          <a:p>
            <a:pPr>
              <a:lnSpc>
                <a:spcPct val="150000"/>
              </a:lnSpc>
            </a:pPr>
            <a:r>
              <a:rPr lang="sl-SI" sz="2000" dirty="0"/>
              <a:t>Merjenje zadovoljstva je pomemben element upravljanja kvalitete</a:t>
            </a:r>
          </a:p>
          <a:p>
            <a:pPr>
              <a:lnSpc>
                <a:spcPct val="150000"/>
              </a:lnSpc>
            </a:pPr>
            <a:r>
              <a:rPr lang="sl-SI" sz="2000" dirty="0"/>
              <a:t>Privabiti, zadovoljiti in obdržati </a:t>
            </a:r>
            <a:r>
              <a:rPr lang="sl-SI" sz="2000" dirty="0" smtClean="0"/>
              <a:t>učence (starše) in učitelje</a:t>
            </a:r>
            <a:endParaRPr lang="sl-SI" sz="20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90" y="101477"/>
            <a:ext cx="473585" cy="484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57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26709"/>
            <a:ext cx="10515600" cy="1325563"/>
          </a:xfrm>
        </p:spPr>
        <p:txBody>
          <a:bodyPr/>
          <a:lstStyle/>
          <a:p>
            <a:r>
              <a:rPr lang="sl-SI" b="1" dirty="0"/>
              <a:t>Metodološka izhodišča raziskave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5373" y="1598979"/>
            <a:ext cx="8689261" cy="47002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l-SI" sz="2400" dirty="0"/>
              <a:t>Tri skupine: dijaki</a:t>
            </a:r>
            <a:r>
              <a:rPr lang="sl-SI" sz="2400"/>
              <a:t>, </a:t>
            </a:r>
            <a:r>
              <a:rPr lang="sl-SI" sz="2400" smtClean="0"/>
              <a:t>njihovi starši </a:t>
            </a:r>
            <a:r>
              <a:rPr lang="sl-SI" sz="2400" dirty="0"/>
              <a:t>in zaposleni </a:t>
            </a:r>
          </a:p>
          <a:p>
            <a:r>
              <a:rPr lang="sl-SI" sz="2000" dirty="0"/>
              <a:t>Spletno zbiranje podatkov </a:t>
            </a:r>
          </a:p>
          <a:p>
            <a:r>
              <a:rPr lang="sl-SI" sz="2000" dirty="0"/>
              <a:t>Brez ocenjevanja posameznih učiteljev</a:t>
            </a:r>
          </a:p>
          <a:p>
            <a:r>
              <a:rPr lang="sl-SI" sz="2000" dirty="0"/>
              <a:t>Anonimna anketa</a:t>
            </a:r>
          </a:p>
          <a:p>
            <a:r>
              <a:rPr lang="sl-SI" sz="2000" dirty="0" err="1"/>
              <a:t>Likertova</a:t>
            </a:r>
            <a:r>
              <a:rPr lang="sl-SI" sz="2000" dirty="0"/>
              <a:t> lestvica (1-5) + 1 </a:t>
            </a:r>
            <a:r>
              <a:rPr lang="sl-SI" sz="2000" dirty="0" smtClean="0"/>
              <a:t>vprašanje odprtega tipa</a:t>
            </a:r>
            <a:endParaRPr lang="sl-SI" sz="2000" dirty="0"/>
          </a:p>
          <a:p>
            <a:r>
              <a:rPr lang="sl-SI" sz="2000" dirty="0"/>
              <a:t>Zbiranje podatkov je potekalo v aprilu 2018</a:t>
            </a:r>
          </a:p>
          <a:p>
            <a:r>
              <a:rPr lang="sl-SI" sz="2000" dirty="0"/>
              <a:t>Velikost vzorca </a:t>
            </a:r>
            <a:r>
              <a:rPr lang="sl-SI" sz="2000" dirty="0" smtClean="0"/>
              <a:t>2018 (4 šole)</a:t>
            </a:r>
            <a:endParaRPr lang="sl-SI" sz="2000" dirty="0"/>
          </a:p>
          <a:p>
            <a:pPr lvl="1"/>
            <a:r>
              <a:rPr lang="sl-SI" sz="2000" dirty="0"/>
              <a:t>Dijaki n = 1.469</a:t>
            </a:r>
            <a:endParaRPr lang="sl-SI" sz="2000" i="1" dirty="0"/>
          </a:p>
          <a:p>
            <a:pPr lvl="1"/>
            <a:r>
              <a:rPr lang="sl-SI" sz="2000" dirty="0"/>
              <a:t>Starši n = 882</a:t>
            </a:r>
            <a:endParaRPr lang="sl-SI" sz="2000" i="1" dirty="0"/>
          </a:p>
          <a:p>
            <a:pPr lvl="1"/>
            <a:r>
              <a:rPr lang="sl-SI" sz="2000" dirty="0"/>
              <a:t>Zaposleni n = 211</a:t>
            </a:r>
          </a:p>
          <a:p>
            <a:endParaRPr lang="sl-SI" sz="2000" dirty="0"/>
          </a:p>
          <a:p>
            <a:endParaRPr lang="sl-SI" sz="20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90" y="101477"/>
            <a:ext cx="473585" cy="484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1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26709"/>
            <a:ext cx="10515600" cy="1325563"/>
          </a:xfrm>
        </p:spPr>
        <p:txBody>
          <a:bodyPr/>
          <a:lstStyle/>
          <a:p>
            <a:r>
              <a:rPr lang="sl-SI" b="1" dirty="0"/>
              <a:t>Splošno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90" y="101477"/>
            <a:ext cx="473585" cy="484555"/>
          </a:xfrm>
          <a:prstGeom prst="rect">
            <a:avLst/>
          </a:prstGeom>
        </p:spPr>
      </p:pic>
      <p:graphicFrame>
        <p:nvGraphicFramePr>
          <p:cNvPr id="6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253469"/>
              </p:ext>
            </p:extLst>
          </p:nvPr>
        </p:nvGraphicFramePr>
        <p:xfrm>
          <a:off x="775375" y="2217372"/>
          <a:ext cx="9293311" cy="6075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5111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26709"/>
            <a:ext cx="10515600" cy="1325563"/>
          </a:xfrm>
        </p:spPr>
        <p:txBody>
          <a:bodyPr/>
          <a:lstStyle/>
          <a:p>
            <a:r>
              <a:rPr lang="sl-SI" b="1" dirty="0" smtClean="0"/>
              <a:t>Dijaki </a:t>
            </a:r>
            <a:r>
              <a:rPr lang="mr-IN" b="1" dirty="0" smtClean="0"/>
              <a:t>–</a:t>
            </a:r>
            <a:r>
              <a:rPr lang="sl-SI" b="1" dirty="0" smtClean="0"/>
              <a:t> vpliv na zadovoljstvo ali </a:t>
            </a:r>
            <a:br>
              <a:rPr lang="sl-SI" b="1" dirty="0" smtClean="0"/>
            </a:br>
            <a:r>
              <a:rPr lang="sl-SI" b="1" dirty="0" smtClean="0"/>
              <a:t>priporočilo</a:t>
            </a:r>
            <a:endParaRPr lang="sl-SI" b="1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90" y="101477"/>
            <a:ext cx="473585" cy="484555"/>
          </a:xfrm>
          <a:prstGeom prst="rect">
            <a:avLst/>
          </a:prstGeom>
        </p:spPr>
      </p:pic>
      <p:grpSp>
        <p:nvGrpSpPr>
          <p:cNvPr id="29" name="Group 3"/>
          <p:cNvGrpSpPr/>
          <p:nvPr/>
        </p:nvGrpSpPr>
        <p:grpSpPr>
          <a:xfrm>
            <a:off x="106248" y="2687395"/>
            <a:ext cx="5406313" cy="4072175"/>
            <a:chOff x="1183340" y="2449650"/>
            <a:chExt cx="3818965" cy="3588080"/>
          </a:xfrm>
        </p:grpSpPr>
        <p:sp>
          <p:nvSpPr>
            <p:cNvPr id="30" name="Freeform 44"/>
            <p:cNvSpPr>
              <a:spLocks/>
            </p:cNvSpPr>
            <p:nvPr/>
          </p:nvSpPr>
          <p:spPr bwMode="blackWhite">
            <a:xfrm rot="16200000">
              <a:off x="2381888" y="1251102"/>
              <a:ext cx="1421870" cy="3818965"/>
            </a:xfrm>
            <a:custGeom>
              <a:avLst/>
              <a:gdLst>
                <a:gd name="T0" fmla="*/ 0 w 1660"/>
                <a:gd name="T1" fmla="*/ 256 h 2567"/>
                <a:gd name="T2" fmla="*/ 1080 w 1660"/>
                <a:gd name="T3" fmla="*/ 256 h 2567"/>
                <a:gd name="T4" fmla="*/ 1080 w 1660"/>
                <a:gd name="T5" fmla="*/ 0 h 2567"/>
                <a:gd name="T6" fmla="*/ 1659 w 1660"/>
                <a:gd name="T7" fmla="*/ 1283 h 2567"/>
                <a:gd name="T8" fmla="*/ 1080 w 1660"/>
                <a:gd name="T9" fmla="*/ 2566 h 2567"/>
                <a:gd name="T10" fmla="*/ 1080 w 1660"/>
                <a:gd name="T11" fmla="*/ 2309 h 2567"/>
                <a:gd name="T12" fmla="*/ 0 w 1660"/>
                <a:gd name="T13" fmla="*/ 2309 h 2567"/>
                <a:gd name="T14" fmla="*/ 0 w 1660"/>
                <a:gd name="T15" fmla="*/ 1283 h 2567"/>
                <a:gd name="T16" fmla="*/ 0 w 1660"/>
                <a:gd name="T17" fmla="*/ 256 h 2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60" h="2567">
                  <a:moveTo>
                    <a:pt x="0" y="256"/>
                  </a:moveTo>
                  <a:lnTo>
                    <a:pt x="1080" y="256"/>
                  </a:lnTo>
                  <a:lnTo>
                    <a:pt x="1080" y="0"/>
                  </a:lnTo>
                  <a:lnTo>
                    <a:pt x="1659" y="1283"/>
                  </a:lnTo>
                  <a:lnTo>
                    <a:pt x="1080" y="2566"/>
                  </a:lnTo>
                  <a:lnTo>
                    <a:pt x="1080" y="2309"/>
                  </a:lnTo>
                  <a:lnTo>
                    <a:pt x="0" y="2309"/>
                  </a:lnTo>
                  <a:lnTo>
                    <a:pt x="0" y="1283"/>
                  </a:lnTo>
                  <a:lnTo>
                    <a:pt x="0" y="256"/>
                  </a:lnTo>
                </a:path>
              </a:pathLst>
            </a:custGeom>
            <a:solidFill>
              <a:schemeClr val="bg1"/>
            </a:solidFill>
            <a:ln w="28575" cap="rnd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45"/>
            <p:cNvSpPr>
              <a:spLocks/>
            </p:cNvSpPr>
            <p:nvPr/>
          </p:nvSpPr>
          <p:spPr bwMode="blackWhite">
            <a:xfrm rot="16200000">
              <a:off x="2444958" y="2594175"/>
              <a:ext cx="1294244" cy="3055767"/>
            </a:xfrm>
            <a:custGeom>
              <a:avLst/>
              <a:gdLst>
                <a:gd name="T0" fmla="*/ 0 w 1511"/>
                <a:gd name="T1" fmla="*/ 203 h 2054"/>
                <a:gd name="T2" fmla="*/ 1048 w 1511"/>
                <a:gd name="T3" fmla="*/ 203 h 2054"/>
                <a:gd name="T4" fmla="*/ 1048 w 1511"/>
                <a:gd name="T5" fmla="*/ 0 h 2054"/>
                <a:gd name="T6" fmla="*/ 1510 w 1511"/>
                <a:gd name="T7" fmla="*/ 1026 h 2054"/>
                <a:gd name="T8" fmla="*/ 1048 w 1511"/>
                <a:gd name="T9" fmla="*/ 2053 h 2054"/>
                <a:gd name="T10" fmla="*/ 1048 w 1511"/>
                <a:gd name="T11" fmla="*/ 1849 h 2054"/>
                <a:gd name="T12" fmla="*/ 0 w 1511"/>
                <a:gd name="T13" fmla="*/ 1849 h 2054"/>
                <a:gd name="T14" fmla="*/ 0 w 1511"/>
                <a:gd name="T15" fmla="*/ 1026 h 2054"/>
                <a:gd name="T16" fmla="*/ 0 w 1511"/>
                <a:gd name="T17" fmla="*/ 203 h 2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1" h="2054">
                  <a:moveTo>
                    <a:pt x="0" y="203"/>
                  </a:moveTo>
                  <a:lnTo>
                    <a:pt x="1048" y="203"/>
                  </a:lnTo>
                  <a:lnTo>
                    <a:pt x="1048" y="0"/>
                  </a:lnTo>
                  <a:lnTo>
                    <a:pt x="1510" y="1026"/>
                  </a:lnTo>
                  <a:lnTo>
                    <a:pt x="1048" y="2053"/>
                  </a:lnTo>
                  <a:lnTo>
                    <a:pt x="1048" y="1849"/>
                  </a:lnTo>
                  <a:lnTo>
                    <a:pt x="0" y="1849"/>
                  </a:lnTo>
                  <a:lnTo>
                    <a:pt x="0" y="1026"/>
                  </a:lnTo>
                  <a:lnTo>
                    <a:pt x="0" y="203"/>
                  </a:lnTo>
                </a:path>
              </a:pathLst>
            </a:custGeom>
            <a:solidFill>
              <a:schemeClr val="bg1"/>
            </a:solidFill>
            <a:ln w="31750" cap="rnd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46"/>
            <p:cNvSpPr>
              <a:spLocks/>
            </p:cNvSpPr>
            <p:nvPr/>
          </p:nvSpPr>
          <p:spPr bwMode="blackWhite">
            <a:xfrm rot="16200000">
              <a:off x="2584080" y="3751378"/>
              <a:ext cx="1033854" cy="2433902"/>
            </a:xfrm>
            <a:custGeom>
              <a:avLst/>
              <a:gdLst>
                <a:gd name="T0" fmla="*/ 0 w 1207"/>
                <a:gd name="T1" fmla="*/ 244 h 1636"/>
                <a:gd name="T2" fmla="*/ 837 w 1207"/>
                <a:gd name="T3" fmla="*/ 244 h 1636"/>
                <a:gd name="T4" fmla="*/ 837 w 1207"/>
                <a:gd name="T5" fmla="*/ 0 h 1636"/>
                <a:gd name="T6" fmla="*/ 1206 w 1207"/>
                <a:gd name="T7" fmla="*/ 812 h 1636"/>
                <a:gd name="T8" fmla="*/ 837 w 1207"/>
                <a:gd name="T9" fmla="*/ 1635 h 1636"/>
                <a:gd name="T10" fmla="*/ 837 w 1207"/>
                <a:gd name="T11" fmla="*/ 1390 h 1636"/>
                <a:gd name="T12" fmla="*/ 0 w 1207"/>
                <a:gd name="T13" fmla="*/ 1390 h 1636"/>
                <a:gd name="T14" fmla="*/ 0 w 1207"/>
                <a:gd name="T15" fmla="*/ 812 h 1636"/>
                <a:gd name="T16" fmla="*/ 0 w 1207"/>
                <a:gd name="T17" fmla="*/ 244 h 1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07" h="1636">
                  <a:moveTo>
                    <a:pt x="0" y="244"/>
                  </a:moveTo>
                  <a:lnTo>
                    <a:pt x="837" y="244"/>
                  </a:lnTo>
                  <a:lnTo>
                    <a:pt x="837" y="0"/>
                  </a:lnTo>
                  <a:lnTo>
                    <a:pt x="1206" y="812"/>
                  </a:lnTo>
                  <a:lnTo>
                    <a:pt x="837" y="1635"/>
                  </a:lnTo>
                  <a:lnTo>
                    <a:pt x="837" y="1390"/>
                  </a:lnTo>
                  <a:lnTo>
                    <a:pt x="0" y="1390"/>
                  </a:lnTo>
                  <a:lnTo>
                    <a:pt x="0" y="812"/>
                  </a:lnTo>
                  <a:lnTo>
                    <a:pt x="0" y="244"/>
                  </a:lnTo>
                </a:path>
              </a:pathLst>
            </a:custGeom>
            <a:solidFill>
              <a:schemeClr val="bg1"/>
            </a:solidFill>
            <a:ln w="31750" cap="rnd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47"/>
            <p:cNvSpPr>
              <a:spLocks/>
            </p:cNvSpPr>
            <p:nvPr/>
          </p:nvSpPr>
          <p:spPr bwMode="blackWhite">
            <a:xfrm rot="16200000">
              <a:off x="2712990" y="4797253"/>
              <a:ext cx="776033" cy="1704922"/>
            </a:xfrm>
            <a:custGeom>
              <a:avLst/>
              <a:gdLst>
                <a:gd name="T0" fmla="*/ 0 w 906"/>
                <a:gd name="T1" fmla="*/ 224 h 1146"/>
                <a:gd name="T2" fmla="*/ 645 w 906"/>
                <a:gd name="T3" fmla="*/ 224 h 1146"/>
                <a:gd name="T4" fmla="*/ 645 w 906"/>
                <a:gd name="T5" fmla="*/ 0 h 1146"/>
                <a:gd name="T6" fmla="*/ 905 w 906"/>
                <a:gd name="T7" fmla="*/ 567 h 1146"/>
                <a:gd name="T8" fmla="*/ 645 w 906"/>
                <a:gd name="T9" fmla="*/ 1145 h 1146"/>
                <a:gd name="T10" fmla="*/ 645 w 906"/>
                <a:gd name="T11" fmla="*/ 920 h 1146"/>
                <a:gd name="T12" fmla="*/ 0 w 906"/>
                <a:gd name="T13" fmla="*/ 920 h 1146"/>
                <a:gd name="T14" fmla="*/ 0 w 906"/>
                <a:gd name="T15" fmla="*/ 567 h 1146"/>
                <a:gd name="T16" fmla="*/ 0 w 906"/>
                <a:gd name="T17" fmla="*/ 224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6" h="1146">
                  <a:moveTo>
                    <a:pt x="0" y="224"/>
                  </a:moveTo>
                  <a:lnTo>
                    <a:pt x="645" y="224"/>
                  </a:lnTo>
                  <a:lnTo>
                    <a:pt x="645" y="0"/>
                  </a:lnTo>
                  <a:lnTo>
                    <a:pt x="905" y="567"/>
                  </a:lnTo>
                  <a:lnTo>
                    <a:pt x="645" y="1145"/>
                  </a:lnTo>
                  <a:lnTo>
                    <a:pt x="645" y="920"/>
                  </a:lnTo>
                  <a:lnTo>
                    <a:pt x="0" y="920"/>
                  </a:lnTo>
                  <a:lnTo>
                    <a:pt x="0" y="567"/>
                  </a:lnTo>
                  <a:lnTo>
                    <a:pt x="0" y="224"/>
                  </a:lnTo>
                </a:path>
              </a:pathLst>
            </a:custGeom>
            <a:solidFill>
              <a:schemeClr val="bg1"/>
            </a:solidFill>
            <a:ln w="31750" cap="rnd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" name="Rectangle 4"/>
          <p:cNvSpPr/>
          <p:nvPr/>
        </p:nvSpPr>
        <p:spPr>
          <a:xfrm>
            <a:off x="1458394" y="2875303"/>
            <a:ext cx="27251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kako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me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šola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pripravlja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nadaljnjo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izobraževanje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Rectangle 25"/>
          <p:cNvSpPr/>
          <p:nvPr/>
        </p:nvSpPr>
        <p:spPr>
          <a:xfrm>
            <a:off x="1546853" y="4070361"/>
            <a:ext cx="25594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šoli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me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zelo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podpirajo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naletim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težave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izzive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Rectangle 26"/>
          <p:cNvSpPr/>
          <p:nvPr/>
        </p:nvSpPr>
        <p:spPr>
          <a:xfrm>
            <a:off x="1546853" y="5363068"/>
            <a:ext cx="255942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šoli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počutim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varno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Rectangle 28"/>
          <p:cNvSpPr/>
          <p:nvPr/>
        </p:nvSpPr>
        <p:spPr>
          <a:xfrm>
            <a:off x="1524442" y="6124190"/>
            <a:ext cx="25594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  <a:r>
              <a:rPr lang="sl-SI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izzivi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s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katerimi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algn="ctr"/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soočen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šoli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38" name="Group 29"/>
          <p:cNvGrpSpPr/>
          <p:nvPr/>
        </p:nvGrpSpPr>
        <p:grpSpPr>
          <a:xfrm>
            <a:off x="5804220" y="2687395"/>
            <a:ext cx="5926675" cy="4072175"/>
            <a:chOff x="1183340" y="2449650"/>
            <a:chExt cx="3818965" cy="3588080"/>
          </a:xfrm>
        </p:grpSpPr>
        <p:sp>
          <p:nvSpPr>
            <p:cNvPr id="39" name="Freeform 44"/>
            <p:cNvSpPr>
              <a:spLocks/>
            </p:cNvSpPr>
            <p:nvPr/>
          </p:nvSpPr>
          <p:spPr bwMode="blackWhite">
            <a:xfrm rot="16200000">
              <a:off x="2381888" y="1251102"/>
              <a:ext cx="1421870" cy="3818965"/>
            </a:xfrm>
            <a:custGeom>
              <a:avLst/>
              <a:gdLst>
                <a:gd name="T0" fmla="*/ 0 w 1660"/>
                <a:gd name="T1" fmla="*/ 256 h 2567"/>
                <a:gd name="T2" fmla="*/ 1080 w 1660"/>
                <a:gd name="T3" fmla="*/ 256 h 2567"/>
                <a:gd name="T4" fmla="*/ 1080 w 1660"/>
                <a:gd name="T5" fmla="*/ 0 h 2567"/>
                <a:gd name="T6" fmla="*/ 1659 w 1660"/>
                <a:gd name="T7" fmla="*/ 1283 h 2567"/>
                <a:gd name="T8" fmla="*/ 1080 w 1660"/>
                <a:gd name="T9" fmla="*/ 2566 h 2567"/>
                <a:gd name="T10" fmla="*/ 1080 w 1660"/>
                <a:gd name="T11" fmla="*/ 2309 h 2567"/>
                <a:gd name="T12" fmla="*/ 0 w 1660"/>
                <a:gd name="T13" fmla="*/ 2309 h 2567"/>
                <a:gd name="T14" fmla="*/ 0 w 1660"/>
                <a:gd name="T15" fmla="*/ 1283 h 2567"/>
                <a:gd name="T16" fmla="*/ 0 w 1660"/>
                <a:gd name="T17" fmla="*/ 256 h 2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60" h="2567">
                  <a:moveTo>
                    <a:pt x="0" y="256"/>
                  </a:moveTo>
                  <a:lnTo>
                    <a:pt x="1080" y="256"/>
                  </a:lnTo>
                  <a:lnTo>
                    <a:pt x="1080" y="0"/>
                  </a:lnTo>
                  <a:lnTo>
                    <a:pt x="1659" y="1283"/>
                  </a:lnTo>
                  <a:lnTo>
                    <a:pt x="1080" y="2566"/>
                  </a:lnTo>
                  <a:lnTo>
                    <a:pt x="1080" y="2309"/>
                  </a:lnTo>
                  <a:lnTo>
                    <a:pt x="0" y="2309"/>
                  </a:lnTo>
                  <a:lnTo>
                    <a:pt x="0" y="1283"/>
                  </a:lnTo>
                  <a:lnTo>
                    <a:pt x="0" y="256"/>
                  </a:lnTo>
                </a:path>
              </a:pathLst>
            </a:custGeom>
            <a:solidFill>
              <a:schemeClr val="bg1"/>
            </a:solidFill>
            <a:ln w="28575" cap="rnd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45"/>
            <p:cNvSpPr>
              <a:spLocks/>
            </p:cNvSpPr>
            <p:nvPr/>
          </p:nvSpPr>
          <p:spPr bwMode="blackWhite">
            <a:xfrm rot="16200000">
              <a:off x="2444958" y="2594175"/>
              <a:ext cx="1294244" cy="3055767"/>
            </a:xfrm>
            <a:custGeom>
              <a:avLst/>
              <a:gdLst>
                <a:gd name="T0" fmla="*/ 0 w 1511"/>
                <a:gd name="T1" fmla="*/ 203 h 2054"/>
                <a:gd name="T2" fmla="*/ 1048 w 1511"/>
                <a:gd name="T3" fmla="*/ 203 h 2054"/>
                <a:gd name="T4" fmla="*/ 1048 w 1511"/>
                <a:gd name="T5" fmla="*/ 0 h 2054"/>
                <a:gd name="T6" fmla="*/ 1510 w 1511"/>
                <a:gd name="T7" fmla="*/ 1026 h 2054"/>
                <a:gd name="T8" fmla="*/ 1048 w 1511"/>
                <a:gd name="T9" fmla="*/ 2053 h 2054"/>
                <a:gd name="T10" fmla="*/ 1048 w 1511"/>
                <a:gd name="T11" fmla="*/ 1849 h 2054"/>
                <a:gd name="T12" fmla="*/ 0 w 1511"/>
                <a:gd name="T13" fmla="*/ 1849 h 2054"/>
                <a:gd name="T14" fmla="*/ 0 w 1511"/>
                <a:gd name="T15" fmla="*/ 1026 h 2054"/>
                <a:gd name="T16" fmla="*/ 0 w 1511"/>
                <a:gd name="T17" fmla="*/ 203 h 2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1" h="2054">
                  <a:moveTo>
                    <a:pt x="0" y="203"/>
                  </a:moveTo>
                  <a:lnTo>
                    <a:pt x="1048" y="203"/>
                  </a:lnTo>
                  <a:lnTo>
                    <a:pt x="1048" y="0"/>
                  </a:lnTo>
                  <a:lnTo>
                    <a:pt x="1510" y="1026"/>
                  </a:lnTo>
                  <a:lnTo>
                    <a:pt x="1048" y="2053"/>
                  </a:lnTo>
                  <a:lnTo>
                    <a:pt x="1048" y="1849"/>
                  </a:lnTo>
                  <a:lnTo>
                    <a:pt x="0" y="1849"/>
                  </a:lnTo>
                  <a:lnTo>
                    <a:pt x="0" y="1026"/>
                  </a:lnTo>
                  <a:lnTo>
                    <a:pt x="0" y="203"/>
                  </a:lnTo>
                </a:path>
              </a:pathLst>
            </a:custGeom>
            <a:solidFill>
              <a:schemeClr val="bg1"/>
            </a:solidFill>
            <a:ln w="31750" cap="rnd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6"/>
            <p:cNvSpPr>
              <a:spLocks/>
            </p:cNvSpPr>
            <p:nvPr/>
          </p:nvSpPr>
          <p:spPr bwMode="blackWhite">
            <a:xfrm rot="16200000">
              <a:off x="2584080" y="3751378"/>
              <a:ext cx="1033854" cy="2433902"/>
            </a:xfrm>
            <a:custGeom>
              <a:avLst/>
              <a:gdLst>
                <a:gd name="T0" fmla="*/ 0 w 1207"/>
                <a:gd name="T1" fmla="*/ 244 h 1636"/>
                <a:gd name="T2" fmla="*/ 837 w 1207"/>
                <a:gd name="T3" fmla="*/ 244 h 1636"/>
                <a:gd name="T4" fmla="*/ 837 w 1207"/>
                <a:gd name="T5" fmla="*/ 0 h 1636"/>
                <a:gd name="T6" fmla="*/ 1206 w 1207"/>
                <a:gd name="T7" fmla="*/ 812 h 1636"/>
                <a:gd name="T8" fmla="*/ 837 w 1207"/>
                <a:gd name="T9" fmla="*/ 1635 h 1636"/>
                <a:gd name="T10" fmla="*/ 837 w 1207"/>
                <a:gd name="T11" fmla="*/ 1390 h 1636"/>
                <a:gd name="T12" fmla="*/ 0 w 1207"/>
                <a:gd name="T13" fmla="*/ 1390 h 1636"/>
                <a:gd name="T14" fmla="*/ 0 w 1207"/>
                <a:gd name="T15" fmla="*/ 812 h 1636"/>
                <a:gd name="T16" fmla="*/ 0 w 1207"/>
                <a:gd name="T17" fmla="*/ 244 h 1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07" h="1636">
                  <a:moveTo>
                    <a:pt x="0" y="244"/>
                  </a:moveTo>
                  <a:lnTo>
                    <a:pt x="837" y="244"/>
                  </a:lnTo>
                  <a:lnTo>
                    <a:pt x="837" y="0"/>
                  </a:lnTo>
                  <a:lnTo>
                    <a:pt x="1206" y="812"/>
                  </a:lnTo>
                  <a:lnTo>
                    <a:pt x="837" y="1635"/>
                  </a:lnTo>
                  <a:lnTo>
                    <a:pt x="837" y="1390"/>
                  </a:lnTo>
                  <a:lnTo>
                    <a:pt x="0" y="1390"/>
                  </a:lnTo>
                  <a:lnTo>
                    <a:pt x="0" y="812"/>
                  </a:lnTo>
                  <a:lnTo>
                    <a:pt x="0" y="244"/>
                  </a:lnTo>
                </a:path>
              </a:pathLst>
            </a:custGeom>
            <a:solidFill>
              <a:schemeClr val="bg1"/>
            </a:solidFill>
            <a:ln w="31750" cap="rnd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7"/>
            <p:cNvSpPr>
              <a:spLocks/>
            </p:cNvSpPr>
            <p:nvPr/>
          </p:nvSpPr>
          <p:spPr bwMode="blackWhite">
            <a:xfrm rot="16200000">
              <a:off x="2712990" y="4797253"/>
              <a:ext cx="776033" cy="1704922"/>
            </a:xfrm>
            <a:custGeom>
              <a:avLst/>
              <a:gdLst>
                <a:gd name="T0" fmla="*/ 0 w 906"/>
                <a:gd name="T1" fmla="*/ 224 h 1146"/>
                <a:gd name="T2" fmla="*/ 645 w 906"/>
                <a:gd name="T3" fmla="*/ 224 h 1146"/>
                <a:gd name="T4" fmla="*/ 645 w 906"/>
                <a:gd name="T5" fmla="*/ 0 h 1146"/>
                <a:gd name="T6" fmla="*/ 905 w 906"/>
                <a:gd name="T7" fmla="*/ 567 h 1146"/>
                <a:gd name="T8" fmla="*/ 645 w 906"/>
                <a:gd name="T9" fmla="*/ 1145 h 1146"/>
                <a:gd name="T10" fmla="*/ 645 w 906"/>
                <a:gd name="T11" fmla="*/ 920 h 1146"/>
                <a:gd name="T12" fmla="*/ 0 w 906"/>
                <a:gd name="T13" fmla="*/ 920 h 1146"/>
                <a:gd name="T14" fmla="*/ 0 w 906"/>
                <a:gd name="T15" fmla="*/ 567 h 1146"/>
                <a:gd name="T16" fmla="*/ 0 w 906"/>
                <a:gd name="T17" fmla="*/ 224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6" h="1146">
                  <a:moveTo>
                    <a:pt x="0" y="224"/>
                  </a:moveTo>
                  <a:lnTo>
                    <a:pt x="645" y="224"/>
                  </a:lnTo>
                  <a:lnTo>
                    <a:pt x="645" y="0"/>
                  </a:lnTo>
                  <a:lnTo>
                    <a:pt x="905" y="567"/>
                  </a:lnTo>
                  <a:lnTo>
                    <a:pt x="645" y="1145"/>
                  </a:lnTo>
                  <a:lnTo>
                    <a:pt x="645" y="920"/>
                  </a:lnTo>
                  <a:lnTo>
                    <a:pt x="0" y="920"/>
                  </a:lnTo>
                  <a:lnTo>
                    <a:pt x="0" y="567"/>
                  </a:lnTo>
                  <a:lnTo>
                    <a:pt x="0" y="224"/>
                  </a:lnTo>
                </a:path>
              </a:pathLst>
            </a:custGeom>
            <a:solidFill>
              <a:schemeClr val="bg1"/>
            </a:solidFill>
            <a:ln w="31750" cap="rnd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" name="Rectangle 23"/>
          <p:cNvSpPr/>
          <p:nvPr/>
        </p:nvSpPr>
        <p:spPr>
          <a:xfrm>
            <a:off x="7208099" y="2875303"/>
            <a:ext cx="28196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 kako me šola pripravlja na nadaljnjo izobraževanje</a:t>
            </a:r>
          </a:p>
        </p:txBody>
      </p:sp>
      <p:sp>
        <p:nvSpPr>
          <p:cNvPr id="44" name="Rectangle 24"/>
          <p:cNvSpPr/>
          <p:nvPr/>
        </p:nvSpPr>
        <p:spPr>
          <a:xfrm>
            <a:off x="7377374" y="4351903"/>
            <a:ext cx="28057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šoli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počutim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sprejeto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5" name="Rectangle 27"/>
          <p:cNvSpPr/>
          <p:nvPr/>
        </p:nvSpPr>
        <p:spPr>
          <a:xfrm>
            <a:off x="7363521" y="5256892"/>
            <a:ext cx="28057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  <a:r>
              <a:rPr lang="sl-SI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obšolskimi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aktivnostmi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ki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mi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jih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ponuja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šola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6" name="Rectangle 34"/>
          <p:cNvSpPr/>
          <p:nvPr/>
        </p:nvSpPr>
        <p:spPr>
          <a:xfrm>
            <a:off x="7363522" y="6014518"/>
            <a:ext cx="28057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  <a:r>
              <a:rPr lang="sl-SI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kako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me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učitelji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algn="ctr"/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spodbujajo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da bi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bil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algn="ctr"/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čim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bolj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uspešen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ravokotnik 2"/>
          <p:cNvSpPr/>
          <p:nvPr/>
        </p:nvSpPr>
        <p:spPr>
          <a:xfrm>
            <a:off x="1842606" y="2079918"/>
            <a:ext cx="19567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400" b="1" u="sng" dirty="0"/>
              <a:t>Vpliv na zadovoljstvo</a:t>
            </a:r>
          </a:p>
          <a:p>
            <a:r>
              <a:rPr lang="sl-SI" sz="1400" b="1" i="1" dirty="0"/>
              <a:t>Model R </a:t>
            </a:r>
            <a:r>
              <a:rPr lang="sl-SI" sz="1400" b="1" i="1" dirty="0" err="1"/>
              <a:t>Square</a:t>
            </a:r>
            <a:r>
              <a:rPr lang="sl-SI" sz="1400" b="1" i="1" dirty="0"/>
              <a:t>, 515</a:t>
            </a:r>
          </a:p>
        </p:txBody>
      </p:sp>
      <p:sp>
        <p:nvSpPr>
          <p:cNvPr id="23" name="Pravokotnik 22"/>
          <p:cNvSpPr/>
          <p:nvPr/>
        </p:nvSpPr>
        <p:spPr>
          <a:xfrm>
            <a:off x="7785209" y="2079918"/>
            <a:ext cx="19623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400" b="1" u="sng" dirty="0"/>
              <a:t>Vpliv na priporočilo</a:t>
            </a:r>
          </a:p>
          <a:p>
            <a:r>
              <a:rPr lang="sl-SI" sz="1400" b="1" i="1" dirty="0"/>
              <a:t>Model R </a:t>
            </a:r>
            <a:r>
              <a:rPr lang="sl-SI" sz="1400" b="1" i="1" dirty="0" err="1"/>
              <a:t>Square</a:t>
            </a:r>
            <a:r>
              <a:rPr lang="sl-SI" sz="1400" b="1" i="1" dirty="0"/>
              <a:t>, 523</a:t>
            </a:r>
          </a:p>
        </p:txBody>
      </p:sp>
    </p:spTree>
    <p:extLst>
      <p:ext uri="{BB962C8B-B14F-4D97-AF65-F5344CB8AC3E}">
        <p14:creationId xmlns:p14="http://schemas.microsoft.com/office/powerpoint/2010/main" val="25667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adko">
  <a:themeElements>
    <a:clrScheme name="Gladk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Gladk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adk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622</TotalTime>
  <Words>771</Words>
  <Application>Microsoft Office PowerPoint</Application>
  <PresentationFormat>Širokozaslonsko</PresentationFormat>
  <Paragraphs>155</Paragraphs>
  <Slides>17</Slides>
  <Notes>17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17</vt:i4>
      </vt:variant>
    </vt:vector>
  </HeadingPairs>
  <TitlesOfParts>
    <vt:vector size="23" baseType="lpstr">
      <vt:lpstr>Arial</vt:lpstr>
      <vt:lpstr>Calibri</vt:lpstr>
      <vt:lpstr>Mangal</vt:lpstr>
      <vt:lpstr>Trebuchet MS</vt:lpstr>
      <vt:lpstr>Wingdings 3</vt:lpstr>
      <vt:lpstr>Gladko</vt:lpstr>
      <vt:lpstr>Šolski barometer</vt:lpstr>
      <vt:lpstr>Vsebina</vt:lpstr>
      <vt:lpstr>Reference</vt:lpstr>
      <vt:lpstr>Kaj je Šolski barometer</vt:lpstr>
      <vt:lpstr>PowerPointova predstavitev</vt:lpstr>
      <vt:lpstr>Zakaj je merjenje zadovoljstva  pomembno</vt:lpstr>
      <vt:lpstr>Metodološka izhodišča raziskave</vt:lpstr>
      <vt:lpstr>Splošno</vt:lpstr>
      <vt:lpstr>Dijaki – vpliv na zadovoljstvo ali  priporočilo</vt:lpstr>
      <vt:lpstr>Dijaki – rezultati  ključnih  indikatorjev</vt:lpstr>
      <vt:lpstr>Starši – vpliv na zadovoljstvo ali  priporočilo</vt:lpstr>
      <vt:lpstr>Starši – rezultati ključnih indikatorjev</vt:lpstr>
      <vt:lpstr>Zaposleni – vpliv na zadovoljstvo ali  priporočilo</vt:lpstr>
      <vt:lpstr>Zaposleni –  rezultati ključnih indikatorjev</vt:lpstr>
      <vt:lpstr>Kako uporabiti rezultate Šolskega  barometra?</vt:lpstr>
      <vt:lpstr>Razvoj Šolskega barometra</vt:lpstr>
      <vt:lpstr>NAJLEPŠA HVALA ZA VAŠ ČAS IN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Šolski Barometer</dc:title>
  <dc:creator>Microsoft Office User</dc:creator>
  <cp:lastModifiedBy>Miha</cp:lastModifiedBy>
  <cp:revision>86</cp:revision>
  <dcterms:created xsi:type="dcterms:W3CDTF">2018-12-27T09:19:35Z</dcterms:created>
  <dcterms:modified xsi:type="dcterms:W3CDTF">2019-01-25T06:52:50Z</dcterms:modified>
</cp:coreProperties>
</file>