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3"/>
  </p:sldMasterIdLst>
  <p:notesMasterIdLst>
    <p:notesMasterId r:id="rId14"/>
  </p:notesMasterIdLst>
  <p:handoutMasterIdLst>
    <p:handoutMasterId r:id="rId15"/>
  </p:handoutMasterIdLst>
  <p:sldIdLst>
    <p:sldId id="298" r:id="rId4"/>
    <p:sldId id="299" r:id="rId5"/>
    <p:sldId id="300" r:id="rId6"/>
    <p:sldId id="301" r:id="rId7"/>
    <p:sldId id="302" r:id="rId8"/>
    <p:sldId id="304" r:id="rId9"/>
    <p:sldId id="305" r:id="rId10"/>
    <p:sldId id="306" r:id="rId11"/>
    <p:sldId id="303" r:id="rId12"/>
    <p:sldId id="296" r:id="rId13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073A0DAA-6AF3-43AB-8588-CEC1D06C72B9}" styleName="Srednji slo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574" autoAdjust="0"/>
  </p:normalViewPr>
  <p:slideViewPr>
    <p:cSldViewPr snapToGrid="0">
      <p:cViewPr varScale="1">
        <p:scale>
          <a:sx n="101" d="100"/>
          <a:sy n="101" d="100"/>
        </p:scale>
        <p:origin x="-96" y="-3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21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>
            <a:extLst>
              <a:ext uri="{FF2B5EF4-FFF2-40B4-BE49-F238E27FC236}">
                <a16:creationId xmlns:a16="http://schemas.microsoft.com/office/drawing/2014/main" xmlns="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>
            <a:extLst>
              <a:ext uri="{FF2B5EF4-FFF2-40B4-BE49-F238E27FC236}">
                <a16:creationId xmlns:a16="http://schemas.microsoft.com/office/drawing/2014/main" xmlns="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235723E-ED4E-4EE0-AD93-B1994A350575}" type="datetime1">
              <a:rPr lang="sl-SI" smtClean="0"/>
              <a:t>28.1.2019</a:t>
            </a:fld>
            <a:endParaRPr lang="sl-SI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xmlns="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xmlns="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DA8DB1-D97D-4147-91C4-CDE2D439A79B}" type="datetime1">
              <a:rPr lang="sl-SI" noProof="0" smtClean="0"/>
              <a:t>28.1.2019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/>
              <a:t>Uredite sloge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sl-SI" noProof="0" smtClean="0"/>
              <a:t>‹#›</a:t>
            </a:fld>
            <a:endParaRPr lang="sl-SI" noProof="0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1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14161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značba mesta stranske slik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Označba mesta opomb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altLang="sl-SI" smtClean="0"/>
          </a:p>
        </p:txBody>
      </p:sp>
      <p:sp>
        <p:nvSpPr>
          <p:cNvPr id="16388" name="Označba mest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1C3F17F1-569B-41CB-86DD-08674DB517AB}" type="slidenum">
              <a:rPr lang="sl-SI" altLang="sl-SI"/>
              <a:pPr/>
              <a:t>6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2508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530193B-564F-4854-8A52-728F3FB19C85}" type="slidenum">
              <a:rPr lang="sl-SI" smtClean="0"/>
              <a:t>10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9356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slovni diapozitiv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804025"/>
          </a:xfrm>
          <a:solidFill>
            <a:schemeClr val="bg1">
              <a:lumMod val="85000"/>
            </a:schemeClr>
          </a:solidFill>
        </p:spPr>
        <p:txBody>
          <a:bodyPr tIns="1728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00400" y="2811053"/>
            <a:ext cx="8991600" cy="1261295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4700" b="1" spc="-300" dirty="0"/>
            </a:lvl1pPr>
          </a:lstStyle>
          <a:p>
            <a:pPr lvl="0" algn="r" rtl="0"/>
            <a:r>
              <a:rPr lang="sl-SI" noProof="0" dirty="0"/>
              <a:t>Kliknite, da uredite naslov predstavitve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00400" y="4061039"/>
            <a:ext cx="6580188" cy="580921"/>
          </a:xfrm>
          <a:solidFill>
            <a:schemeClr val="tx1">
              <a:alpha val="80000"/>
            </a:schemeClr>
          </a:solidFill>
        </p:spPr>
        <p:txBody>
          <a:bodyPr vert="horz" lIns="180000" tIns="180000" rIns="180000" bIns="180000" rtlCol="0">
            <a:noAutofit/>
          </a:bodyPr>
          <a:lstStyle>
            <a:lvl1pPr marL="0" indent="0" algn="r">
              <a:buNone/>
              <a:defRPr lang="en-ZA" dirty="0">
                <a:solidFill>
                  <a:schemeClr val="bg1"/>
                </a:solidFill>
              </a:defRPr>
            </a:lvl1pPr>
          </a:lstStyle>
          <a:p>
            <a:pPr marL="266700" lvl="0" indent="-266700" algn="ctr" rtl="0"/>
            <a:r>
              <a:rPr lang="sl-SI" noProof="0" smtClean="0"/>
              <a:t>Kliknite, da uredite slog podnaslova matrice</a:t>
            </a:r>
            <a:endParaRPr lang="sl-SI" noProof="0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269861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xmlns="" id="{7DEBF36F-ADC5-48FF-BFAF-3BED06924F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512000"/>
            <a:ext cx="5472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6" name="Označba mesta za besedilo 4">
            <a:extLst>
              <a:ext uri="{FF2B5EF4-FFF2-40B4-BE49-F238E27FC236}">
                <a16:creationId xmlns:a16="http://schemas.microsoft.com/office/drawing/2014/main" xmlns="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11250"/>
            <a:ext cx="5472113" cy="4680000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xmlns="" id="{F64CFC6C-1D8B-46C9-B0F7-A8BD88D8AB46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xmlns="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xmlns="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511476"/>
            <a:ext cx="3600450" cy="4679249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1" name="Označba mesta za besedilo 5">
            <a:extLst>
              <a:ext uri="{FF2B5EF4-FFF2-40B4-BE49-F238E27FC236}">
                <a16:creationId xmlns:a16="http://schemas.microsoft.com/office/drawing/2014/main" xmlns="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511475"/>
            <a:ext cx="3600450" cy="4679250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xmlns="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xmlns="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xmlns="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besedilo 4">
            <a:extLst>
              <a:ext uri="{FF2B5EF4-FFF2-40B4-BE49-F238E27FC236}">
                <a16:creationId xmlns:a16="http://schemas.microsoft.com/office/drawing/2014/main" xmlns="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3" name="Označba mesta za besedilo 5">
            <a:extLst>
              <a:ext uri="{FF2B5EF4-FFF2-40B4-BE49-F238E27FC236}">
                <a16:creationId xmlns:a16="http://schemas.microsoft.com/office/drawing/2014/main" xmlns="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5" name="Označba mesta za besedilo 6">
            <a:extLst>
              <a:ext uri="{FF2B5EF4-FFF2-40B4-BE49-F238E27FC236}">
                <a16:creationId xmlns:a16="http://schemas.microsoft.com/office/drawing/2014/main" xmlns="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7" name="Označba mesta za besedilo 7">
            <a:extLst>
              <a:ext uri="{FF2B5EF4-FFF2-40B4-BE49-F238E27FC236}">
                <a16:creationId xmlns:a16="http://schemas.microsoft.com/office/drawing/2014/main" xmlns="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xmlns="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xmlns="" id="{009ABD5E-B8F1-4246-B167-09138760AD7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5" name="Podnaslov 2">
            <a:extLst>
              <a:ext uri="{FF2B5EF4-FFF2-40B4-BE49-F238E27FC236}">
                <a16:creationId xmlns:a16="http://schemas.microsoft.com/office/drawing/2014/main" xmlns="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nogo 2">
            <a:extLst>
              <a:ext uri="{FF2B5EF4-FFF2-40B4-BE49-F238E27FC236}">
                <a16:creationId xmlns:a16="http://schemas.microsoft.com/office/drawing/2014/main" xmlns="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4" name="Označba mesta za številko diapozitiva 3">
            <a:extLst>
              <a:ext uri="{FF2B5EF4-FFF2-40B4-BE49-F238E27FC236}">
                <a16:creationId xmlns:a16="http://schemas.microsoft.com/office/drawing/2014/main" xmlns="" id="{853CF994-8B2C-443F-B695-7378DD360DAA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ogo 1">
            <a:extLst>
              <a:ext uri="{FF2B5EF4-FFF2-40B4-BE49-F238E27FC236}">
                <a16:creationId xmlns:a16="http://schemas.microsoft.com/office/drawing/2014/main" xmlns="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3" name="Označba mesta za številko diapozitiva 2">
            <a:extLst>
              <a:ext uri="{FF2B5EF4-FFF2-40B4-BE49-F238E27FC236}">
                <a16:creationId xmlns:a16="http://schemas.microsoft.com/office/drawing/2014/main" xmlns="" id="{A95CDFA7-DEA3-4BBE-8D70-0AF654A1E6F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4" name="Naslov 3">
            <a:extLst>
              <a:ext uri="{FF2B5EF4-FFF2-40B4-BE49-F238E27FC236}">
                <a16:creationId xmlns:a16="http://schemas.microsoft.com/office/drawing/2014/main" xmlns="" id="{90694D9D-C633-4D52-965E-E5BBD9883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403" y="0"/>
            <a:ext cx="10586144" cy="1143000"/>
          </a:xfrm>
        </p:spPr>
        <p:txBody>
          <a:bodyPr>
            <a:noAutofit/>
          </a:bodyPr>
          <a:lstStyle>
            <a:lvl1pPr algn="l" eaLnBrk="1" latinLnBrk="0" hangingPunct="1">
              <a:defRPr kumimoji="0" lang="sl-SI" sz="4000">
                <a:solidFill>
                  <a:srgbClr val="C65E2B"/>
                </a:solidFill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143000"/>
            <a:ext cx="10586144" cy="4950295"/>
          </a:xfrm>
        </p:spPr>
        <p:txBody>
          <a:bodyPr>
            <a:normAutofit/>
          </a:bodyPr>
          <a:lstStyle>
            <a:lvl1pPr eaLnBrk="1" latinLnBrk="0" hangingPunct="1">
              <a:defRPr kumimoji="0" lang="sl-SI" sz="32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1pPr>
            <a:lvl2pPr eaLnBrk="1" latinLnBrk="0" hangingPunct="1">
              <a:defRPr kumimoji="0" lang="sl-SI" sz="28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2pPr>
            <a:lvl3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3pPr>
            <a:lvl4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4pPr>
            <a:lvl5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E21F-57D1-4CAF-B673-EB1E16EB2B0A}" type="datetimeFigureOut">
              <a:rPr lang="sl-SI"/>
              <a:pPr>
                <a:defRPr/>
              </a:pPr>
              <a:t>28.1.2019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47B59-D006-462E-9EAB-66368E07CC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9632447"/>
      </p:ext>
    </p:extLst>
  </p:cSld>
  <p:clrMapOvr>
    <a:masterClrMapping/>
  </p:clrMapOvr>
  <p:transition spd="slow">
    <p:wipe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403" y="0"/>
            <a:ext cx="10586144" cy="1143000"/>
          </a:xfrm>
        </p:spPr>
        <p:txBody>
          <a:bodyPr>
            <a:noAutofit/>
          </a:bodyPr>
          <a:lstStyle>
            <a:lvl1pPr algn="l" eaLnBrk="1" latinLnBrk="0" hangingPunct="1">
              <a:defRPr kumimoji="0" lang="sl-SI" sz="4000">
                <a:solidFill>
                  <a:srgbClr val="C65E2B"/>
                </a:solidFill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143000"/>
            <a:ext cx="10586144" cy="4950295"/>
          </a:xfrm>
        </p:spPr>
        <p:txBody>
          <a:bodyPr>
            <a:normAutofit/>
          </a:bodyPr>
          <a:lstStyle>
            <a:lvl1pPr eaLnBrk="1" latinLnBrk="0" hangingPunct="1">
              <a:defRPr kumimoji="0" lang="sl-SI" sz="32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1pPr>
            <a:lvl2pPr eaLnBrk="1" latinLnBrk="0" hangingPunct="1">
              <a:defRPr kumimoji="0" lang="sl-SI" sz="28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2pPr>
            <a:lvl3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3pPr>
            <a:lvl4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4pPr>
            <a:lvl5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E21F-57D1-4CAF-B673-EB1E16EB2B0A}" type="datetimeFigureOut">
              <a:rPr lang="sl-SI"/>
              <a:pPr>
                <a:defRPr/>
              </a:pPr>
              <a:t>28.1.2019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47B59-D006-462E-9EAB-66368E07CC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4778642"/>
      </p:ext>
    </p:extLst>
  </p:cSld>
  <p:clrMapOvr>
    <a:masterClrMapping/>
  </p:clrMapOvr>
  <p:transition spd="slow">
    <p:wipe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403" y="0"/>
            <a:ext cx="10586144" cy="1143000"/>
          </a:xfrm>
        </p:spPr>
        <p:txBody>
          <a:bodyPr>
            <a:noAutofit/>
          </a:bodyPr>
          <a:lstStyle>
            <a:lvl1pPr algn="l" eaLnBrk="1" latinLnBrk="0" hangingPunct="1">
              <a:defRPr kumimoji="0" lang="sl-SI" sz="4000">
                <a:solidFill>
                  <a:srgbClr val="C65E2B"/>
                </a:solidFill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143000"/>
            <a:ext cx="10586144" cy="4950295"/>
          </a:xfrm>
        </p:spPr>
        <p:txBody>
          <a:bodyPr>
            <a:normAutofit/>
          </a:bodyPr>
          <a:lstStyle>
            <a:lvl1pPr eaLnBrk="1" latinLnBrk="0" hangingPunct="1">
              <a:defRPr kumimoji="0" lang="sl-SI" sz="32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1pPr>
            <a:lvl2pPr eaLnBrk="1" latinLnBrk="0" hangingPunct="1">
              <a:defRPr kumimoji="0" lang="sl-SI" sz="28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2pPr>
            <a:lvl3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3pPr>
            <a:lvl4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4pPr>
            <a:lvl5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8E21F-57D1-4CAF-B673-EB1E16EB2B0A}" type="datetimeFigureOut">
              <a:rPr lang="sl-SI"/>
              <a:pPr>
                <a:defRPr/>
              </a:pPr>
              <a:t>28.1.2019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C47B59-D006-462E-9EAB-66368E07CC0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33431"/>
      </p:ext>
    </p:extLst>
  </p:cSld>
  <p:clrMapOvr>
    <a:masterClrMapping/>
  </p:clrMapOvr>
  <p:transition spd="slow">
    <p:wipe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403" y="0"/>
            <a:ext cx="10586144" cy="1143000"/>
          </a:xfrm>
        </p:spPr>
        <p:txBody>
          <a:bodyPr>
            <a:noAutofit/>
          </a:bodyPr>
          <a:lstStyle>
            <a:lvl1pPr algn="l" eaLnBrk="1" latinLnBrk="0" hangingPunct="1">
              <a:defRPr kumimoji="0" lang="sl-SI" sz="4000">
                <a:solidFill>
                  <a:srgbClr val="C65E2B"/>
                </a:solidFill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143000"/>
            <a:ext cx="10586144" cy="4950295"/>
          </a:xfrm>
        </p:spPr>
        <p:txBody>
          <a:bodyPr>
            <a:normAutofit/>
          </a:bodyPr>
          <a:lstStyle>
            <a:lvl1pPr eaLnBrk="1" latinLnBrk="0" hangingPunct="1">
              <a:defRPr kumimoji="0" lang="sl-SI" sz="32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1pPr>
            <a:lvl2pPr eaLnBrk="1" latinLnBrk="0" hangingPunct="1">
              <a:defRPr kumimoji="0" lang="sl-SI" sz="28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2pPr>
            <a:lvl3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3pPr>
            <a:lvl4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4pPr>
            <a:lvl5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124AD-708A-43B2-8EAF-8041AE5402BC}" type="datetimeFigureOut">
              <a:rPr lang="sl-SI"/>
              <a:pPr>
                <a:defRPr/>
              </a:pPr>
              <a:t>28.1.2019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033FC-B5D8-472D-9CEB-E9F4C79D2A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76110101"/>
      </p:ext>
    </p:extLst>
  </p:cSld>
  <p:clrMapOvr>
    <a:masterClrMapping/>
  </p:clrMapOvr>
  <p:transition spd="slow">
    <p:wipe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403" y="0"/>
            <a:ext cx="10586144" cy="1143000"/>
          </a:xfrm>
        </p:spPr>
        <p:txBody>
          <a:bodyPr>
            <a:noAutofit/>
          </a:bodyPr>
          <a:lstStyle>
            <a:lvl1pPr algn="l" eaLnBrk="1" latinLnBrk="0" hangingPunct="1">
              <a:defRPr kumimoji="0" lang="sl-SI" sz="4000">
                <a:solidFill>
                  <a:srgbClr val="C65E2B"/>
                </a:solidFill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143000"/>
            <a:ext cx="10586144" cy="4950295"/>
          </a:xfrm>
        </p:spPr>
        <p:txBody>
          <a:bodyPr>
            <a:normAutofit/>
          </a:bodyPr>
          <a:lstStyle>
            <a:lvl1pPr eaLnBrk="1" latinLnBrk="0" hangingPunct="1">
              <a:defRPr kumimoji="0" lang="sl-SI" sz="32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1pPr>
            <a:lvl2pPr eaLnBrk="1" latinLnBrk="0" hangingPunct="1">
              <a:defRPr kumimoji="0" lang="sl-SI" sz="28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2pPr>
            <a:lvl3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3pPr>
            <a:lvl4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4pPr>
            <a:lvl5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124AD-708A-43B2-8EAF-8041AE5402BC}" type="datetimeFigureOut">
              <a:rPr lang="sl-SI"/>
              <a:pPr>
                <a:defRPr/>
              </a:pPr>
              <a:t>28.1.2019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033FC-B5D8-472D-9CEB-E9F4C79D2A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1953711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zdelilnik diapozitiva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</a:t>
            </a:r>
            <a:br>
              <a:rPr lang="sl-SI" noProof="0" dirty="0"/>
            </a:br>
            <a:r>
              <a:rPr lang="sl-SI" noProof="0" dirty="0"/>
              <a:t>vašo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5700" y="2204792"/>
            <a:ext cx="5956300" cy="1944000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5900" b="1" spc="-300" dirty="0"/>
            </a:lvl1pPr>
          </a:lstStyle>
          <a:p>
            <a:pPr lvl="0" algn="r" rtl="0"/>
            <a:r>
              <a:rPr lang="sl-SI" noProof="0" dirty="0"/>
              <a:t>Kliknite, da uredite razdelilnik razdelka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35700" y="41488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180000" tIns="180000" rIns="252000" bIns="180000"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dirty="0"/>
              <a:t>Kliknite, če želite urediti slog podnaslova matrice</a:t>
            </a:r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9780588" y="5247782"/>
            <a:ext cx="2411412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4371590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403" y="0"/>
            <a:ext cx="10586144" cy="1143000"/>
          </a:xfrm>
        </p:spPr>
        <p:txBody>
          <a:bodyPr>
            <a:noAutofit/>
          </a:bodyPr>
          <a:lstStyle>
            <a:lvl1pPr algn="l" eaLnBrk="1" latinLnBrk="0" hangingPunct="1">
              <a:defRPr kumimoji="0" lang="sl-SI" sz="4000">
                <a:solidFill>
                  <a:srgbClr val="C65E2B"/>
                </a:solidFill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143000"/>
            <a:ext cx="10586144" cy="4950295"/>
          </a:xfrm>
        </p:spPr>
        <p:txBody>
          <a:bodyPr>
            <a:normAutofit/>
          </a:bodyPr>
          <a:lstStyle>
            <a:lvl1pPr eaLnBrk="1" latinLnBrk="0" hangingPunct="1">
              <a:defRPr kumimoji="0" lang="sl-SI" sz="32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1pPr>
            <a:lvl2pPr eaLnBrk="1" latinLnBrk="0" hangingPunct="1">
              <a:defRPr kumimoji="0" lang="sl-SI" sz="28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2pPr>
            <a:lvl3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3pPr>
            <a:lvl4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4pPr>
            <a:lvl5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124AD-708A-43B2-8EAF-8041AE5402BC}" type="datetimeFigureOut">
              <a:rPr lang="sl-SI"/>
              <a:pPr>
                <a:defRPr/>
              </a:pPr>
              <a:t>28.1.2019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033FC-B5D8-472D-9CEB-E9F4C79D2A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7418300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9403" y="0"/>
            <a:ext cx="10586144" cy="1143000"/>
          </a:xfrm>
        </p:spPr>
        <p:txBody>
          <a:bodyPr>
            <a:noAutofit/>
          </a:bodyPr>
          <a:lstStyle>
            <a:lvl1pPr algn="l" eaLnBrk="1" latinLnBrk="0" hangingPunct="1">
              <a:defRPr kumimoji="0" lang="sl-SI" sz="4000">
                <a:solidFill>
                  <a:srgbClr val="C65E2B"/>
                </a:solidFill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sl-SI" dirty="0" smtClean="0"/>
              <a:t>Uredite slog naslova matrice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9456" y="1143000"/>
            <a:ext cx="10586144" cy="4950295"/>
          </a:xfrm>
        </p:spPr>
        <p:txBody>
          <a:bodyPr>
            <a:normAutofit/>
          </a:bodyPr>
          <a:lstStyle>
            <a:lvl1pPr eaLnBrk="1" latinLnBrk="0" hangingPunct="1">
              <a:defRPr kumimoji="0" lang="sl-SI" sz="32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1pPr>
            <a:lvl2pPr eaLnBrk="1" latinLnBrk="0" hangingPunct="1">
              <a:defRPr kumimoji="0" lang="sl-SI" sz="28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2pPr>
            <a:lvl3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3pPr>
            <a:lvl4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4pPr>
            <a:lvl5pPr eaLnBrk="1" latinLnBrk="0" hangingPunct="1">
              <a:defRPr kumimoji="0" lang="sl-SI" sz="2400">
                <a:latin typeface="Franklin Gothic Demi" panose="020B0703020102020204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sl-SI" dirty="0" smtClean="0"/>
              <a:t>Uredite sloge besedila matrice</a:t>
            </a:r>
          </a:p>
          <a:p>
            <a:pPr lvl="1"/>
            <a:r>
              <a:rPr lang="sl-SI" dirty="0" smtClean="0"/>
              <a:t>Druga raven</a:t>
            </a:r>
          </a:p>
          <a:p>
            <a:pPr lvl="2"/>
            <a:r>
              <a:rPr lang="sl-SI" dirty="0" smtClean="0"/>
              <a:t>Tretja raven</a:t>
            </a:r>
          </a:p>
          <a:p>
            <a:pPr lvl="3"/>
            <a:r>
              <a:rPr lang="sl-SI" dirty="0" smtClean="0"/>
              <a:t>Četrta raven</a:t>
            </a:r>
          </a:p>
          <a:p>
            <a:pPr lvl="4"/>
            <a:r>
              <a:rPr lang="sl-SI" dirty="0" smtClean="0"/>
              <a:t>Peta raven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124AD-708A-43B2-8EAF-8041AE5402BC}" type="datetimeFigureOut">
              <a:rPr lang="sl-SI"/>
              <a:pPr>
                <a:defRPr/>
              </a:pPr>
              <a:t>28.1.2019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033FC-B5D8-472D-9CEB-E9F4C79D2A5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09197242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zdelilnik diapozitiva 2"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11412" y="0"/>
            <a:ext cx="9780588" cy="6371351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</a:t>
            </a:r>
            <a:br>
              <a:rPr lang="sl-SI" noProof="0" dirty="0"/>
            </a:br>
            <a:r>
              <a:rPr lang="sl-SI" noProof="0" dirty="0"/>
              <a:t>vašo sliko</a:t>
            </a:r>
          </a:p>
        </p:txBody>
      </p:sp>
      <p:sp>
        <p:nvSpPr>
          <p:cNvPr id="3" name="Naslov 1">
            <a:extLst>
              <a:ext uri="{FF2B5EF4-FFF2-40B4-BE49-F238E27FC236}">
                <a16:creationId xmlns:a16="http://schemas.microsoft.com/office/drawing/2014/main" xmlns="" id="{E473AB13-DFF9-4538-9907-E261659E0E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700" y="2156226"/>
            <a:ext cx="5958000" cy="1958400"/>
          </a:xfrm>
          <a:solidFill>
            <a:schemeClr val="bg1"/>
          </a:solidFill>
        </p:spPr>
        <p:txBody>
          <a:bodyPr lIns="252000" tIns="180000" rIns="180000" bIns="180000" rtlCol="0"/>
          <a:lstStyle>
            <a:lvl1pPr>
              <a:defRPr sz="5900" b="1" spc="-3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sl-SI" noProof="0" dirty="0"/>
              <a:t>Kliknite, da uredite razdelilnik razdelka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xmlns="" id="{9E4D4535-D519-40ED-B8A4-2EA1276BB6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110760"/>
            <a:ext cx="5956300" cy="1100565"/>
          </a:xfrm>
          <a:solidFill>
            <a:schemeClr val="tx1">
              <a:alpha val="80000"/>
            </a:schemeClr>
          </a:solidFill>
        </p:spPr>
        <p:txBody>
          <a:bodyPr lIns="252000" tIns="180000" rIns="180000" bIns="180000" rtlCol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266700" indent="0" algn="r">
              <a:buNone/>
              <a:defRPr sz="1800">
                <a:solidFill>
                  <a:schemeClr val="bg1"/>
                </a:solidFill>
              </a:defRPr>
            </a:lvl2pPr>
            <a:lvl3pPr marL="542925" indent="0" algn="r">
              <a:buNone/>
              <a:defRPr sz="1800">
                <a:solidFill>
                  <a:schemeClr val="bg1"/>
                </a:solidFill>
              </a:defRPr>
            </a:lvl3pPr>
            <a:lvl4pPr marL="809625" indent="0" algn="r">
              <a:buNone/>
              <a:defRPr sz="1800">
                <a:solidFill>
                  <a:schemeClr val="bg1"/>
                </a:solidFill>
              </a:defRPr>
            </a:lvl4pPr>
            <a:lvl5pPr marL="1076325" indent="0" algn="r">
              <a:buNone/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sl-SI" noProof="0" dirty="0"/>
              <a:t>Kliknite, če želite urediti slog podnaslova matrice</a:t>
            </a:r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xmlns="" id="{6816FE98-6A12-44EC-8485-8B5EFABDF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0" y="5209682"/>
            <a:ext cx="2411412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noProof="0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xmlns="" id="{F50EF489-F21B-4E7C-9A44-D3CC8DC34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282858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edilo, slika, postavitev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za sliko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1800" y="3802899"/>
            <a:ext cx="4648200" cy="985000"/>
          </a:xfrm>
          <a:solidFill>
            <a:schemeClr val="bg1"/>
          </a:solidFill>
        </p:spPr>
        <p:txBody>
          <a:bodyPr lIns="180000" tIns="180000" rIns="180000" bIns="180000" rtlCol="0"/>
          <a:lstStyle>
            <a:lvl1pPr algn="r">
              <a:defRPr sz="44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111800" y="4787900"/>
            <a:ext cx="4648200" cy="116280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2668686"/>
            <a:ext cx="5472000" cy="2999426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1508F53F-6AA2-4060-904A-BC90211DC043}"/>
              </a:ext>
            </a:extLst>
          </p:cNvPr>
          <p:cNvSpPr/>
          <p:nvPr userDrawn="1"/>
        </p:nvSpPr>
        <p:spPr>
          <a:xfrm>
            <a:off x="9348588" y="3700775"/>
            <a:ext cx="2411412" cy="1148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350103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sedilo, slika, postavitev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za sliko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-1"/>
            <a:ext cx="6096000" cy="6371351"/>
          </a:xfrm>
          <a:solidFill>
            <a:schemeClr val="bg1">
              <a:lumMod val="95000"/>
            </a:schemeClr>
          </a:solidFill>
        </p:spPr>
        <p:txBody>
          <a:bodyPr tIns="158400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8100" y="1869795"/>
            <a:ext cx="6641900" cy="1124345"/>
          </a:xfrm>
          <a:solidFill>
            <a:schemeClr val="bg1">
              <a:lumMod val="95000"/>
            </a:schemeClr>
          </a:solidFill>
        </p:spPr>
        <p:txBody>
          <a:bodyPr lIns="180000" tIns="180000" rIns="180000" bIns="180000" rtlCol="0"/>
          <a:lstStyle>
            <a:lvl1pPr algn="l">
              <a:defRPr sz="4200" b="1" spc="-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10" name="Podnaslov 2">
            <a:extLst>
              <a:ext uri="{FF2B5EF4-FFF2-40B4-BE49-F238E27FC236}">
                <a16:creationId xmlns:a16="http://schemas.microsoft.com/office/drawing/2014/main" xmlns="" id="{3FAEED1D-0E66-4F74-9455-675F5CB7EAD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118334" y="2994141"/>
            <a:ext cx="6641626" cy="590155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 rtlCol="0"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8000" y="3763648"/>
            <a:ext cx="5472000" cy="2428351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xmlns="" id="{0505ED12-A431-4761-87A4-F05164BE0221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FA5285E0-8F27-49C4-AADF-92A3B72D41FD}"/>
              </a:ext>
            </a:extLst>
          </p:cNvPr>
          <p:cNvSpPr/>
          <p:nvPr userDrawn="1"/>
        </p:nvSpPr>
        <p:spPr>
          <a:xfrm>
            <a:off x="9775824" y="1762069"/>
            <a:ext cx="1984175" cy="1148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rtl="0"/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843892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9" name="Podnaslov 2">
            <a:extLst>
              <a:ext uri="{FF2B5EF4-FFF2-40B4-BE49-F238E27FC236}">
                <a16:creationId xmlns:a16="http://schemas.microsoft.com/office/drawing/2014/main" xmlns="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Napis levo, označba mesta 1">
            <a:extLst>
              <a:ext uri="{FF2B5EF4-FFF2-40B4-BE49-F238E27FC236}">
                <a16:creationId xmlns:a16="http://schemas.microsoft.com/office/drawing/2014/main" xmlns="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4" name="Označba mesta za vsebino 2">
            <a:extLst>
              <a:ext uri="{FF2B5EF4-FFF2-40B4-BE49-F238E27FC236}">
                <a16:creationId xmlns:a16="http://schemas.microsoft.com/office/drawing/2014/main" xmlns="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12" name="Napis levo, označba mesta 2">
            <a:extLst>
              <a:ext uri="{FF2B5EF4-FFF2-40B4-BE49-F238E27FC236}">
                <a16:creationId xmlns:a16="http://schemas.microsoft.com/office/drawing/2014/main" xmlns="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sl-SI" noProof="0" smtClean="0"/>
              <a:t>Uredite sloge besedila matrice</a:t>
            </a:r>
          </a:p>
        </p:txBody>
      </p:sp>
      <p:sp>
        <p:nvSpPr>
          <p:cNvPr id="8" name="Označba mesta za besedilo 4">
            <a:extLst>
              <a:ext uri="{FF2B5EF4-FFF2-40B4-BE49-F238E27FC236}">
                <a16:creationId xmlns:a16="http://schemas.microsoft.com/office/drawing/2014/main" xmlns="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/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5" name="Označba mesta za nogo 4">
            <a:extLst>
              <a:ext uri="{FF2B5EF4-FFF2-40B4-BE49-F238E27FC236}">
                <a16:creationId xmlns:a16="http://schemas.microsoft.com/office/drawing/2014/main" xmlns="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xmlns="" id="{18733E7E-50D2-4F6C-9DF2-CF4C98C4B847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lika fotografi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za sliko 6">
            <a:extLst>
              <a:ext uri="{FF2B5EF4-FFF2-40B4-BE49-F238E27FC236}">
                <a16:creationId xmlns:a16="http://schemas.microsoft.com/office/drawing/2014/main" xmlns="" id="{890ED7CE-A9D2-4D19-B978-56BFB74E657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"/>
            <a:ext cx="12192000" cy="6371350"/>
          </a:xfrm>
          <a:solidFill>
            <a:schemeClr val="bg1">
              <a:lumMod val="8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Vstavite ali povlecite in spustite sliko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xmlns="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5359400"/>
            <a:ext cx="5664000" cy="565899"/>
          </a:xfrm>
          <a:solidFill>
            <a:schemeClr val="tx1"/>
          </a:solidFill>
        </p:spPr>
        <p:txBody>
          <a:bodyPr lIns="180000" tIns="180000" rIns="180000" bIns="180000" rtlCol="0" anchor="ctr"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dirty="0"/>
              <a:t>Vnesite napis</a:t>
            </a:r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xmlns="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2" name="Označba mesta za številko diapozitiva 1">
            <a:extLst>
              <a:ext uri="{FF2B5EF4-FFF2-40B4-BE49-F238E27FC236}">
                <a16:creationId xmlns:a16="http://schemas.microsoft.com/office/drawing/2014/main" xmlns="" id="{8B3D119C-DBF5-4B4F-BE38-7BD7B5C8A5D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5" name="Naslov 4">
            <a:extLst>
              <a:ext uri="{FF2B5EF4-FFF2-40B4-BE49-F238E27FC236}">
                <a16:creationId xmlns:a16="http://schemas.microsoft.com/office/drawing/2014/main" xmlns="" id="{7F8E7C83-06D7-4C5B-85B7-0E5713B4F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 noProof="0" smtClean="0"/>
              <a:t>Uredite slog naslova matrice</a:t>
            </a:r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vala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značba mesta za sliko 40">
            <a:extLst>
              <a:ext uri="{FF2B5EF4-FFF2-40B4-BE49-F238E27FC236}">
                <a16:creationId xmlns:a16="http://schemas.microsoft.com/office/drawing/2014/main" xmlns="" id="{EB7F0EE8-BE52-4A79-8FC8-4A2487FA01F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780102" cy="6804025"/>
          </a:xfrm>
          <a:solidFill>
            <a:schemeClr val="bg1">
              <a:lumMod val="85000"/>
            </a:schemeClr>
          </a:solidFill>
        </p:spPr>
        <p:txBody>
          <a:bodyPr t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sl-SI" noProof="0" dirty="0"/>
              <a:t>Tukaj vstavite ali povlecite in spustite sliko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xmlns="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58200" y="2798354"/>
            <a:ext cx="3733800" cy="1013684"/>
          </a:xfrm>
          <a:solidFill>
            <a:schemeClr val="bg1"/>
          </a:solidFill>
        </p:spPr>
        <p:txBody>
          <a:bodyPr vert="horz" lIns="180000" tIns="180000" rIns="252000" bIns="180000" rtlCol="0" anchor="t">
            <a:noAutofit/>
          </a:bodyPr>
          <a:lstStyle>
            <a:lvl1pPr algn="r">
              <a:defRPr lang="en-ZA" sz="6000" b="1" spc="-300" dirty="0"/>
            </a:lvl1pPr>
          </a:lstStyle>
          <a:p>
            <a:pPr lvl="0" algn="r" rtl="0"/>
            <a:r>
              <a:rPr lang="sl-SI" noProof="0" dirty="0"/>
              <a:t>Hvala</a:t>
            </a:r>
          </a:p>
        </p:txBody>
      </p:sp>
      <p:sp>
        <p:nvSpPr>
          <p:cNvPr id="9" name="Označba mesta za besedilo 5">
            <a:extLst>
              <a:ext uri="{FF2B5EF4-FFF2-40B4-BE49-F238E27FC236}">
                <a16:creationId xmlns:a16="http://schemas.microsoft.com/office/drawing/2014/main" xmlns="" id="{52FA7FC9-E40E-4144-84E4-34E3722E9A6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58200" y="3957705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Polno ime</a:t>
            </a:r>
          </a:p>
        </p:txBody>
      </p:sp>
      <p:sp>
        <p:nvSpPr>
          <p:cNvPr id="10" name="Označba mesta za besedilo 6">
            <a:extLst>
              <a:ext uri="{FF2B5EF4-FFF2-40B4-BE49-F238E27FC236}">
                <a16:creationId xmlns:a16="http://schemas.microsoft.com/office/drawing/2014/main" xmlns="" id="{97289182-4FE6-4A18-9775-4588D5801C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8200" y="4306722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Telefonska številka</a:t>
            </a:r>
          </a:p>
        </p:txBody>
      </p:sp>
      <p:sp>
        <p:nvSpPr>
          <p:cNvPr id="11" name="Označba mesta za besedilo 7">
            <a:extLst>
              <a:ext uri="{FF2B5EF4-FFF2-40B4-BE49-F238E27FC236}">
                <a16:creationId xmlns:a16="http://schemas.microsoft.com/office/drawing/2014/main" xmlns="" id="{BD4E94C7-6CAF-4FEE-9E02-D3D3A2AC5EA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8200" y="4655739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E-poštni naslov ali družabno omrežje</a:t>
            </a:r>
          </a:p>
        </p:txBody>
      </p:sp>
      <p:sp>
        <p:nvSpPr>
          <p:cNvPr id="12" name="Označba mesta za besedilo 8">
            <a:extLst>
              <a:ext uri="{FF2B5EF4-FFF2-40B4-BE49-F238E27FC236}">
                <a16:creationId xmlns:a16="http://schemas.microsoft.com/office/drawing/2014/main" xmlns="" id="{0DE421A3-3C59-48FC-BC3B-007ADFBEB4F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458200" y="5004756"/>
            <a:ext cx="2910342" cy="316800"/>
          </a:xfrm>
          <a:solidFill>
            <a:schemeClr val="tx1">
              <a:lumMod val="75000"/>
              <a:lumOff val="25000"/>
            </a:schemeClr>
          </a:solidFill>
        </p:spPr>
        <p:txBody>
          <a:bodyPr rIns="72000" rtlCol="0" anchor="ctr"/>
          <a:lstStyle>
            <a:lvl1pPr marL="0" indent="0" algn="r">
              <a:buNone/>
              <a:defRPr sz="14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Spletno mesto podjetja</a:t>
            </a:r>
          </a:p>
        </p:txBody>
      </p:sp>
      <p:sp>
        <p:nvSpPr>
          <p:cNvPr id="15" name="Pravokotnik 14">
            <a:extLst>
              <a:ext uri="{FF2B5EF4-FFF2-40B4-BE49-F238E27FC236}">
                <a16:creationId xmlns:a16="http://schemas.microsoft.com/office/drawing/2014/main" xmlns="" id="{9504A767-1C0B-484E-BF7D-CD42D30A52EE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4" name="Pravokotnik 13">
            <a:extLst>
              <a:ext uri="{FF2B5EF4-FFF2-40B4-BE49-F238E27FC236}">
                <a16:creationId xmlns:a16="http://schemas.microsoft.com/office/drawing/2014/main" xmlns="" id="{7A13D8A8-6C3D-4527-959D-41C3213F7F0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xmlns="" id="{EC0FBB1B-4F0E-4365-BF27-3150FC6C3B90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8" name="Pravokotnik 7">
            <a:extLst>
              <a:ext uri="{FF2B5EF4-FFF2-40B4-BE49-F238E27FC236}">
                <a16:creationId xmlns:a16="http://schemas.microsoft.com/office/drawing/2014/main" xmlns="" id="{51DD44D8-4A8F-4693-B90A-166855B29D25}"/>
              </a:ext>
            </a:extLst>
          </p:cNvPr>
          <p:cNvSpPr/>
          <p:nvPr userDrawn="1"/>
        </p:nvSpPr>
        <p:spPr>
          <a:xfrm>
            <a:off x="8458200" y="2685912"/>
            <a:ext cx="3733800" cy="1148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xmlns="" id="{222FB6A7-1E80-487C-93E6-DCAA8751EF21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2049663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7" name="Podnaslov 2">
            <a:extLst>
              <a:ext uri="{FF2B5EF4-FFF2-40B4-BE49-F238E27FC236}">
                <a16:creationId xmlns:a16="http://schemas.microsoft.com/office/drawing/2014/main" xmlns="" id="{E97A9A62-1AA6-47A9-A1A0-54196823744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sl-SI" noProof="0" dirty="0"/>
              <a:t>Podnaslov</a:t>
            </a:r>
          </a:p>
        </p:txBody>
      </p:sp>
      <p:sp>
        <p:nvSpPr>
          <p:cNvPr id="3" name="Označba mesta za vsebino 2">
            <a:extLst>
              <a:ext uri="{FF2B5EF4-FFF2-40B4-BE49-F238E27FC236}">
                <a16:creationId xmlns:a16="http://schemas.microsoft.com/office/drawing/2014/main" xmlns="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sl-SI" noProof="0" smtClean="0"/>
              <a:t>Uredite sloge besedila matrice</a:t>
            </a:r>
          </a:p>
          <a:p>
            <a:pPr lvl="1" rtl="0"/>
            <a:r>
              <a:rPr lang="sl-SI" noProof="0" smtClean="0"/>
              <a:t>Druga raven</a:t>
            </a:r>
          </a:p>
          <a:p>
            <a:pPr lvl="2" rtl="0"/>
            <a:r>
              <a:rPr lang="sl-SI" noProof="0" smtClean="0"/>
              <a:t>Tretja raven</a:t>
            </a:r>
          </a:p>
          <a:p>
            <a:pPr lvl="3" rtl="0"/>
            <a:r>
              <a:rPr lang="sl-SI" noProof="0" smtClean="0"/>
              <a:t>Četrta raven</a:t>
            </a:r>
          </a:p>
          <a:p>
            <a:pPr lvl="4" rtl="0"/>
            <a:r>
              <a:rPr lang="sl-SI" noProof="0" smtClean="0"/>
              <a:t>Peta raven</a:t>
            </a:r>
            <a:endParaRPr lang="sl-SI" noProof="0" dirty="0"/>
          </a:p>
        </p:txBody>
      </p:sp>
      <p:sp>
        <p:nvSpPr>
          <p:cNvPr id="4" name="Označba mesta za nogo 3">
            <a:extLst>
              <a:ext uri="{FF2B5EF4-FFF2-40B4-BE49-F238E27FC236}">
                <a16:creationId xmlns:a16="http://schemas.microsoft.com/office/drawing/2014/main" xmlns="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5" name="Označba mesta za številko diapozitiva 4">
            <a:extLst>
              <a:ext uri="{FF2B5EF4-FFF2-40B4-BE49-F238E27FC236}">
                <a16:creationId xmlns:a16="http://schemas.microsoft.com/office/drawing/2014/main" xmlns="" id="{C8DE0AAD-6FBD-416B-A91A-21F2B737919E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otnik 6">
            <a:extLst>
              <a:ext uri="{FF2B5EF4-FFF2-40B4-BE49-F238E27FC236}">
                <a16:creationId xmlns:a16="http://schemas.microsoft.com/office/drawing/2014/main" xmlns="" id="{3EB0D177-9AA4-42F4-9CD7-CD206217CA6D}"/>
              </a:ext>
            </a:extLst>
          </p:cNvPr>
          <p:cNvSpPr/>
          <p:nvPr userDrawn="1"/>
        </p:nvSpPr>
        <p:spPr>
          <a:xfrm>
            <a:off x="9780101" y="6371351"/>
            <a:ext cx="1979897" cy="4319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8" name="Pravokotnik 27">
            <a:extLst>
              <a:ext uri="{FF2B5EF4-FFF2-40B4-BE49-F238E27FC236}">
                <a16:creationId xmlns:a16="http://schemas.microsoft.com/office/drawing/2014/main" xmlns="" id="{C825DB53-D610-4A40-AFDC-EBC47DB613CE}"/>
              </a:ext>
            </a:extLst>
          </p:cNvPr>
          <p:cNvSpPr/>
          <p:nvPr userDrawn="1"/>
        </p:nvSpPr>
        <p:spPr>
          <a:xfrm>
            <a:off x="9780103" y="6803351"/>
            <a:ext cx="1979897" cy="5465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31" name="Prostoročno: Oblika 30">
            <a:extLst>
              <a:ext uri="{FF2B5EF4-FFF2-40B4-BE49-F238E27FC236}">
                <a16:creationId xmlns:a16="http://schemas.microsoft.com/office/drawing/2014/main" xmlns="" id="{C2B9A6A4-83D0-40B1-8B15-964C84BF0705}"/>
              </a:ext>
            </a:extLst>
          </p:cNvPr>
          <p:cNvSpPr/>
          <p:nvPr userDrawn="1"/>
        </p:nvSpPr>
        <p:spPr>
          <a:xfrm>
            <a:off x="0" y="6371351"/>
            <a:ext cx="9780102" cy="432000"/>
          </a:xfrm>
          <a:custGeom>
            <a:avLst/>
            <a:gdLst>
              <a:gd name="connsiteX0" fmla="*/ 0 w 9780102"/>
              <a:gd name="connsiteY0" fmla="*/ 0 h 432000"/>
              <a:gd name="connsiteX1" fmla="*/ 9780102 w 9780102"/>
              <a:gd name="connsiteY1" fmla="*/ 0 h 432000"/>
              <a:gd name="connsiteX2" fmla="*/ 9780102 w 9780102"/>
              <a:gd name="connsiteY2" fmla="*/ 432000 h 432000"/>
              <a:gd name="connsiteX3" fmla="*/ 0 w 9780102"/>
              <a:gd name="connsiteY3" fmla="*/ 432000 h 43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80102" h="432000">
                <a:moveTo>
                  <a:pt x="0" y="0"/>
                </a:moveTo>
                <a:lnTo>
                  <a:pt x="9780102" y="0"/>
                </a:lnTo>
                <a:lnTo>
                  <a:pt x="9780102" y="43200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" name="Označba mesta za naslov 1">
            <a:extLst>
              <a:ext uri="{FF2B5EF4-FFF2-40B4-BE49-F238E27FC236}">
                <a16:creationId xmlns:a16="http://schemas.microsoft.com/office/drawing/2014/main" xmlns="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8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sl-SI" noProof="0" dirty="0"/>
              <a:t>Kliknite, da uredite naslov strani</a:t>
            </a:r>
          </a:p>
        </p:txBody>
      </p:sp>
      <p:sp>
        <p:nvSpPr>
          <p:cNvPr id="3" name="Označba mesta za besedilo 2">
            <a:extLst>
              <a:ext uri="{FF2B5EF4-FFF2-40B4-BE49-F238E27FC236}">
                <a16:creationId xmlns:a16="http://schemas.microsoft.com/office/drawing/2014/main" xmlns="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28000" cy="467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5" name="Označba mesta za nogo 4">
            <a:extLst>
              <a:ext uri="{FF2B5EF4-FFF2-40B4-BE49-F238E27FC236}">
                <a16:creationId xmlns:a16="http://schemas.microsoft.com/office/drawing/2014/main" xmlns="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439820"/>
            <a:ext cx="5664000" cy="295062"/>
          </a:xfrm>
          <a:prstGeom prst="rect">
            <a:avLst/>
          </a:prstGeom>
          <a:noFill/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>
            <a:extLst>
              <a:ext uri="{FF2B5EF4-FFF2-40B4-BE49-F238E27FC236}">
                <a16:creationId xmlns:a16="http://schemas.microsoft.com/office/drawing/2014/main" xmlns="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60000" y="6371351"/>
            <a:ext cx="432000" cy="432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sl-SI" noProof="0" smtClean="0"/>
              <a:pPr/>
              <a:t>‹#›</a:t>
            </a:fld>
            <a:endParaRPr lang="sl-SI" noProof="0" dirty="0"/>
          </a:p>
        </p:txBody>
      </p:sp>
      <p:sp>
        <p:nvSpPr>
          <p:cNvPr id="4" name="Polje z besedilom 3">
            <a:extLst>
              <a:ext uri="{FF2B5EF4-FFF2-40B4-BE49-F238E27FC236}">
                <a16:creationId xmlns:a16="http://schemas.microsoft.com/office/drawing/2014/main" xmlns="" id="{34FDC6F9-37F9-4E25-AECA-D307B8421C73}"/>
              </a:ext>
            </a:extLst>
          </p:cNvPr>
          <p:cNvSpPr txBox="1"/>
          <p:nvPr userDrawn="1"/>
        </p:nvSpPr>
        <p:spPr>
          <a:xfrm>
            <a:off x="10243100" y="6425857"/>
            <a:ext cx="1053900" cy="374127"/>
          </a:xfrm>
          <a:prstGeom prst="rect">
            <a:avLst/>
          </a:prstGeom>
          <a:noFill/>
        </p:spPr>
        <p:txBody>
          <a:bodyPr wrap="square" tIns="108000" bIns="0" rtlCol="0" anchor="ctr">
            <a:spAutoFit/>
          </a:bodyPr>
          <a:lstStyle/>
          <a:p>
            <a:pPr algn="r" rtl="0">
              <a:lnSpc>
                <a:spcPts val="1000"/>
              </a:lnSpc>
            </a:pPr>
            <a:r>
              <a:rPr lang="sl-SI" sz="2500" b="1" i="0" spc="-100" noProof="0" dirty="0">
                <a:solidFill>
                  <a:schemeClr val="accent1"/>
                </a:solidFill>
                <a:latin typeface="+mj-lt"/>
              </a:rPr>
              <a:t>TREY</a:t>
            </a:r>
            <a:r>
              <a:rPr lang="sl-SI" sz="1600" b="1" i="0" spc="-100" noProof="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sl-SI" sz="1600" b="1" i="0" spc="-100" baseline="0" noProof="0" dirty="0">
                <a:solidFill>
                  <a:schemeClr val="accent1"/>
                </a:solidFill>
                <a:latin typeface="+mj-lt"/>
              </a:rPr>
              <a:t/>
            </a:r>
            <a:br>
              <a:rPr lang="sl-SI" sz="1600" b="1" i="0" spc="-100" baseline="0" noProof="0" dirty="0">
                <a:solidFill>
                  <a:schemeClr val="accent1"/>
                </a:solidFill>
                <a:latin typeface="+mj-lt"/>
              </a:rPr>
            </a:br>
            <a:r>
              <a:rPr lang="sl-SI" sz="1200" b="0" i="0" spc="140" noProof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research</a:t>
            </a:r>
            <a:endParaRPr lang="sl-SI" sz="1200" b="0" i="0" spc="140" noProof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9" name="Pravokotnik 8">
            <a:extLst>
              <a:ext uri="{FF2B5EF4-FFF2-40B4-BE49-F238E27FC236}">
                <a16:creationId xmlns:a16="http://schemas.microsoft.com/office/drawing/2014/main" xmlns="" id="{4BC39664-EB8B-4A32-915A-D4308F792772}"/>
              </a:ext>
            </a:extLst>
          </p:cNvPr>
          <p:cNvSpPr/>
          <p:nvPr userDrawn="1"/>
        </p:nvSpPr>
        <p:spPr>
          <a:xfrm>
            <a:off x="0" y="6803351"/>
            <a:ext cx="9780104" cy="546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xmlns="" id="{9B49670D-8F18-44A8-B217-67B412095C0D}"/>
              </a:ext>
            </a:extLst>
          </p:cNvPr>
          <p:cNvSpPr/>
          <p:nvPr userDrawn="1"/>
        </p:nvSpPr>
        <p:spPr>
          <a:xfrm>
            <a:off x="11760000" y="6803351"/>
            <a:ext cx="432000" cy="546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l-SI" noProof="0" dirty="0"/>
          </a:p>
        </p:txBody>
      </p:sp>
      <p:cxnSp>
        <p:nvCxnSpPr>
          <p:cNvPr id="18" name="Raven povezovalnik 17">
            <a:extLst>
              <a:ext uri="{FF2B5EF4-FFF2-40B4-BE49-F238E27FC236}">
                <a16:creationId xmlns:a16="http://schemas.microsoft.com/office/drawing/2014/main" xmlns="" id="{030FA059-EC32-4FFF-9673-48849B2FA43A}"/>
              </a:ext>
            </a:extLst>
          </p:cNvPr>
          <p:cNvCxnSpPr>
            <a:cxnSpLocks/>
          </p:cNvCxnSpPr>
          <p:nvPr userDrawn="1"/>
        </p:nvCxnSpPr>
        <p:spPr>
          <a:xfrm flipH="1">
            <a:off x="1" y="6371351"/>
            <a:ext cx="12191999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8" r:id="rId4"/>
    <p:sldLayoutId id="2147483666" r:id="rId5"/>
    <p:sldLayoutId id="2147483659" r:id="rId6"/>
    <p:sldLayoutId id="2147483660" r:id="rId7"/>
    <p:sldLayoutId id="2147483664" r:id="rId8"/>
    <p:sldLayoutId id="2147483650" r:id="rId9"/>
    <p:sldLayoutId id="2147483652" r:id="rId10"/>
    <p:sldLayoutId id="2147483656" r:id="rId11"/>
    <p:sldLayoutId id="2147483657" r:id="rId12"/>
    <p:sldLayoutId id="2147483654" r:id="rId13"/>
    <p:sldLayoutId id="2147483655" r:id="rId14"/>
    <p:sldLayoutId id="2147483667" r:id="rId15"/>
    <p:sldLayoutId id="2147483668" r:id="rId16"/>
    <p:sldLayoutId id="2147483669" r:id="rId17"/>
    <p:sldLayoutId id="2147483670" r:id="rId18"/>
    <p:sldLayoutId id="2147483671" r:id="rId19"/>
    <p:sldLayoutId id="2147483672" r:id="rId20"/>
    <p:sldLayoutId id="2147483673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spc="-15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xmlns="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73413" y="5035661"/>
            <a:ext cx="5486400" cy="1113870"/>
          </a:xfrm>
          <a:solidFill>
            <a:schemeClr val="accent5">
              <a:lumMod val="10000"/>
              <a:lumOff val="90000"/>
            </a:schemeClr>
          </a:solidFill>
        </p:spPr>
        <p:txBody>
          <a:bodyPr rtlCol="0"/>
          <a:lstStyle/>
          <a:p>
            <a:pPr algn="ctr" rtl="0"/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Posvet  Zveze  SŠ  in  DD  Slovenije </a:t>
            </a:r>
            <a:b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Bled,  28. do 29.  januarja 2019</a:t>
            </a:r>
            <a:endParaRPr lang="sl-S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odnaslov 3">
            <a:extLst>
              <a:ext uri="{FF2B5EF4-FFF2-40B4-BE49-F238E27FC236}">
                <a16:creationId xmlns:a16="http://schemas.microsoft.com/office/drawing/2014/main" xmlns="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73413" y="6163051"/>
            <a:ext cx="5486400" cy="580921"/>
          </a:xfrm>
          <a:solidFill>
            <a:schemeClr val="tx2">
              <a:lumMod val="20000"/>
              <a:lumOff val="80000"/>
              <a:alpha val="80000"/>
            </a:schemeClr>
          </a:solidFill>
          <a:ln>
            <a:solidFill>
              <a:schemeClr val="accent1"/>
            </a:solidFill>
          </a:ln>
        </p:spPr>
        <p:txBody>
          <a:bodyPr rtlCol="0"/>
          <a:lstStyle/>
          <a:p>
            <a:pPr algn="ctr" rtl="0"/>
            <a:r>
              <a:rPr lang="sl-SI" sz="2000" b="1" dirty="0" smtClean="0">
                <a:solidFill>
                  <a:schemeClr val="tx1"/>
                </a:solidFill>
              </a:rPr>
              <a:t>Mag. Katja Dovžak</a:t>
            </a:r>
            <a:endParaRPr lang="sl-SI" sz="2000" b="1" dirty="0">
              <a:solidFill>
                <a:schemeClr val="tx1"/>
              </a:solidFill>
            </a:endParaRPr>
          </a:p>
        </p:txBody>
      </p:sp>
      <p:pic>
        <p:nvPicPr>
          <p:cNvPr id="1026" name="Slika 3" descr="MIZS_slovenšč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216" y="183712"/>
            <a:ext cx="3972194" cy="641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63" y="1369454"/>
            <a:ext cx="5461001" cy="365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Rezultat iskanja slik za b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800" y="1382796"/>
            <a:ext cx="5664200" cy="3706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992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značba mesta za številko diapozitiva 11">
            <a:extLst>
              <a:ext uri="{FF2B5EF4-FFF2-40B4-BE49-F238E27FC236}">
                <a16:creationId xmlns:a16="http://schemas.microsoft.com/office/drawing/2014/main" xmlns="" id="{91814EC9-246A-4C6E-941E-5774FE72F08E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sl-SI" smtClean="0"/>
              <a:pPr rtl="0"/>
              <a:t>10</a:t>
            </a:fld>
            <a:endParaRPr lang="sl-SI" dirty="0"/>
          </a:p>
        </p:txBody>
      </p:sp>
      <p:pic>
        <p:nvPicPr>
          <p:cNvPr id="6" name="Označba mesta za sliko 11" descr="Roke, združene v krogu">
            <a:extLst>
              <a:ext uri="{FF2B5EF4-FFF2-40B4-BE49-F238E27FC236}">
                <a16:creationId xmlns:a16="http://schemas.microsoft.com/office/drawing/2014/main" xmlns="" id="{AA8A1CBA-9BB5-2246-9F4B-98EAD7C901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7" b="7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Naslov 13">
            <a:extLst>
              <a:ext uri="{FF2B5EF4-FFF2-40B4-BE49-F238E27FC236}">
                <a16:creationId xmlns:a16="http://schemas.microsoft.com/office/drawing/2014/main" xmlns="" id="{6C38D7A9-9299-4108-BB08-026F4B9CAE7B}"/>
              </a:ext>
            </a:extLst>
          </p:cNvPr>
          <p:cNvSpPr txBox="1">
            <a:spLocks/>
          </p:cNvSpPr>
          <p:nvPr/>
        </p:nvSpPr>
        <p:spPr>
          <a:xfrm>
            <a:off x="3355473" y="825500"/>
            <a:ext cx="5919538" cy="1485900"/>
          </a:xfrm>
          <a:prstGeom prst="rect">
            <a:avLst/>
          </a:prstGeom>
          <a:solidFill>
            <a:schemeClr val="accent5">
              <a:lumMod val="10000"/>
              <a:lumOff val="90000"/>
            </a:schemeClr>
          </a:solidFill>
        </p:spPr>
        <p:txBody>
          <a:bodyPr vert="horz" lIns="180000" tIns="180000" rIns="252000" bIns="18000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ZA" sz="6000" b="1" kern="1200" spc="-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b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Hvala za vašo pozornost.</a:t>
            </a:r>
          </a:p>
          <a:p>
            <a:pPr algn="ctr"/>
            <a:endParaRPr lang="sl-SI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algn="ctr"/>
            <a:endParaRPr lang="sl-S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slov 1"/>
          <p:cNvSpPr>
            <a:spLocks noGrp="1"/>
          </p:cNvSpPr>
          <p:nvPr>
            <p:ph type="title"/>
          </p:nvPr>
        </p:nvSpPr>
        <p:spPr>
          <a:xfrm>
            <a:off x="766763" y="115888"/>
            <a:ext cx="11233150" cy="792162"/>
          </a:xfrm>
          <a:solidFill>
            <a:schemeClr val="accent5">
              <a:lumMod val="10000"/>
              <a:lumOff val="90000"/>
            </a:schemeClr>
          </a:solidFill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sl-SI" altLang="sl-SI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Uresničevanje </a:t>
            </a:r>
            <a:r>
              <a:rPr lang="sl-SI" altLang="sl-SI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ReNPIO13-20 v obdobju </a:t>
            </a:r>
            <a:r>
              <a:rPr lang="sl-SI" altLang="sl-SI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</a:t>
            </a:r>
            <a:r>
              <a:rPr lang="sl-SI" altLang="sl-SI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2013 – 2016 </a:t>
            </a:r>
          </a:p>
        </p:txBody>
      </p:sp>
      <p:sp>
        <p:nvSpPr>
          <p:cNvPr id="5123" name="Ograda vsebine 2"/>
          <p:cNvSpPr>
            <a:spLocks noGrp="1"/>
          </p:cNvSpPr>
          <p:nvPr>
            <p:ph idx="1"/>
          </p:nvPr>
        </p:nvSpPr>
        <p:spPr>
          <a:xfrm>
            <a:off x="0" y="836613"/>
            <a:ext cx="12188825" cy="598963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114300" lvl="4" indent="0">
              <a:lnSpc>
                <a:spcPct val="120000"/>
              </a:lnSpc>
              <a:spcBef>
                <a:spcPct val="0"/>
              </a:spcBef>
              <a:buNone/>
            </a:pPr>
            <a:r>
              <a:rPr alt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Realizacija kazalnikov:</a:t>
            </a:r>
          </a:p>
          <a:p>
            <a:pPr marL="114300" lvl="4" indent="0">
              <a:lnSpc>
                <a:spcPct val="120000"/>
              </a:lnSpc>
              <a:spcBef>
                <a:spcPct val="0"/>
              </a:spcBef>
              <a:buNone/>
            </a:pPr>
            <a:endParaRPr altLang="sl-SI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5143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altLang="sl-SI" sz="24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Cilj</a:t>
            </a:r>
            <a:r>
              <a:rPr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Stopnja udeležbe </a:t>
            </a:r>
            <a:r>
              <a:rPr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prebivalstva </a:t>
            </a:r>
            <a:r>
              <a:rPr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25 do 64 let v VŽU</a:t>
            </a:r>
            <a:r>
              <a:rPr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se bo s </a:t>
            </a:r>
            <a:r>
              <a:rPr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14,5% v letu 2012</a:t>
            </a:r>
          </a:p>
          <a:p>
            <a:pPr marL="0" indent="-5143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povečala na 19% v letu 2020 </a:t>
            </a:r>
            <a:r>
              <a:rPr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altLang="sl-SI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anketa o del. </a:t>
            </a:r>
            <a:r>
              <a:rPr altLang="sl-SI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sili, </a:t>
            </a:r>
            <a:r>
              <a:rPr altLang="sl-SI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 tedne pred </a:t>
            </a:r>
            <a:r>
              <a:rPr altLang="sl-SI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snemanjem, ADS). </a:t>
            </a:r>
            <a:endParaRPr altLang="sl-SI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5143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altLang="sl-SI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2014: 12,1 %, </a:t>
            </a:r>
            <a:r>
              <a:rPr alt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……EU28: 10,8% </a:t>
            </a:r>
          </a:p>
          <a:p>
            <a:pPr marL="0" indent="-51435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altLang="sl-SI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2015: 11,9 %, </a:t>
            </a:r>
            <a:r>
              <a:rPr alt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……EU28: 10,7%</a:t>
            </a:r>
            <a:br>
              <a:rPr alt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alt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altLang="sl-SI" sz="20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2016: 11,6 % </a:t>
            </a:r>
            <a:r>
              <a:rPr altLang="sl-S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…… EU28: 10,8%</a:t>
            </a:r>
          </a:p>
          <a:p>
            <a:pPr marL="400050" lvl="1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altLang="sl-SI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514350">
              <a:buFont typeface="Arial" panose="020B0604020202020204" pitchFamily="34" charset="0"/>
              <a:buNone/>
            </a:pPr>
            <a:endParaRPr altLang="sl-SI" sz="2400" b="1" u="sng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514350">
              <a:buFont typeface="Arial" panose="020B0604020202020204" pitchFamily="34" charset="0"/>
              <a:buNone/>
            </a:pPr>
            <a:r>
              <a:rPr altLang="sl-SI" sz="24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Cilj</a:t>
            </a:r>
            <a:r>
              <a:rPr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Stopnja udeležbe</a:t>
            </a:r>
            <a:r>
              <a:rPr altLang="sl-SI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prebivalstva od </a:t>
            </a:r>
            <a:r>
              <a:rPr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do 64 let v VŽU</a:t>
            </a:r>
            <a:r>
              <a:rPr altLang="sl-SI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bo s </a:t>
            </a:r>
            <a:r>
              <a:rPr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36% v letu 2011 </a:t>
            </a:r>
          </a:p>
          <a:p>
            <a:pPr marL="0" indent="-514350">
              <a:buFont typeface="Arial" panose="020B0604020202020204" pitchFamily="34" charset="0"/>
              <a:buNone/>
            </a:pPr>
            <a:r>
              <a:rPr lang="sl-SI" alt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povečala na 45% v letu 2020 </a:t>
            </a:r>
            <a:r>
              <a:rPr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(anketa o izobraževanju odraslih AES, v 12. mes.</a:t>
            </a:r>
          </a:p>
          <a:p>
            <a:pPr marL="0" indent="-514350">
              <a:buFont typeface="Arial" panose="020B0604020202020204" pitchFamily="34" charset="0"/>
              <a:buNone/>
            </a:pPr>
            <a:r>
              <a:rPr lang="sl-SI" altLang="sl-SI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pred snemanjem)</a:t>
            </a:r>
            <a:r>
              <a:rPr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-514350">
              <a:buFont typeface="Arial" panose="020B0604020202020204" pitchFamily="34" charset="0"/>
              <a:buNone/>
            </a:pPr>
            <a:endParaRPr lang="sl-SI" altLang="sl-SI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-514350">
              <a:buFont typeface="Arial" panose="020B0604020202020204" pitchFamily="34" charset="0"/>
              <a:buNone/>
            </a:pPr>
            <a:r>
              <a:rPr lang="sl-SI"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GB"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(Eurostat, </a:t>
            </a:r>
            <a:r>
              <a:rPr lang="en-GB" altLang="sl-SI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  <a:r>
              <a:rPr lang="en-GB"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2017)</a:t>
            </a:r>
            <a:endParaRPr altLang="sl-SI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altLang="sl-SI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altLang="sl-SI" sz="2600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>
              <a:spcBef>
                <a:spcPct val="0"/>
              </a:spcBef>
              <a:buFont typeface="Arial" panose="020B0604020202020204" pitchFamily="34" charset="0"/>
              <a:buNone/>
            </a:pPr>
            <a:endParaRPr altLang="sl-SI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00050" lvl="1" indent="0"/>
            <a:endParaRPr altLang="sl-SI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4" name="Ograda številke diapoz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235725F-1893-4933-BD48-509DD372FD94}" type="slidenum">
              <a:rPr lang="sl-SI" altLang="sl-SI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lang="sl-SI" altLang="sl-SI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Pravokotnik 1"/>
          <p:cNvSpPr/>
          <p:nvPr/>
        </p:nvSpPr>
        <p:spPr>
          <a:xfrm>
            <a:off x="4982314" y="2849705"/>
            <a:ext cx="6947368" cy="1120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sl-SI" altLang="sl-SI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endParaRPr lang="sl-SI" altLang="sl-SI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pt-BR" altLang="sl-SI" sz="24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r>
              <a:rPr lang="sl-SI"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SLO = </a:t>
            </a:r>
            <a:r>
              <a:rPr lang="pt-BR"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12,0 </a:t>
            </a:r>
            <a:r>
              <a:rPr lang="pt-BR" altLang="sl-SI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sl-SI"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pt-BR"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EU28</a:t>
            </a:r>
            <a:r>
              <a:rPr lang="pt-BR" altLang="sl-SI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10,9% </a:t>
            </a:r>
            <a:endParaRPr lang="sl-SI" altLang="sl-SI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r>
              <a:rPr lang="pl-PL"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Cilj </a:t>
            </a:r>
            <a:r>
              <a:rPr lang="pl-PL" altLang="sl-SI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 2020 na ravni EU je na 15%. </a:t>
            </a:r>
          </a:p>
          <a:p>
            <a:pPr marL="0" lvl="1" algn="ctr"/>
            <a:r>
              <a:rPr lang="pt-BR" altLang="sl-SI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pt-BR" altLang="sl-SI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dirty="0"/>
          </a:p>
        </p:txBody>
      </p:sp>
      <p:sp>
        <p:nvSpPr>
          <p:cNvPr id="6" name="Pravokotnik 5"/>
          <p:cNvSpPr/>
          <p:nvPr/>
        </p:nvSpPr>
        <p:spPr>
          <a:xfrm>
            <a:off x="6787767" y="5785061"/>
            <a:ext cx="3336462" cy="689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sl-SI" altLang="sl-SI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endParaRPr lang="pt-BR" altLang="sl-SI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l-SI" altLang="sl-SI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sl-SI" altLang="sl-SI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46%. </a:t>
            </a:r>
            <a:endParaRPr lang="sl-SI" altLang="sl-SI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9876554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/>
          <p:cNvSpPr>
            <a:spLocks noGrp="1"/>
          </p:cNvSpPr>
          <p:nvPr>
            <p:ph type="title"/>
          </p:nvPr>
        </p:nvSpPr>
        <p:spPr>
          <a:xfrm>
            <a:off x="766763" y="115888"/>
            <a:ext cx="11233150" cy="792162"/>
          </a:xfrm>
          <a:solidFill>
            <a:schemeClr val="accent5">
              <a:lumMod val="10000"/>
              <a:lumOff val="90000"/>
            </a:schemeClr>
          </a:solidFill>
        </p:spPr>
        <p:txBody>
          <a:bodyPr/>
          <a:lstStyle/>
          <a:p>
            <a:pPr marL="342900" indent="-342900" algn="ctr" eaLnBrk="0" hangingPunct="0"/>
            <a:r>
              <a:rPr lang="sl-SI" altLang="sl-SI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Uresničevanje ReNPIO13-20 v obdobju </a:t>
            </a:r>
            <a:r>
              <a:rPr lang="sl-SI" altLang="sl-SI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2013 – 2016 </a:t>
            </a:r>
            <a:endParaRPr altLang="sl-SI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Ograda vsebine 2"/>
          <p:cNvSpPr>
            <a:spLocks noGrp="1"/>
          </p:cNvSpPr>
          <p:nvPr>
            <p:ph idx="1"/>
          </p:nvPr>
        </p:nvSpPr>
        <p:spPr>
          <a:xfrm>
            <a:off x="0" y="836613"/>
            <a:ext cx="12188825" cy="60213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4" indent="0">
              <a:lnSpc>
                <a:spcPct val="120000"/>
              </a:lnSpc>
              <a:spcBef>
                <a:spcPct val="0"/>
              </a:spcBef>
              <a:buNone/>
            </a:pPr>
            <a:r>
              <a:rPr lang="sl-SI" alt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Realizacija </a:t>
            </a:r>
            <a:r>
              <a:rPr lang="sl-SI" altLang="sl-SI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kazalnikov: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altLang="sl-SI" sz="20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altLang="sl-SI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V</a:t>
            </a:r>
            <a:r>
              <a:rPr lang="en-GB" altLang="sl-SI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ključen</a:t>
            </a:r>
            <a:r>
              <a:rPr altLang="sl-SI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</a:t>
            </a:r>
            <a:r>
              <a:rPr lang="en-GB" altLang="sl-SI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sl-SI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splošno</a:t>
            </a:r>
            <a:r>
              <a:rPr lang="en-GB" altLang="sl-SI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sl-SI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nefomalno</a:t>
            </a:r>
            <a:r>
              <a:rPr altLang="sl-SI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sz="2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izobraževanje</a:t>
            </a:r>
            <a:r>
              <a:rPr altLang="sl-SI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altLang="sl-SI" sz="24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Cilj</a:t>
            </a:r>
            <a:r>
              <a:rPr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alt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elež</a:t>
            </a:r>
            <a:r>
              <a:rPr lang="en-GB"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odraslih</a:t>
            </a:r>
            <a:r>
              <a:rPr lang="en-GB"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 25 do 64 let se </a:t>
            </a:r>
            <a:r>
              <a:rPr lang="en-GB" alt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</a:t>
            </a:r>
            <a:r>
              <a:rPr lang="en-GB"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s 5% v </a:t>
            </a:r>
            <a:r>
              <a:rPr lang="en-GB" altLang="sl-SI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letu</a:t>
            </a:r>
            <a:r>
              <a:rPr lang="en-GB"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2011 </a:t>
            </a:r>
            <a:r>
              <a:rPr lang="en-GB" alt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povečal</a:t>
            </a:r>
            <a:r>
              <a:rPr lang="en-GB"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8% v </a:t>
            </a:r>
            <a:r>
              <a:rPr lang="en-GB" altLang="sl-SI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letu</a:t>
            </a:r>
            <a:r>
              <a:rPr lang="en-GB"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altLang="sl-SI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GB"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  <a:r>
              <a:rPr lang="en-GB"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alt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altLang="sl-SI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altLang="sl-SI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Doseganje izobrazbene ravni: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altLang="sl-SI" sz="24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Cilj</a:t>
            </a:r>
            <a:r>
              <a:rPr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 Delež starejših od15 let, </a:t>
            </a:r>
            <a:r>
              <a:rPr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 nedokončano OŠ</a:t>
            </a:r>
            <a:r>
              <a:rPr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se bo s 4,4% v letu 2011 </a:t>
            </a:r>
            <a:r>
              <a:rPr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zmanjšal  </a:t>
            </a:r>
          </a:p>
          <a:p>
            <a:pPr marL="0" indent="0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altLang="sl-SI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na 2,2% v letu 2020</a:t>
            </a:r>
            <a:r>
              <a:rPr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2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alt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</a:p>
          <a:p>
            <a:pPr marL="0" lvl="2" indent="0">
              <a:spcBef>
                <a:spcPct val="0"/>
              </a:spcBef>
              <a:buFont typeface="Arial" panose="020B0604020202020204" pitchFamily="34" charset="0"/>
              <a:buNone/>
            </a:pPr>
            <a:endParaRPr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altLang="sl-SI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Cilj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: Delež odraslih od 25 do 64 let, </a:t>
            </a:r>
            <a:r>
              <a:rPr alt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z dokončano SŠ izobrazbo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, se bo s 57% v letu </a:t>
            </a:r>
          </a:p>
          <a:p>
            <a:pPr marL="0" lvl="2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2011 </a:t>
            </a:r>
            <a:r>
              <a:rPr alt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povečal na 63% v letu 2020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lvl="1" indent="0">
              <a:buNone/>
            </a:pPr>
            <a:endParaRPr altLang="sl-SI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8" name="Ograda številke diapoz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131CCE4-B260-4BE3-A8A7-44B3E48B91CC}" type="slidenum">
              <a:rPr lang="sl-SI" altLang="sl-SI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sl-SI" altLang="sl-SI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Pravokotnik 4"/>
          <p:cNvSpPr/>
          <p:nvPr/>
        </p:nvSpPr>
        <p:spPr>
          <a:xfrm>
            <a:off x="7636042" y="2604725"/>
            <a:ext cx="3465095" cy="3951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sl-SI" altLang="sl-SI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endParaRPr lang="pt-BR" altLang="sl-SI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sl-SI" altLang="sl-SI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sz="24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GB" altLang="sl-SI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r>
              <a:rPr lang="en-GB" altLang="sl-SI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12%</a:t>
            </a:r>
          </a:p>
          <a:p>
            <a:pPr algn="ctr"/>
            <a:endParaRPr lang="sl-SI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dirty="0"/>
          </a:p>
        </p:txBody>
      </p:sp>
      <p:sp>
        <p:nvSpPr>
          <p:cNvPr id="7" name="Pravokotnik 6"/>
          <p:cNvSpPr/>
          <p:nvPr/>
        </p:nvSpPr>
        <p:spPr>
          <a:xfrm>
            <a:off x="2328421" y="6072881"/>
            <a:ext cx="8997304" cy="47431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sl-SI" altLang="sl-SI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endParaRPr lang="pt-BR" altLang="sl-SI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sl-SI" altLang="sl-SI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sl-SI"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SŠ = 59,7% z </a:t>
            </a:r>
            <a:r>
              <a:rPr lang="sl-SI" altLang="sl-SI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najmanj štiriletno srednjo </a:t>
            </a:r>
            <a:r>
              <a:rPr lang="sl-SI"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šolo</a:t>
            </a:r>
            <a:r>
              <a:rPr lang="sl-SI" altLang="sl-SI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59,7% </a:t>
            </a:r>
          </a:p>
          <a:p>
            <a:pPr algn="ctr"/>
            <a:endParaRPr lang="sl-SI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dirty="0"/>
          </a:p>
        </p:txBody>
      </p:sp>
      <p:sp>
        <p:nvSpPr>
          <p:cNvPr id="8" name="Pravokotnik 7"/>
          <p:cNvSpPr/>
          <p:nvPr/>
        </p:nvSpPr>
        <p:spPr>
          <a:xfrm>
            <a:off x="5678905" y="4359664"/>
            <a:ext cx="5646821" cy="49730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endParaRPr lang="sl-SI" altLang="sl-SI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/>
            <a:endParaRPr lang="pt-BR" altLang="sl-SI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sl-SI" altLang="sl-SI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b="1" u="sng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sl-SI"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brez OŠ 15 in več = </a:t>
            </a:r>
            <a:r>
              <a:rPr lang="sl-SI" altLang="sl-SI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3,4 %</a:t>
            </a:r>
            <a:endParaRPr lang="sl-SI" sz="2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9622671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>
          <a:xfrm>
            <a:off x="240633" y="115888"/>
            <a:ext cx="8725568" cy="792162"/>
          </a:xfrm>
          <a:solidFill>
            <a:schemeClr val="accent5">
              <a:lumMod val="10000"/>
              <a:lumOff val="90000"/>
            </a:schemeClr>
          </a:solidFill>
        </p:spPr>
        <p:txBody>
          <a:bodyPr/>
          <a:lstStyle/>
          <a:p>
            <a:pPr marL="342900" indent="-342900" eaLnBrk="0" hangingPunct="0"/>
            <a:r>
              <a:rPr lang="sl-SI" altLang="sl-SI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Ocena uresničevanja </a:t>
            </a:r>
            <a:r>
              <a:rPr lang="sl-SI" altLang="sl-SI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ReNPIO13-20 </a:t>
            </a:r>
            <a:r>
              <a:rPr altLang="sl-SI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2018</a:t>
            </a:r>
          </a:p>
        </p:txBody>
      </p:sp>
      <p:sp>
        <p:nvSpPr>
          <p:cNvPr id="7171" name="Ograda vsebine 2"/>
          <p:cNvSpPr>
            <a:spLocks noGrp="1"/>
          </p:cNvSpPr>
          <p:nvPr>
            <p:ph idx="1"/>
          </p:nvPr>
        </p:nvSpPr>
        <p:spPr>
          <a:xfrm>
            <a:off x="0" y="781964"/>
            <a:ext cx="12192000" cy="6076036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lvl="4" indent="0">
              <a:spcBef>
                <a:spcPct val="0"/>
              </a:spcBef>
              <a:buFont typeface="Arial" panose="020B0604020202020204" pitchFamily="34" charset="0"/>
              <a:buNone/>
            </a:pPr>
            <a:r>
              <a:rPr altLang="sl-SI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Nekaj </a:t>
            </a:r>
            <a:r>
              <a:rPr altLang="sl-SI" sz="2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dosežkov:</a:t>
            </a:r>
          </a:p>
          <a:p>
            <a:pPr marL="0" lvl="4" indent="0">
              <a:spcBef>
                <a:spcPct val="0"/>
              </a:spcBef>
              <a:buFont typeface="Arial" panose="020B0604020202020204" pitchFamily="34" charset="0"/>
              <a:buNone/>
            </a:pPr>
            <a:endParaRPr altLang="sl-SI" sz="26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4" indent="-4572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Zakonodaja: </a:t>
            </a:r>
            <a:r>
              <a:rPr lang="sl-SI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novelacija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ZOFVI in ZIO-1,</a:t>
            </a:r>
            <a:endParaRPr lang="sl-SI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indent="0">
              <a:spcBef>
                <a:spcPct val="0"/>
              </a:spcBef>
              <a:buFont typeface="Arial" panose="020B0604020202020204" pitchFamily="34" charset="0"/>
              <a:buNone/>
            </a:pPr>
            <a:endParaRPr altLang="sl-SI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v LPIO je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vključenih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že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ministrstev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lvl="4" indent="0">
              <a:spcBef>
                <a:spcPct val="0"/>
              </a:spcBef>
              <a:buNone/>
            </a:pPr>
            <a:endParaRPr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oveča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vključenost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splošne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</a:t>
            </a:r>
            <a:r>
              <a:rPr lang="sl-SI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izobr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programe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ki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dajejo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izob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lvl="4" indent="0">
              <a:spcBef>
                <a:spcPct val="0"/>
              </a:spcBef>
              <a:buNone/>
            </a:pPr>
            <a:endParaRPr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razvita s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trokovna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podpora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izvajalcem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programov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dejavnosti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marL="342900" lvl="4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prvi </a:t>
            </a:r>
            <a:r>
              <a:rPr lang="sl-SI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izpopolnjevanje na VIŠ ravni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indent="0">
              <a:spcBef>
                <a:spcPct val="0"/>
              </a:spcBef>
              <a:buNone/>
            </a:pPr>
            <a:endParaRPr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izkoriščen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izboljšanje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pridobivanje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poklicnih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kompetenc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342900" lvl="4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NPK</a:t>
            </a:r>
            <a:r>
              <a:rPr alt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je dobro uveljavljena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oblika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potrjevanja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nef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pridobljenih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znanj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veščin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lvl="4" indent="0">
              <a:spcBef>
                <a:spcPct val="0"/>
              </a:spcBef>
              <a:buFont typeface="Arial" panose="020B0604020202020204" pitchFamily="34" charset="0"/>
              <a:buNone/>
            </a:pPr>
            <a:endParaRPr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</a:t>
            </a:r>
            <a:r>
              <a:rPr lang="sl-SI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a: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PIAAC</a:t>
            </a:r>
            <a:r>
              <a:rPr lang="en-GB" alt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merjenje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spretnosti</a:t>
            </a:r>
            <a:r>
              <a:rPr lang="en-GB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odr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sl-SI" altLang="sl-SI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Skills</a:t>
            </a:r>
            <a:r>
              <a:rPr lang="sl-SI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Stratergy</a:t>
            </a:r>
            <a:r>
              <a:rPr lang="sl-SI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altLang="sl-SI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4" indent="-342900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sl-SI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azvit</a:t>
            </a:r>
            <a:r>
              <a:rPr lang="sl-SI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programi: </a:t>
            </a:r>
            <a:r>
              <a:rPr lang="sl-SI" altLang="sl-SI" i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GB" altLang="sl-SI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ačetna</a:t>
            </a:r>
            <a:r>
              <a:rPr lang="en-GB" altLang="sl-SI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integracija</a:t>
            </a:r>
            <a:r>
              <a:rPr lang="en-GB" altLang="sl-SI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priseljencev</a:t>
            </a:r>
            <a:r>
              <a:rPr lang="en-GB" altLang="sl-SI" i="1" dirty="0" smtClean="0">
                <a:latin typeface="Arial" panose="020B0604020202020204" pitchFamily="34" charset="0"/>
                <a:cs typeface="Arial" panose="020B0604020202020204" pitchFamily="34" charset="0"/>
              </a:rPr>
              <a:t> (ZIP)</a:t>
            </a:r>
            <a:r>
              <a:rPr altLang="sl-SI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sl-SI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Slovenščina</a:t>
            </a:r>
            <a:r>
              <a:rPr lang="en-GB" altLang="sl-SI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kot</a:t>
            </a:r>
            <a:r>
              <a:rPr lang="en-GB" altLang="sl-SI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prvi</a:t>
            </a:r>
            <a:r>
              <a:rPr lang="en-GB" altLang="sl-SI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drug </a:t>
            </a:r>
            <a:r>
              <a:rPr lang="en-GB" altLang="sl-SI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tuj</a:t>
            </a:r>
            <a:r>
              <a:rPr lang="en-GB" altLang="sl-SI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jezik</a:t>
            </a:r>
            <a:r>
              <a:rPr altLang="sl-SI" i="1" dirty="0" smtClean="0"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  <a:endParaRPr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457200">
              <a:lnSpc>
                <a:spcPct val="90000"/>
              </a:lnSpc>
              <a:buFont typeface="Arial" panose="020B0604020202020204" pitchFamily="34" charset="0"/>
              <a:buNone/>
            </a:pPr>
            <a:endParaRPr altLang="sl-SI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indent="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altLang="sl-SI" sz="1900" dirty="0" smtClean="0"/>
          </a:p>
          <a:p>
            <a:pPr marL="0" lvl="4" indent="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altLang="sl-SI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Ograda številke diapoz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14680F-7E99-4AC7-8FDD-BFA83CC57DC6}" type="slidenum">
              <a:rPr lang="sl-SI" altLang="sl-SI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sl-SI" altLang="sl-SI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016" y="225790"/>
            <a:ext cx="2664984" cy="26966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292110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/>
          <p:cNvSpPr>
            <a:spLocks noGrp="1"/>
          </p:cNvSpPr>
          <p:nvPr>
            <p:ph type="title"/>
          </p:nvPr>
        </p:nvSpPr>
        <p:spPr>
          <a:xfrm>
            <a:off x="385011" y="115888"/>
            <a:ext cx="11614902" cy="792162"/>
          </a:xfrm>
          <a:solidFill>
            <a:schemeClr val="accent5">
              <a:lumMod val="10000"/>
              <a:lumOff val="90000"/>
            </a:schemeClr>
          </a:solidFill>
        </p:spPr>
        <p:txBody>
          <a:bodyPr/>
          <a:lstStyle/>
          <a:p>
            <a:pPr marL="342900" indent="-342900" algn="ctr" eaLnBrk="0" hangingPunct="0"/>
            <a:r>
              <a:rPr lang="sl-SI" altLang="sl-SI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Nekaj dosežkov OP 2014-2020 </a:t>
            </a:r>
            <a:r>
              <a:rPr lang="sl-SI" altLang="sl-SI" sz="28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leta 2018</a:t>
            </a:r>
            <a:endParaRPr altLang="sl-SI" sz="28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1" name="Ograda vsebine 2"/>
          <p:cNvSpPr>
            <a:spLocks noGrp="1"/>
          </p:cNvSpPr>
          <p:nvPr>
            <p:ph idx="1"/>
          </p:nvPr>
        </p:nvSpPr>
        <p:spPr>
          <a:xfrm>
            <a:off x="0" y="836613"/>
            <a:ext cx="12188825" cy="6021387"/>
          </a:xfrm>
          <a:solidFill>
            <a:schemeClr val="bg1"/>
          </a:solidFill>
        </p:spPr>
        <p:txBody>
          <a:bodyPr/>
          <a:lstStyle/>
          <a:p>
            <a:pPr marL="0" lvl="4" indent="0" algn="ctr">
              <a:spcBef>
                <a:spcPct val="0"/>
              </a:spcBef>
              <a:buFont typeface="Arial" panose="020B0604020202020204" pitchFamily="34" charset="0"/>
              <a:buNone/>
            </a:pPr>
            <a:endParaRPr lang="sl-SI" altLang="sl-SI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indent="0">
              <a:spcBef>
                <a:spcPct val="0"/>
              </a:spcBef>
              <a:buNone/>
            </a:pP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l-SI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temeljnih</a:t>
            </a:r>
            <a:r>
              <a:rPr lang="en-GB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</a:t>
            </a:r>
            <a:r>
              <a:rPr lang="en-GB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 </a:t>
            </a:r>
            <a:r>
              <a:rPr lang="en-GB" altLang="sl-SI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poudarkom</a:t>
            </a:r>
            <a:r>
              <a:rPr lang="en-GB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IKT</a:t>
            </a:r>
            <a:r>
              <a:rPr lang="sl-SI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45+ in nižje izobražene </a:t>
            </a:r>
          </a:p>
          <a:p>
            <a:pPr marL="0" lvl="4" indent="0">
              <a:spcBef>
                <a:spcPct val="0"/>
              </a:spcBef>
              <a:buNone/>
            </a:pPr>
            <a:r>
              <a:rPr lang="sl-SI" altLang="sl-SI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sl-SI" alt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(vključene SŠ v okviru konzorcijev),</a:t>
            </a:r>
          </a:p>
          <a:p>
            <a:pPr marL="0" lvl="4" indent="0">
              <a:spcBef>
                <a:spcPct val="0"/>
              </a:spcBef>
              <a:buNone/>
            </a:pPr>
            <a:endParaRPr lang="en-GB" altLang="sl-SI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indent="0">
              <a:spcBef>
                <a:spcPct val="0"/>
              </a:spcBef>
              <a:buNone/>
            </a:pPr>
            <a:r>
              <a:rPr lang="en-GB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GB" altLang="sl-SI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izboljšanje</a:t>
            </a:r>
            <a:r>
              <a:rPr lang="en-GB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kompetenc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zaposlenih 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potrebe</a:t>
            </a:r>
            <a:r>
              <a:rPr lang="en-GB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delovnih</a:t>
            </a:r>
            <a:r>
              <a:rPr lang="en-GB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procesov</a:t>
            </a:r>
            <a:r>
              <a:rPr lang="sl-SI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altLang="sl-SI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indent="0">
              <a:spcBef>
                <a:spcPct val="0"/>
              </a:spcBef>
              <a:buNone/>
            </a:pPr>
            <a:r>
              <a:rPr lang="sl-SI" altLang="sl-SI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sl-SI" alt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(nosilke SŠ in VIŠ),</a:t>
            </a:r>
          </a:p>
          <a:p>
            <a:pPr marL="0" lvl="4" indent="0">
              <a:spcBef>
                <a:spcPct val="0"/>
              </a:spcBef>
              <a:buNone/>
            </a:pPr>
            <a:endParaRPr lang="en-GB" altLang="sl-S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indent="0">
              <a:spcBef>
                <a:spcPct val="0"/>
              </a:spcBef>
              <a:buNone/>
            </a:pPr>
            <a:r>
              <a:rPr lang="en-GB" altLang="sl-SI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alt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l-SI" alt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dvigovanje</a:t>
            </a:r>
            <a:r>
              <a:rPr lang="en-GB" alt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izobrazben</a:t>
            </a:r>
            <a:r>
              <a:rPr lang="sl-SI" alt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alt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raven </a:t>
            </a:r>
            <a:r>
              <a:rPr lang="en-GB" altLang="sl-SI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SŠ </a:t>
            </a:r>
            <a:r>
              <a:rPr lang="en-GB" altLang="sl-SI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</a:t>
            </a:r>
            <a:r>
              <a:rPr lang="sl-SI" alt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en,</a:t>
            </a:r>
            <a:endParaRPr lang="sl-SI" alt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indent="0">
              <a:spcBef>
                <a:spcPct val="0"/>
              </a:spcBef>
              <a:buNone/>
            </a:pPr>
            <a:endParaRPr lang="en-GB" altLang="sl-SI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indent="0">
              <a:spcBef>
                <a:spcPct val="0"/>
              </a:spcBef>
              <a:buNone/>
            </a:pPr>
            <a:r>
              <a:rPr lang="en-GB" alt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- </a:t>
            </a:r>
            <a:r>
              <a:rPr lang="en-GB" altLang="sl-SI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krepitev</a:t>
            </a:r>
            <a:r>
              <a:rPr lang="en-GB" alt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različnih</a:t>
            </a:r>
            <a:r>
              <a:rPr lang="sl-SI" alt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podpornih</a:t>
            </a:r>
            <a:r>
              <a:rPr lang="en-GB" alt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dejavnosti</a:t>
            </a:r>
            <a:r>
              <a:rPr lang="sl-SI" alt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sl-SI" alt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promocija idr.)</a:t>
            </a:r>
          </a:p>
          <a:p>
            <a:pPr marL="0" lvl="4" indent="0">
              <a:spcBef>
                <a:spcPct val="0"/>
              </a:spcBef>
              <a:buNone/>
            </a:pPr>
            <a:endParaRPr lang="en-GB" altLang="sl-SI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indent="0">
              <a:spcBef>
                <a:spcPct val="0"/>
              </a:spcBef>
              <a:buNone/>
            </a:pPr>
            <a:r>
              <a:rPr lang="en-GB" alt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l-SI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in uvajanje novosti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poklicnem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strokovnem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izobraževanju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sl-SI" altLang="sl-SI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indent="0">
              <a:spcBef>
                <a:spcPct val="0"/>
              </a:spcBef>
              <a:buNone/>
            </a:pPr>
            <a:endParaRPr lang="sl-SI" altLang="sl-SI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indent="0">
              <a:spcBef>
                <a:spcPct val="0"/>
              </a:spcBef>
              <a:buNone/>
            </a:pPr>
            <a:r>
              <a:rPr lang="sl-SI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GB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sl-SI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spodbujanje</a:t>
            </a:r>
            <a:r>
              <a:rPr lang="en-GB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praktičnega</a:t>
            </a:r>
            <a:r>
              <a:rPr lang="en-GB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usposabljanja</a:t>
            </a:r>
            <a:r>
              <a:rPr lang="en-GB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GB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delodajalcih</a:t>
            </a:r>
            <a:r>
              <a:rPr lang="sl-SI" alt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GB" alt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altLang="sl-SI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indent="0">
              <a:spcBef>
                <a:spcPct val="0"/>
              </a:spcBef>
              <a:buNone/>
            </a:pPr>
            <a:r>
              <a:rPr lang="en-GB" altLang="sl-SI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sl-SI"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indent="0">
              <a:spcBef>
                <a:spcPct val="0"/>
              </a:spcBef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GB" alt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altLang="sl-SI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usposabljanje</a:t>
            </a:r>
            <a:r>
              <a:rPr lang="en-GB" alt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strokovnih</a:t>
            </a:r>
            <a:r>
              <a:rPr lang="en-GB" alt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l-SI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delavcev</a:t>
            </a:r>
            <a:r>
              <a:rPr lang="en-GB" alt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sl-SI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izobraževalcev</a:t>
            </a:r>
            <a:r>
              <a:rPr lang="en-GB" alt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altLang="sl-SI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mentorjev</a:t>
            </a:r>
            <a:r>
              <a:rPr lang="en-GB" altLang="sl-SI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GB" altLang="sl-SI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podjetjih</a:t>
            </a:r>
            <a:r>
              <a:rPr lang="sl-SI" alt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</a:t>
            </a:r>
            <a:endParaRPr lang="en-GB" altLang="sl-SI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457200">
              <a:lnSpc>
                <a:spcPct val="90000"/>
              </a:lnSpc>
              <a:buFont typeface="Arial" panose="020B0604020202020204" pitchFamily="34" charset="0"/>
              <a:buNone/>
            </a:pPr>
            <a:endParaRPr altLang="sl-SI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4" indent="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altLang="sl-SI" sz="1900" dirty="0" smtClean="0"/>
          </a:p>
          <a:p>
            <a:pPr marL="0" lvl="4" indent="0">
              <a:lnSpc>
                <a:spcPct val="11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altLang="sl-SI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72" name="Ograda številke diapoz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C14680F-7E99-4AC7-8FDD-BFA83CC57DC6}" type="slidenum">
              <a:rPr lang="sl-SI" altLang="sl-SI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sl-SI" altLang="sl-SI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5292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slov 1"/>
          <p:cNvSpPr>
            <a:spLocks noGrp="1"/>
          </p:cNvSpPr>
          <p:nvPr>
            <p:ph type="title"/>
          </p:nvPr>
        </p:nvSpPr>
        <p:spPr>
          <a:xfrm>
            <a:off x="334963" y="115888"/>
            <a:ext cx="11737975" cy="792162"/>
          </a:xfrm>
          <a:solidFill>
            <a:schemeClr val="accent5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alt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altLang="sl-SI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Realizacija OP v Sektorju za višje šolstvo in IO </a:t>
            </a:r>
            <a:r>
              <a:rPr lang="sl-SI" altLang="sl-SI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altLang="sl-SI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obdobja in sredstva</a:t>
            </a:r>
          </a:p>
        </p:txBody>
      </p:sp>
      <p:sp>
        <p:nvSpPr>
          <p:cNvPr id="11267" name="Označba mesta vsebine 2"/>
          <p:cNvSpPr>
            <a:spLocks noGrp="1"/>
          </p:cNvSpPr>
          <p:nvPr>
            <p:ph idx="1"/>
          </p:nvPr>
        </p:nvSpPr>
        <p:spPr>
          <a:xfrm>
            <a:off x="47625" y="836613"/>
            <a:ext cx="12144375" cy="6021387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lnSpc>
                <a:spcPct val="60000"/>
              </a:lnSpc>
              <a:buFont typeface="Arial" panose="020B0604020202020204" pitchFamily="34" charset="0"/>
              <a:buNone/>
            </a:pPr>
            <a:endParaRPr altLang="sl-SI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2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alt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Pridobivanje temeljnih in poklicnih kompetenc:</a:t>
            </a:r>
          </a:p>
          <a:p>
            <a:pPr marL="809625" lvl="3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1.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2016–2019:                                                  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11.245.740,85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EUR.</a:t>
            </a:r>
          </a:p>
          <a:p>
            <a:pPr marL="809625" lvl="3" indent="0">
              <a:lnSpc>
                <a:spcPct val="60000"/>
              </a:lnSpc>
              <a:buNone/>
            </a:pP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2.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</a:t>
            </a:r>
            <a:r>
              <a:rPr alt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2018–2022:                                                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dirty="0" smtClean="0">
                <a:solidFill>
                  <a:srgbClr val="7030A0"/>
                </a:solidFill>
              </a:rPr>
              <a:t>16.391.246,40 EUR</a:t>
            </a:r>
            <a:endParaRPr lang="sl-SI" dirty="0">
              <a:solidFill>
                <a:srgbClr val="7030A0"/>
              </a:solidFill>
              <a:latin typeface="Arial"/>
            </a:endParaRPr>
          </a:p>
          <a:p>
            <a:pPr marL="809625" lvl="3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EUR.</a:t>
            </a:r>
          </a:p>
          <a:p>
            <a:pPr marL="542925" lvl="2" indent="0">
              <a:lnSpc>
                <a:spcPct val="60000"/>
              </a:lnSpc>
              <a:buFont typeface="Arial" panose="020B0604020202020204" pitchFamily="34" charset="0"/>
              <a:buNone/>
            </a:pPr>
            <a:endParaRPr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2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alt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 izobrazbene ravni</a:t>
            </a:r>
            <a:r>
              <a:rPr lang="pl-PL" alt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altLang="sl-SI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lvl="3" indent="0">
              <a:lnSpc>
                <a:spcPct val="60000"/>
              </a:lnSpc>
              <a:buNone/>
            </a:pP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3.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NPO</a:t>
            </a:r>
            <a:r>
              <a:rPr lang="sv-SE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(Sklad)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JR </a:t>
            </a:r>
            <a:r>
              <a:rPr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JR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2017–18 in 2018–2022:      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5.484.570,37 </a:t>
            </a:r>
            <a:r>
              <a:rPr lang="sl-SI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EUR.</a:t>
            </a: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9625" lvl="3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  <a:endParaRPr lang="pl-PL" altLang="sl-SI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2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pl-PL" alt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Promocija, animacija in učna pomoč:        </a:t>
            </a:r>
          </a:p>
          <a:p>
            <a:pPr marL="1076325" lvl="4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pl-PL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pl-PL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</a:t>
            </a:r>
            <a:r>
              <a:rPr lang="pl-PL" alt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2018–2022:                                                     </a:t>
            </a:r>
            <a:r>
              <a:rPr lang="en-US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2.114.000,00 EUR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42925" lvl="2" indent="0">
              <a:lnSpc>
                <a:spcPct val="60000"/>
              </a:lnSpc>
              <a:buFont typeface="Arial" panose="020B0604020202020204" pitchFamily="34" charset="0"/>
              <a:buNone/>
            </a:pPr>
            <a:endParaRPr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2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alt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Informiranje in svetovanje ter </a:t>
            </a:r>
            <a:r>
              <a:rPr altLang="sl-SI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ugot</a:t>
            </a:r>
            <a:r>
              <a:rPr alt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in vrednotenje </a:t>
            </a:r>
            <a:r>
              <a:rPr altLang="sl-SI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nef</a:t>
            </a:r>
            <a:r>
              <a:rPr alt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pridobljenega znanja: </a:t>
            </a:r>
          </a:p>
          <a:p>
            <a:pPr marL="542925" lvl="2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  5.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</a:t>
            </a:r>
            <a:r>
              <a:rPr alt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2016–2022:                                                      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9.449.847,41 EUR.</a:t>
            </a:r>
          </a:p>
          <a:p>
            <a:pPr marL="542925" lvl="2" indent="0">
              <a:lnSpc>
                <a:spcPct val="60000"/>
              </a:lnSpc>
              <a:buFont typeface="Arial" panose="020B0604020202020204" pitchFamily="34" charset="0"/>
              <a:buNone/>
            </a:pPr>
            <a:endParaRPr altLang="sl-SI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2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alt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Strokovna podpora področjem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(NPO ACS): </a:t>
            </a:r>
          </a:p>
          <a:p>
            <a:pPr marL="1076325" lvl="4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6. Pridobivanja temeljnih kompetenc 2016- 2022: 833.375,00 EUR </a:t>
            </a:r>
          </a:p>
          <a:p>
            <a:pPr marL="1076325" lvl="4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1.893.375,00 EUR</a:t>
            </a:r>
            <a:endParaRPr altLang="sl-SI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76325" lvl="4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7. Inf. svetovalni dejavnosti in vrednotenju </a:t>
            </a:r>
            <a:r>
              <a:rPr altLang="sl-S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nef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. znanja 2016 – 2022:     </a:t>
            </a:r>
          </a:p>
          <a:p>
            <a:pPr marL="1076325" lvl="4" indent="0">
              <a:lnSpc>
                <a:spcPct val="60000"/>
              </a:lnSpc>
              <a:buFont typeface="Arial" panose="020B0604020202020204" pitchFamily="34" charset="0"/>
              <a:buNone/>
            </a:pPr>
            <a:r>
              <a:rPr lang="sl-SI" altLang="sl-S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</a:t>
            </a: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809.000,00 EUR.</a:t>
            </a:r>
          </a:p>
          <a:p>
            <a:pPr marL="0" indent="0">
              <a:lnSpc>
                <a:spcPct val="60000"/>
              </a:lnSpc>
              <a:buFont typeface="Arial" panose="020B0604020202020204" pitchFamily="34" charset="0"/>
              <a:buNone/>
            </a:pPr>
            <a:endParaRPr altLang="sl-SI" sz="20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60000"/>
              </a:lnSpc>
              <a:buFont typeface="Arial" panose="020B0604020202020204" pitchFamily="34" charset="0"/>
              <a:buNone/>
            </a:pPr>
            <a:endParaRPr altLang="sl-SI" sz="1700" i="1" dirty="0" smtClean="0">
              <a:solidFill>
                <a:srgbClr val="7030A0"/>
              </a:solidFill>
            </a:endParaRPr>
          </a:p>
        </p:txBody>
      </p:sp>
      <p:sp>
        <p:nvSpPr>
          <p:cNvPr id="11268" name="Ograda številke diapoz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C4989D-6346-4EAF-B905-F82D87FAACC7}" type="slidenum">
              <a:rPr lang="sl-SI" altLang="sl-SI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sl-SI" altLang="sl-SI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6408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značba mesta vsebine 2"/>
          <p:cNvSpPr>
            <a:spLocks noGrp="1"/>
          </p:cNvSpPr>
          <p:nvPr>
            <p:ph idx="1"/>
          </p:nvPr>
        </p:nvSpPr>
        <p:spPr>
          <a:xfrm>
            <a:off x="0" y="44450"/>
            <a:ext cx="12192000" cy="681355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endParaRPr altLang="sl-SI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70000"/>
              </a:lnSpc>
              <a:buNone/>
            </a:pPr>
            <a:r>
              <a:rPr alt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poklicnega in strokovnega </a:t>
            </a:r>
            <a:r>
              <a:rPr altLang="sl-SI" b="1" dirty="0" smtClean="0">
                <a:solidFill>
                  <a:srgbClr val="C60A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izobraževanja </a:t>
            </a:r>
          </a:p>
          <a:p>
            <a:pPr lvl="2">
              <a:lnSpc>
                <a:spcPct val="70000"/>
              </a:lnSpc>
              <a:buNone/>
            </a:pPr>
            <a:r>
              <a:rPr lang="sl-SI" altLang="sl-SI" b="1" dirty="0">
                <a:solidFill>
                  <a:srgbClr val="C60A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b="1" dirty="0" smtClean="0">
                <a:solidFill>
                  <a:srgbClr val="C60A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alt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sl-SI" altLang="sl-SI" b="1" dirty="0" smtClean="0">
                <a:solidFill>
                  <a:srgbClr val="C60A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l-SI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NPO CPI</a:t>
            </a:r>
            <a:r>
              <a:rPr lang="sl-SI" alt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alt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2016- 2022:                                                        </a:t>
            </a:r>
            <a:r>
              <a:rPr lang="sl-SI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1.706.127,45 </a:t>
            </a:r>
            <a:r>
              <a:rPr lang="sl-SI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EUR.</a:t>
            </a:r>
          </a:p>
          <a:p>
            <a:pPr lvl="2">
              <a:lnSpc>
                <a:spcPct val="70000"/>
              </a:lnSpc>
              <a:buNone/>
            </a:pPr>
            <a:endParaRPr altLang="sl-SI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altLang="sl-SI" b="1" dirty="0" smtClean="0">
                <a:solidFill>
                  <a:srgbClr val="C60A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Razvoj programov za izpopolnjevanje za nadaljnje poklicno izobraževanje in</a:t>
            </a:r>
          </a:p>
          <a:p>
            <a:pPr lvl="2">
              <a:lnSpc>
                <a:spcPct val="70000"/>
              </a:lnSpc>
              <a:buNone/>
            </a:pPr>
            <a:r>
              <a:rPr altLang="sl-SI" b="1" dirty="0" smtClean="0">
                <a:solidFill>
                  <a:srgbClr val="C60A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usposabljanje</a:t>
            </a:r>
            <a:endParaRPr altLang="sl-SI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70000"/>
              </a:lnSpc>
              <a:buNone/>
            </a:pPr>
            <a:r>
              <a:rPr lang="sl-SI" altLang="sl-SI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sl-SI" alt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  </a:t>
            </a:r>
            <a:r>
              <a:rPr lang="sl-SI"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NPO CPI</a:t>
            </a:r>
            <a:r>
              <a:rPr lang="sl-SI" alt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sl-SI" alt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2017–2022:  </a:t>
            </a:r>
            <a:r>
              <a:rPr lang="sl-SI" alt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484.106,20 EUR.</a:t>
            </a:r>
          </a:p>
          <a:p>
            <a:pPr lvl="2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ocena predlogov programov, za programe na SŠ ravni: računovodja – kontrolor, digitalni marketing, socialna akademija,</a:t>
            </a:r>
          </a:p>
          <a:p>
            <a:pPr lvl="2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nadaljevanje priprave spletne strani za podporo teh programov,</a:t>
            </a:r>
          </a:p>
          <a:p>
            <a:pPr lvl="2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- program - Disponent prevoza blaga v cestnem prometu</a:t>
            </a:r>
            <a:r>
              <a:rPr altLang="sl-SI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2">
              <a:lnSpc>
                <a:spcPct val="70000"/>
              </a:lnSpc>
              <a:buFont typeface="Arial" panose="020B0604020202020204" pitchFamily="34" charset="0"/>
              <a:buNone/>
            </a:pPr>
            <a:endParaRPr altLang="sl-SI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alt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10</a:t>
            </a:r>
            <a:r>
              <a:rPr altLang="sl-SI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JR Promocija poklicnega izobraževanja 2016–2020</a:t>
            </a:r>
            <a:r>
              <a:rPr alt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1.796.677,12 EUR.</a:t>
            </a:r>
          </a:p>
          <a:p>
            <a:pPr lvl="2">
              <a:lnSpc>
                <a:spcPct val="70000"/>
              </a:lnSpc>
              <a:buNone/>
            </a:pPr>
            <a:r>
              <a:rPr lang="sl-SI" alt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11.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Dvig poklicnih </a:t>
            </a:r>
            <a:r>
              <a:rPr altLang="sl-SI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komp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učiteljev 2016–2022 </a:t>
            </a:r>
            <a:r>
              <a:rPr lang="sl-SI" altLang="sl-SI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(NPO CPI): </a:t>
            </a:r>
            <a:r>
              <a:rPr alt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1.649.278,57 EUR.</a:t>
            </a:r>
          </a:p>
          <a:p>
            <a:pPr lvl="2">
              <a:lnSpc>
                <a:spcPct val="70000"/>
              </a:lnSpc>
              <a:buNone/>
            </a:pPr>
            <a:endParaRPr altLang="sl-SI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alt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Izvajanje programov nadaljnjega poklicnega izobraževanja in usposabljanja</a:t>
            </a:r>
          </a:p>
          <a:p>
            <a:pPr lvl="2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   12.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 </a:t>
            </a:r>
            <a:r>
              <a:rPr altLang="sl-SI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2018–2022:                                                                     </a:t>
            </a:r>
            <a:r>
              <a:rPr altLang="sl-SI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16.815.893,80 EUR.</a:t>
            </a:r>
          </a:p>
          <a:p>
            <a:pPr lvl="2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-    </a:t>
            </a:r>
            <a:r>
              <a:rPr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 konzorcij, 86 partnerjev (4 </a:t>
            </a:r>
            <a:r>
              <a:rPr altLang="sl-SI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koord</a:t>
            </a:r>
            <a:r>
              <a:rPr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VKR in 5 </a:t>
            </a:r>
            <a:r>
              <a:rPr altLang="sl-SI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koord</a:t>
            </a:r>
            <a:r>
              <a:rPr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ZKR).</a:t>
            </a:r>
            <a:endParaRPr altLang="sl-SI" sz="2000" i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70000"/>
              </a:lnSpc>
              <a:buFontTx/>
              <a:buChar char="-"/>
            </a:pPr>
            <a:r>
              <a:rPr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altLang="sl-SI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realizacija  2018: </a:t>
            </a:r>
            <a:r>
              <a:rPr lang="sl-SI" altLang="sl-SI" sz="20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7.164 udeležencev (</a:t>
            </a:r>
            <a:r>
              <a:rPr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 4.956, Z 2.208),   </a:t>
            </a:r>
            <a:endParaRPr altLang="sl-SI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70000"/>
              </a:lnSpc>
              <a:buFontTx/>
              <a:buChar char="-"/>
            </a:pPr>
            <a:r>
              <a:rPr lang="sl-SI" altLang="sl-SI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ZZI in predplačilo: </a:t>
            </a:r>
            <a:r>
              <a:rPr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5.289.084,00 EUR,</a:t>
            </a:r>
            <a:endParaRPr altLang="sl-SI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70000"/>
              </a:lnSpc>
              <a:buFontTx/>
              <a:buChar char="-"/>
            </a:pPr>
            <a:r>
              <a:rPr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  1.700.000,00 </a:t>
            </a:r>
            <a:r>
              <a:rPr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EUR </a:t>
            </a:r>
            <a:r>
              <a:rPr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(kratek čas </a:t>
            </a:r>
            <a:r>
              <a:rPr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tehnične težave):  prenos v leto 2020 </a:t>
            </a:r>
            <a:r>
              <a:rPr altLang="sl-SI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naprej</a:t>
            </a:r>
            <a:endParaRPr altLang="sl-SI" sz="20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70000"/>
              </a:lnSpc>
              <a:buFont typeface="Arial" panose="020B0604020202020204" pitchFamily="34" charset="0"/>
              <a:buNone/>
            </a:pPr>
            <a:endParaRPr altLang="sl-SI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70000"/>
              </a:lnSpc>
              <a:buFont typeface="Arial" panose="020B0604020202020204" pitchFamily="34" charset="0"/>
              <a:buNone/>
            </a:pPr>
            <a:endParaRPr altLang="sl-SI" sz="2200" dirty="0" smtClean="0">
              <a:solidFill>
                <a:srgbClr val="C60A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endParaRPr altLang="sl-SI" sz="2400" dirty="0" smtClean="0">
              <a:solidFill>
                <a:srgbClr val="7030A0"/>
              </a:solidFill>
            </a:endParaRP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endParaRPr altLang="sl-SI" sz="2000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48037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značba mesta vsebine 2"/>
          <p:cNvSpPr>
            <a:spLocks noGrp="1"/>
          </p:cNvSpPr>
          <p:nvPr>
            <p:ph idx="1"/>
          </p:nvPr>
        </p:nvSpPr>
        <p:spPr>
          <a:xfrm>
            <a:off x="0" y="44450"/>
            <a:ext cx="12192000" cy="681355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endParaRPr altLang="sl-SI" sz="1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endParaRPr altLang="sl-SI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endParaRPr altLang="sl-SI" sz="16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altLang="sl-SI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Usposabljanje mentorjev za izvajanje praktičnega usposabljanja z delom po 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altLang="sl-SI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izobraževalnih programih za pridobitev izobrazbe: 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None/>
            </a:pPr>
            <a:endParaRPr altLang="sl-SI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13. </a:t>
            </a:r>
            <a:r>
              <a:rPr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JR</a:t>
            </a:r>
            <a:r>
              <a:rPr altLang="sl-SI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2016–2022:                                                          </a:t>
            </a:r>
            <a:r>
              <a:rPr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1.090.000,00 EUR.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None/>
            </a:pPr>
            <a:endParaRPr altLang="sl-SI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altLang="sl-SI" sz="2400" b="1" dirty="0" smtClean="0">
                <a:solidFill>
                  <a:srgbClr val="C60A0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Spodbujanje praktičnega usposabljanja pri delodajalcih (PUD): 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None/>
            </a:pPr>
            <a:endParaRPr altLang="sl-SI" sz="2400" b="1" dirty="0" smtClean="0">
              <a:solidFill>
                <a:srgbClr val="C60A0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14. </a:t>
            </a:r>
            <a:r>
              <a:rPr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NPO </a:t>
            </a:r>
            <a:r>
              <a:rPr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(Sklad) in </a:t>
            </a:r>
            <a:r>
              <a:rPr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3JR</a:t>
            </a:r>
            <a:r>
              <a:rPr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2016–2017:                               </a:t>
            </a:r>
            <a:r>
              <a:rPr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8.371.448,96 EUR.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None/>
            </a:pPr>
            <a:r>
              <a:rPr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5 JR </a:t>
            </a:r>
            <a:r>
              <a:rPr altLang="sl-S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2018–2022:</a:t>
            </a:r>
            <a:r>
              <a:rPr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21.446.177,96 EUR.</a:t>
            </a:r>
          </a:p>
          <a:p>
            <a:pPr lvl="1">
              <a:lnSpc>
                <a:spcPct val="70000"/>
              </a:lnSpc>
              <a:buFont typeface="Arial" panose="020B0604020202020204" pitchFamily="34" charset="0"/>
              <a:buNone/>
            </a:pPr>
            <a:endParaRPr altLang="sl-SI" sz="2400" b="1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>
              <a:lnSpc>
                <a:spcPct val="70000"/>
              </a:lnSpc>
              <a:buFontTx/>
              <a:buChar char="-"/>
            </a:pPr>
            <a:r>
              <a:rPr altLang="sl-SI" b="1" dirty="0" smtClean="0">
                <a:latin typeface="Arial" panose="020B0604020202020204" pitchFamily="34" charset="0"/>
                <a:cs typeface="Arial" panose="020B0604020202020204" pitchFamily="34" charset="0"/>
              </a:rPr>
              <a:t>PUD marca 2019 nov JR za 2018/2019. za 5. mio EUR. </a:t>
            </a:r>
          </a:p>
          <a:p>
            <a:pPr lvl="2">
              <a:lnSpc>
                <a:spcPct val="70000"/>
              </a:lnSpc>
              <a:buFontTx/>
              <a:buChar char="-"/>
            </a:pPr>
            <a:r>
              <a:rPr altLang="sl-SI" dirty="0" smtClean="0">
                <a:latin typeface="Arial" panose="020B0604020202020204" pitchFamily="34" charset="0"/>
                <a:cs typeface="Arial" panose="020B0604020202020204" pitchFamily="34" charset="0"/>
              </a:rPr>
              <a:t>600.000 EUR iz leta 2018 se prenese v 2021 in 2022.</a:t>
            </a:r>
          </a:p>
          <a:p>
            <a:pPr marL="542925" lvl="2" indent="0">
              <a:lnSpc>
                <a:spcPct val="70000"/>
              </a:lnSpc>
              <a:buNone/>
            </a:pPr>
            <a:endParaRPr lang="sl-SI" altLang="sl-SI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2" indent="0">
              <a:lnSpc>
                <a:spcPct val="70000"/>
              </a:lnSpc>
              <a:buNone/>
            </a:pPr>
            <a:endParaRPr lang="sl-SI" altLang="sl-SI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2" indent="0">
              <a:lnSpc>
                <a:spcPct val="70000"/>
              </a:lnSpc>
              <a:buNone/>
            </a:pPr>
            <a:endParaRPr lang="sl-SI" altLang="sl-SI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2" indent="0">
              <a:lnSpc>
                <a:spcPct val="70000"/>
              </a:lnSpc>
              <a:buNone/>
            </a:pPr>
            <a:endParaRPr lang="sl-SI" altLang="sl-SI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2925" lvl="2" indent="0">
              <a:lnSpc>
                <a:spcPct val="70000"/>
              </a:lnSpc>
              <a:buNone/>
            </a:pPr>
            <a:r>
              <a:rPr lang="sl-SI" altLang="sl-SI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Usposabljanje strokovnih delavcev v izobraževanju odraslih </a:t>
            </a:r>
          </a:p>
          <a:p>
            <a:pPr marL="542925" lvl="2" indent="0">
              <a:lnSpc>
                <a:spcPct val="70000"/>
              </a:lnSpc>
              <a:buNone/>
            </a:pPr>
            <a:r>
              <a:rPr lang="sl-SI" altLang="sl-SI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 JR je načrtovan za obdobje 2019 – 2022.</a:t>
            </a:r>
            <a:endParaRPr altLang="sl-SI" dirty="0" smtClean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70000"/>
              </a:lnSpc>
              <a:buFont typeface="Arial" panose="020B0604020202020204" pitchFamily="34" charset="0"/>
              <a:buNone/>
            </a:pPr>
            <a:endParaRPr altLang="sl-SI" sz="2400" dirty="0" smtClean="0">
              <a:solidFill>
                <a:srgbClr val="7030A0"/>
              </a:solidFill>
            </a:endParaRPr>
          </a:p>
          <a:p>
            <a:pPr>
              <a:lnSpc>
                <a:spcPct val="70000"/>
              </a:lnSpc>
              <a:buFont typeface="Arial" panose="020B0604020202020204" pitchFamily="34" charset="0"/>
              <a:buNone/>
            </a:pPr>
            <a:endParaRPr altLang="sl-SI" sz="2000" i="1" dirty="0" smtClean="0">
              <a:solidFill>
                <a:srgbClr val="7030A0"/>
              </a:solidFill>
            </a:endParaRPr>
          </a:p>
        </p:txBody>
      </p:sp>
      <p:sp>
        <p:nvSpPr>
          <p:cNvPr id="12291" name="Ograda številke diapozitiva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BE46A0D-D1CE-420B-A290-02832FAB94C3}" type="slidenum">
              <a:rPr lang="sl-SI" altLang="sl-SI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sl-SI" altLang="sl-SI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0" y="3735170"/>
            <a:ext cx="3378199" cy="197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79736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slov 1"/>
          <p:cNvSpPr>
            <a:spLocks noGrp="1"/>
          </p:cNvSpPr>
          <p:nvPr>
            <p:ph type="title"/>
          </p:nvPr>
        </p:nvSpPr>
        <p:spPr>
          <a:xfrm>
            <a:off x="334963" y="115888"/>
            <a:ext cx="11737975" cy="792162"/>
          </a:xfrm>
          <a:solidFill>
            <a:schemeClr val="accent5">
              <a:lumMod val="10000"/>
              <a:lumOff val="90000"/>
            </a:schemeClr>
          </a:solidFill>
        </p:spPr>
        <p:txBody>
          <a:bodyPr/>
          <a:lstStyle/>
          <a:p>
            <a:pPr algn="ctr"/>
            <a:r>
              <a:rPr altLang="sl-SI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altLang="sl-SI" sz="28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Nekatere naloge na področju IO v letu 2019</a:t>
            </a:r>
          </a:p>
        </p:txBody>
      </p:sp>
      <p:sp>
        <p:nvSpPr>
          <p:cNvPr id="10243" name="Označba mesta vsebine 2"/>
          <p:cNvSpPr>
            <a:spLocks noGrp="1"/>
          </p:cNvSpPr>
          <p:nvPr>
            <p:ph idx="1"/>
          </p:nvPr>
        </p:nvSpPr>
        <p:spPr>
          <a:xfrm>
            <a:off x="112295" y="1125538"/>
            <a:ext cx="12079705" cy="5732462"/>
          </a:xfrm>
          <a:solidFill>
            <a:schemeClr val="bg1"/>
          </a:solidFill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altLang="sl-SI" sz="2800" dirty="0" smtClean="0">
              <a:solidFill>
                <a:srgbClr val="7030A0"/>
              </a:solidFill>
            </a:endParaRPr>
          </a:p>
          <a:p>
            <a:pPr marL="276225" lvl="1" indent="0">
              <a:buNone/>
            </a:pPr>
            <a:r>
              <a:rPr altLang="sl-SI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Priprava </a:t>
            </a:r>
            <a:r>
              <a:rPr lang="sl-SI" altLang="sl-SI" sz="2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izhodišč</a:t>
            </a:r>
            <a:r>
              <a:rPr altLang="sl-SI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nov nacionalni program IO do 2030,</a:t>
            </a:r>
          </a:p>
          <a:p>
            <a:pPr marL="276225" lvl="1" indent="0">
              <a:buNone/>
            </a:pPr>
            <a:r>
              <a:rPr lang="sl-SI" altLang="sl-SI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Podzakonski akti po ZIO-1,</a:t>
            </a:r>
          </a:p>
          <a:p>
            <a:pPr marL="276225" lvl="1" indent="0">
              <a:buNone/>
            </a:pPr>
            <a:endParaRPr lang="sl-SI" altLang="sl-SI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6225" lvl="1" indent="0">
              <a:buNone/>
            </a:pPr>
            <a:r>
              <a:rPr lang="sl-SI" altLang="sl-SI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Upravljanje 15 projektov iz. JR na področju ESS,</a:t>
            </a:r>
          </a:p>
          <a:p>
            <a:pPr marL="276225" lvl="1" indent="0">
              <a:buNone/>
            </a:pPr>
            <a:endParaRPr lang="sl-SI" altLang="sl-SI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6225" lvl="1" indent="0">
              <a:buNone/>
            </a:pPr>
            <a:r>
              <a:rPr lang="sl-SI" alt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Poziv  izvajalcem za soglasje ministra k obsegu vpisa  za 2019/20 za odrasle,</a:t>
            </a:r>
          </a:p>
          <a:p>
            <a:pPr marL="276225" lvl="1" indent="0">
              <a:buNone/>
            </a:pPr>
            <a:r>
              <a:rPr lang="sl-SI" altLang="sl-SI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Sofinanciranje plač organizatorjev izobraževanja odraslih,</a:t>
            </a:r>
          </a:p>
          <a:p>
            <a:pPr marL="276225" lvl="1" indent="0">
              <a:buNone/>
            </a:pPr>
            <a:endParaRPr lang="sl-SI" altLang="sl-SI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76225" lvl="1" indent="0">
              <a:buNone/>
            </a:pPr>
            <a:endParaRPr altLang="sl-SI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60000"/>
              </a:lnSpc>
              <a:buNone/>
            </a:pPr>
            <a:r>
              <a:rPr lang="sl-SI" altLang="sl-SI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Sestanek z MIC z RZZZ </a:t>
            </a:r>
            <a:r>
              <a:rPr lang="sl-SI"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 </a:t>
            </a:r>
            <a:r>
              <a:rPr lang="sl-SI" altLang="sl-SI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 po </a:t>
            </a:r>
            <a:r>
              <a:rPr lang="sl-SI"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počitnicah </a:t>
            </a:r>
          </a:p>
          <a:p>
            <a:pPr marL="0" indent="0">
              <a:lnSpc>
                <a:spcPct val="60000"/>
              </a:lnSpc>
              <a:buNone/>
            </a:pPr>
            <a:r>
              <a:rPr lang="sl-SI" altLang="sl-SI" sz="2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l-SI" altLang="sl-SI" sz="24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(20% realizacija v letu 2018).</a:t>
            </a:r>
            <a:endParaRPr lang="sl-SI" altLang="sl-SI" sz="24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60000"/>
              </a:lnSpc>
              <a:buFontTx/>
              <a:buChar char="-"/>
            </a:pPr>
            <a:endParaRPr lang="sl-SI" altLang="sl-SI" sz="2000" dirty="0">
              <a:solidFill>
                <a:schemeClr val="tx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altLang="sl-SI" sz="2400" i="1" dirty="0" smtClean="0">
              <a:solidFill>
                <a:srgbClr val="7030A0"/>
              </a:solidFill>
            </a:endParaRPr>
          </a:p>
        </p:txBody>
      </p:sp>
      <p:sp>
        <p:nvSpPr>
          <p:cNvPr id="10244" name="Ograda številke diapozitiva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>
                <a:solidFill>
                  <a:schemeClr val="tx1"/>
                </a:solidFill>
                <a:latin typeface="Franklin Gothic Demi" panose="020B0703020102020204" pitchFamily="34" charset="0"/>
                <a:cs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35C698-5C52-45A2-8DE9-77683D284C01}" type="slidenum">
              <a:rPr lang="sl-SI" altLang="sl-SI"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sl-SI" altLang="sl-SI" sz="1200">
              <a:solidFill>
                <a:srgbClr val="898989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značba mesta za sliko 13" descr="Slika roke, ki piše opombo na samolepilni listek">
            <a:extLst>
              <a:ext uri="{FF2B5EF4-FFF2-40B4-BE49-F238E27FC236}">
                <a16:creationId xmlns:a16="http://schemas.microsoft.com/office/drawing/2014/main" xmlns="" id="{7E468295-904F-0743-AD06-67DA21353B9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34400" y="1013384"/>
            <a:ext cx="2019400" cy="2141535"/>
          </a:xfrm>
          <a:prstGeom prst="rect">
            <a:avLst/>
          </a:prstGeom>
        </p:spPr>
      </p:pic>
      <p:pic>
        <p:nvPicPr>
          <p:cNvPr id="6" name="Picture 6" descr="Rezultat iskanja slik za praktiÄno izobraÅ¾evan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313" y="4292600"/>
            <a:ext cx="3357687" cy="2294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32294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Custom 129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25C6E3"/>
      </a:accent1>
      <a:accent2>
        <a:srgbClr val="E80554"/>
      </a:accent2>
      <a:accent3>
        <a:srgbClr val="A9E26F"/>
      </a:accent3>
      <a:accent4>
        <a:srgbClr val="EAD000"/>
      </a:accent4>
      <a:accent5>
        <a:srgbClr val="1A0F49"/>
      </a:accent5>
      <a:accent6>
        <a:srgbClr val="FF4A01"/>
      </a:accent6>
      <a:hlink>
        <a:srgbClr val="25C6E3"/>
      </a:hlink>
      <a:folHlink>
        <a:srgbClr val="25C6E3"/>
      </a:folHlink>
    </a:clrScheme>
    <a:fontScheme name="Custom 149">
      <a:majorFont>
        <a:latin typeface="Corbel"/>
        <a:ea typeface=""/>
        <a:cs typeface=""/>
      </a:majorFont>
      <a:minorFont>
        <a:latin typeface="Candar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_19716702_TF16411250.potx" id="{1B4542C4-4FE0-4B97-B559-D0D777C0CB29}" vid="{E2756498-BA55-45BF-AD5F-F232BB0BC84A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9" ma:contentTypeDescription="Create a new document." ma:contentTypeScope="" ma:versionID="76e25e1730b4532ab1d5e5b131a96a5a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d1e9281a84c4949647088091c718de3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B2218FC-8412-44B9-9E82-D51F1F531141}">
  <ds:schemaRefs>
    <ds:schemaRef ds:uri="http://purl.org/dc/elements/1.1/"/>
    <ds:schemaRef ds:uri="http://purl.org/dc/dcmitype/"/>
    <ds:schemaRef ds:uri="fb0879af-3eba-417a-a55a-ffe6dcd6ca77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6dc4bcd6-49db-4c07-9060-8acfc67cef9f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64A4C9D-F801-4923-BC6D-E0006F5123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Živahna poslovna predstavitev</Template>
  <TotalTime>0</TotalTime>
  <Words>973</Words>
  <Application>Microsoft Office PowerPoint</Application>
  <PresentationFormat>Po meri</PresentationFormat>
  <Paragraphs>178</Paragraphs>
  <Slides>10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Officeova tema</vt:lpstr>
      <vt:lpstr>Posvet  Zveze  SŠ  in  DD  Slovenije  Bled,  28. do 29.  januarja 2019</vt:lpstr>
      <vt:lpstr>Uresničevanje ReNPIO13-20 v obdobju od 2013 – 2016 </vt:lpstr>
      <vt:lpstr>Uresničevanje ReNPIO13-20 v obdobju od 2013 – 2016 </vt:lpstr>
      <vt:lpstr>             Ocena uresničevanja ReNPIO13-20 do 2018</vt:lpstr>
      <vt:lpstr>Nekaj dosežkov OP 2014-2020 do leta 2018</vt:lpstr>
      <vt:lpstr>   Realizacija OP v Sektorju za višje šolstvo in IO – obdobja in sredstva</vt:lpstr>
      <vt:lpstr>PowerPointova predstavitev</vt:lpstr>
      <vt:lpstr>PowerPointova predstavitev</vt:lpstr>
      <vt:lpstr>   Nekatere naloge na področju IO v letu 2019</vt:lpstr>
      <vt:lpstr>PowerPointova predstavitev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2019-01-27T18:10:41Z</dcterms:created>
  <dcterms:modified xsi:type="dcterms:W3CDTF">2019-01-28T07:17:23Z</dcterms:modified>
</cp:coreProperties>
</file>