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1" r:id="rId2"/>
    <p:sldId id="273" r:id="rId3"/>
    <p:sldId id="274" r:id="rId4"/>
    <p:sldId id="275" r:id="rId5"/>
    <p:sldId id="276" r:id="rId6"/>
    <p:sldId id="279" r:id="rId7"/>
    <p:sldId id="272" r:id="rId8"/>
    <p:sldId id="280" r:id="rId9"/>
    <p:sldId id="277" r:id="rId10"/>
    <p:sldId id="282" r:id="rId11"/>
    <p:sldId id="278" r:id="rId12"/>
    <p:sldId id="283" r:id="rId13"/>
    <p:sldId id="284" r:id="rId14"/>
    <p:sldId id="285" r:id="rId15"/>
    <p:sldId id="286" r:id="rId16"/>
    <p:sldId id="287" r:id="rId17"/>
    <p:sldId id="288" r:id="rId18"/>
    <p:sldId id="289" r:id="rId19"/>
  </p:sldIdLst>
  <p:sldSz cx="13004800" cy="9753600"/>
  <p:notesSz cx="6797675" cy="9926638"/>
  <p:defaultTextStyle>
    <a:defPPr>
      <a:defRPr lang="en-US"/>
    </a:defPPr>
    <a:lvl1pPr algn="l" defTabSz="584200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584200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584200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584200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584200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6pPr>
    <a:lvl7pPr marL="2743200" algn="l" defTabSz="914400" rtl="0" eaLnBrk="1" latinLnBrk="0" hangingPunct="1"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7pPr>
    <a:lvl8pPr marL="3200400" algn="l" defTabSz="914400" rtl="0" eaLnBrk="1" latinLnBrk="0" hangingPunct="1"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8pPr>
    <a:lvl9pPr marL="3657600" algn="l" defTabSz="914400" rtl="0" eaLnBrk="1" latinLnBrk="0" hangingPunct="1"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2768"/>
    <a:srgbClr val="F9C73E"/>
    <a:srgbClr val="C6242A"/>
    <a:srgbClr val="3A2968"/>
    <a:srgbClr val="C8D4D8"/>
    <a:srgbClr val="391A60"/>
    <a:srgbClr val="FACB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29" autoAdjust="0"/>
    <p:restoredTop sz="94588"/>
  </p:normalViewPr>
  <p:slideViewPr>
    <p:cSldViewPr snapToGrid="0" snapToObjects="1">
      <p:cViewPr varScale="1">
        <p:scale>
          <a:sx n="75" d="100"/>
          <a:sy n="75" d="100"/>
        </p:scale>
        <p:origin x="992" y="176"/>
      </p:cViewPr>
      <p:guideLst>
        <p:guide orient="horz" pos="3072"/>
        <p:guide pos="40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Poraba 2018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AB3-42C6-B8BD-95E2D85B0048}"/>
              </c:ext>
            </c:extLst>
          </c:dPt>
          <c:dPt>
            <c:idx val="1"/>
            <c:bubble3D val="0"/>
            <c:spPr>
              <a:solidFill>
                <a:srgbClr val="6E276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9AB3-42C6-B8BD-95E2D85B0048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AB3-42C6-B8BD-95E2D85B0048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B87-8B47-AA10-41C66CB1AAF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3DBE3305-5756-439D-A452-1ED860DE4DB8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AB3-42C6-B8BD-95E2D85B0048}"/>
                </c:ext>
              </c:extLst>
            </c:dLbl>
            <c:dLbl>
              <c:idx val="1"/>
              <c:layout>
                <c:manualLayout>
                  <c:x val="2.9667640806946633E-2"/>
                  <c:y val="-0.21399170333245623"/>
                </c:manualLayout>
              </c:layout>
              <c:tx>
                <c:rich>
                  <a:bodyPr/>
                  <a:lstStyle/>
                  <a:p>
                    <a:fld id="{41E2B419-3673-4921-8358-9EAD5F0E4573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AB3-42C6-B8BD-95E2D85B0048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b="1" i="0" u="none" strike="noStrike" baseline="0" dirty="0">
                        <a:effectLst/>
                      </a:rPr>
                      <a:t>2.588.006,53</a:t>
                    </a:r>
                    <a:endParaRPr lang="en-US" sz="1800" dirty="0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B3-42C6-B8BD-95E2D85B0048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Realizacija sredstev 2018 </c:v>
                </c:pt>
                <c:pt idx="1">
                  <c:v>Prenos sredstev 2018</c:v>
                </c:pt>
                <c:pt idx="2">
                  <c:v>Ostanek 2018</c:v>
                </c:pt>
              </c:strCache>
            </c:strRef>
          </c:cat>
          <c:val>
            <c:numRef>
              <c:f>List1!$B$2:$B$4</c:f>
              <c:numCache>
                <c:formatCode>#,##0.00</c:formatCode>
                <c:ptCount val="3"/>
                <c:pt idx="0">
                  <c:v>2711078.18</c:v>
                </c:pt>
                <c:pt idx="1">
                  <c:v>1669948.31</c:v>
                </c:pt>
                <c:pt idx="2">
                  <c:v>2588006.5299999998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3-42C6-B8BD-95E2D85B004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623321160753625"/>
          <c:y val="0.20044841013014258"/>
          <c:w val="0.60978778074526985"/>
          <c:h val="0.58846398889616158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zahod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D32-4CBD-98C4-1BD0DCF002D4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D32-4CBD-98C4-1BD0DCF002D4}"/>
              </c:ext>
            </c:extLst>
          </c:dPt>
          <c:dLbls>
            <c:dLbl>
              <c:idx val="0"/>
              <c:layout>
                <c:manualLayout>
                  <c:x val="-0.23541892733953804"/>
                  <c:y val="1.17001284775751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32823330286623"/>
                      <c:h val="9.61173719019864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D32-4CBD-98C4-1BD0DCF002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ženske</c:v>
                </c:pt>
                <c:pt idx="1">
                  <c:v>moški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 formatCode="#,##0">
                  <c:v>1258</c:v>
                </c:pt>
                <c:pt idx="1">
                  <c:v>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D32-4CBD-98C4-1BD0DCF002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963981331892205"/>
          <c:y val="0.22521233659932102"/>
          <c:w val="0.61882904631331492"/>
          <c:h val="0.59718908862567521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vzhod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086-4D51-9AB0-FDD63BF386BD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086-4D51-9AB0-FDD63BF386BD}"/>
              </c:ext>
            </c:extLst>
          </c:dPt>
          <c:dLbls>
            <c:dLbl>
              <c:idx val="0"/>
              <c:layout>
                <c:manualLayout>
                  <c:x val="-0.21127339633035463"/>
                  <c:y val="4.30191175182223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78275486249644"/>
                      <c:h val="9.61173719019864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086-4D51-9AB0-FDD63BF386BD}"/>
                </c:ext>
              </c:extLst>
            </c:dLbl>
            <c:dLbl>
              <c:idx val="1"/>
              <c:layout>
                <c:manualLayout>
                  <c:x val="0.22938254458724214"/>
                  <c:y val="-3.175244605065626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60084110101723"/>
                      <c:h val="9.61173719019864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086-4D51-9AB0-FDD63BF386B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ženske</c:v>
                </c:pt>
                <c:pt idx="1">
                  <c:v>moški</c:v>
                </c:pt>
              </c:strCache>
            </c:strRef>
          </c:cat>
          <c:val>
            <c:numRef>
              <c:f>List1!$B$2:$B$3</c:f>
              <c:numCache>
                <c:formatCode>#,##0</c:formatCode>
                <c:ptCount val="2"/>
                <c:pt idx="0">
                  <c:v>2539</c:v>
                </c:pt>
                <c:pt idx="1">
                  <c:v>1885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86-4D51-9AB0-FDD63BF386BD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623321160753625"/>
          <c:y val="0.20044841013014258"/>
          <c:w val="0.60978778074526985"/>
          <c:h val="0.58846398889616158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zahod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0E-4D69-964D-7611ACA2528E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80E-4D69-964D-7611ACA2528E}"/>
              </c:ext>
            </c:extLst>
          </c:dPt>
          <c:dLbls>
            <c:dLbl>
              <c:idx val="0"/>
              <c:layout>
                <c:manualLayout>
                  <c:x val="-0.21730977908265051"/>
                  <c:y val="0.11073014801295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32823330286623"/>
                      <c:h val="9.61173719019864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80E-4D69-964D-7611ACA2528E}"/>
                </c:ext>
              </c:extLst>
            </c:dLbl>
            <c:dLbl>
              <c:idx val="1"/>
              <c:layout>
                <c:manualLayout>
                  <c:x val="0.18768468598214086"/>
                  <c:y val="-0.1654677413954196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80E-4D69-964D-7611ACA252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ženske</c:v>
                </c:pt>
                <c:pt idx="1">
                  <c:v>moški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 formatCode="#,##0">
                  <c:v>42</c:v>
                </c:pt>
                <c:pt idx="1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80E-4D69-964D-7611ACA25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623321160753625"/>
          <c:y val="0.20044841013014258"/>
          <c:w val="0.60978778074526985"/>
          <c:h val="0.58846398889616158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vzhod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D2-43A8-8380-1F7136F61C9F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D2-43A8-8380-1F7136F61C9F}"/>
              </c:ext>
            </c:extLst>
          </c:dPt>
          <c:dLbls>
            <c:dLbl>
              <c:idx val="0"/>
              <c:layout>
                <c:manualLayout>
                  <c:x val="-0.23541892733953804"/>
                  <c:y val="1.17001284775751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332823330286623"/>
                      <c:h val="9.61173719019864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ED2-43A8-8380-1F7136F61C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ženske</c:v>
                </c:pt>
                <c:pt idx="1">
                  <c:v>moški</c:v>
                </c:pt>
              </c:strCache>
            </c:strRef>
          </c:cat>
          <c:val>
            <c:numRef>
              <c:f>List1!$B$2:$B$3</c:f>
              <c:numCache>
                <c:formatCode>#,##0</c:formatCode>
                <c:ptCount val="2"/>
                <c:pt idx="0">
                  <c:v>201</c:v>
                </c:pt>
                <c:pt idx="1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D2-43A8-8380-1F7136F61C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Realizacija sredstev 2018 po regijah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Realizacija sredstev 2018 po regijah</c:v>
                </c:pt>
              </c:strCache>
            </c:strRef>
          </c:tx>
          <c:spPr>
            <a:solidFill>
              <a:srgbClr val="F9C73E"/>
            </a:solidFill>
          </c:spPr>
          <c:dPt>
            <c:idx val="0"/>
            <c:bubble3D val="0"/>
            <c:spPr>
              <a:solidFill>
                <a:srgbClr val="6E276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2129-46BD-9F31-97B08E388AB6}"/>
              </c:ext>
            </c:extLst>
          </c:dPt>
          <c:dPt>
            <c:idx val="1"/>
            <c:bubble3D val="0"/>
            <c:spPr>
              <a:solidFill>
                <a:srgbClr val="F9C73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29-46BD-9F31-97B08E388AB6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A4E4924-0CBE-49D2-BA03-4BA73829BB24}" type="VALUE">
                      <a:rPr lang="en-US" sz="1800"/>
                      <a:pPr>
                        <a:defRPr sz="1800"/>
                      </a:pPr>
                      <a:t>[VALUE]</a:t>
                    </a:fld>
                    <a:endParaRPr lang="en-U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129-46BD-9F31-97B08E388AB6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F0A0D2D-7F92-48E5-815F-AA2C74F95F23}" type="VALUE">
                      <a:rPr lang="en-US" sz="1800"/>
                      <a:pPr>
                        <a:defRPr sz="1800"/>
                      </a:pPr>
                      <a:t>[VALUE]</a:t>
                    </a:fld>
                    <a:endParaRPr lang="en-U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pattFill prst="pct75">
                      <a:fgClr>
                        <a:schemeClr val="dk1">
                          <a:lumMod val="75000"/>
                          <a:lumOff val="25000"/>
                        </a:schemeClr>
                      </a:fgClr>
                      <a:bgClr>
                        <a:schemeClr val="dk1">
                          <a:lumMod val="65000"/>
                          <a:lumOff val="35000"/>
                        </a:schemeClr>
                      </a:bgClr>
                    </a:pattFill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129-46BD-9F31-97B08E388AB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vzhod</c:v>
                </c:pt>
                <c:pt idx="1">
                  <c:v>zahod</c:v>
                </c:pt>
              </c:strCache>
            </c:strRef>
          </c:cat>
          <c:val>
            <c:numRef>
              <c:f>List1!$B$2:$B$3</c:f>
              <c:numCache>
                <c:formatCode>#,##0.00</c:formatCode>
                <c:ptCount val="2"/>
                <c:pt idx="0">
                  <c:v>1814485.66</c:v>
                </c:pt>
                <c:pt idx="1">
                  <c:v>896592.52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3-42C6-B8BD-95E2D85B004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39148316808089"/>
          <c:y val="0.42408732591211173"/>
          <c:w val="0.11819454669835187"/>
          <c:h val="0.2623369114161100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Partnerji brez realizacije v 2018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Partnerji brez realizacije v 2018</c:v>
                </c:pt>
              </c:strCache>
            </c:strRef>
          </c:tx>
          <c:spPr>
            <a:ln>
              <a:solidFill>
                <a:schemeClr val="dk1">
                  <a:lumMod val="25000"/>
                  <a:lumOff val="75000"/>
                </a:schemeClr>
              </a:solidFill>
            </a:ln>
          </c:spPr>
          <c:dPt>
            <c:idx val="0"/>
            <c:bubble3D val="0"/>
            <c:spPr>
              <a:solidFill>
                <a:srgbClr val="6E2768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8B1-4A7B-8156-7B0A6868142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78B1-4A7B-8156-7B0A68681420}"/>
              </c:ext>
            </c:extLst>
          </c:dPt>
          <c:dLbls>
            <c:dLbl>
              <c:idx val="0"/>
              <c:layout>
                <c:manualLayout>
                  <c:x val="-2.0507811711529138E-2"/>
                  <c:y val="-0.2485352283106089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3676E1C-55EA-440D-A86F-E94A405F2DA5}" type="PERCENTAGE">
                      <a:rPr lang="en-US" sz="1800" smtClean="0"/>
                      <a:pPr>
                        <a:defRPr sz="1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solidFill>
                  <a:schemeClr val="dk1">
                    <a:lumMod val="75000"/>
                    <a:lumOff val="2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1284429161370065"/>
                      <c:h val="7.031250135166440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8B1-4A7B-8156-7B0A6868142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8B1-4A7B-8156-7B0A68681420}"/>
                </c:ext>
              </c:extLst>
            </c:dLbl>
            <c:spPr>
              <a:solidFill>
                <a:schemeClr val="dk1">
                  <a:lumMod val="75000"/>
                  <a:lumOff val="2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Vsi partnerji</c:v>
                </c:pt>
                <c:pt idx="1">
                  <c:v>Partnerji brez realizacije</c:v>
                </c:pt>
              </c:strCache>
            </c:strRef>
          </c:cat>
          <c:val>
            <c:numRef>
              <c:f>List1!$B$2:$B$3</c:f>
              <c:numCache>
                <c:formatCode>#,##0.00</c:formatCode>
                <c:ptCount val="2"/>
                <c:pt idx="0">
                  <c:v>86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3-42C6-B8BD-95E2D85B004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Presežek sredstev v 2018 -vzhod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Vzhod</c:v>
                </c:pt>
              </c:strCache>
            </c:strRef>
          </c:tx>
          <c:spPr>
            <a:solidFill>
              <a:srgbClr val="F9C73E"/>
            </a:solidFill>
          </c:spPr>
          <c:dPt>
            <c:idx val="0"/>
            <c:bubble3D val="0"/>
            <c:spPr>
              <a:solidFill>
                <a:srgbClr val="6E276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0D97-45E0-BEE4-B1242537FBAD}"/>
              </c:ext>
            </c:extLst>
          </c:dPt>
          <c:dPt>
            <c:idx val="1"/>
            <c:bubble3D val="0"/>
            <c:spPr>
              <a:solidFill>
                <a:srgbClr val="F9C73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D97-45E0-BEE4-B1242537FBA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603E95E-55E1-404D-95F2-A6646622040E}" type="PERCENTAGE">
                      <a:rPr lang="en-US" sz="1800" smtClean="0"/>
                      <a:pPr>
                        <a:defRPr sz="1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D97-45E0-BEE4-B1242537FBAD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0BCB962-5C07-4B34-A5C6-8DD35A7E51A3}" type="PERCENTAGE">
                      <a:rPr lang="en-US" sz="1800" smtClean="0"/>
                      <a:pPr>
                        <a:defRPr sz="1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D97-45E0-BEE4-B1242537FBAD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Skupno število šol-vzhod</c:v>
                </c:pt>
                <c:pt idx="1">
                  <c:v>Število šol, ki so presegle sredstva</c:v>
                </c:pt>
              </c:strCache>
            </c:strRef>
          </c:cat>
          <c:val>
            <c:numRef>
              <c:f>List1!$B$2:$B$3</c:f>
              <c:numCache>
                <c:formatCode>#,##0.00</c:formatCode>
                <c:ptCount val="2"/>
                <c:pt idx="0">
                  <c:v>43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B3-42C6-B8BD-95E2D85B004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102062602743243"/>
          <c:y val="0.4148232923883306"/>
          <c:w val="0.40531464648973414"/>
          <c:h val="0.38322308469127392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Presežek sredstev v 2018 -zahod</a:t>
            </a:r>
            <a:endParaRPr lang="sl-SI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Poraba 2018</c:v>
                </c:pt>
              </c:strCache>
            </c:strRef>
          </c:tx>
          <c:spPr>
            <a:solidFill>
              <a:srgbClr val="F9C73E"/>
            </a:solidFill>
          </c:spPr>
          <c:dPt>
            <c:idx val="0"/>
            <c:bubble3D val="0"/>
            <c:spPr>
              <a:solidFill>
                <a:srgbClr val="F9C73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2D7-4041-AB57-BCDBCF2CEAE6}"/>
              </c:ext>
            </c:extLst>
          </c:dPt>
          <c:dPt>
            <c:idx val="1"/>
            <c:bubble3D val="0"/>
            <c:spPr>
              <a:solidFill>
                <a:srgbClr val="6E276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2D7-4041-AB57-BCDBCF2CEAE6}"/>
              </c:ext>
            </c:extLst>
          </c:dPt>
          <c:dPt>
            <c:idx val="2"/>
            <c:bubble3D val="0"/>
            <c:spPr>
              <a:solidFill>
                <a:srgbClr val="F9C73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2D7-4041-AB57-BCDBCF2CEAE6}"/>
              </c:ext>
            </c:extLst>
          </c:dPt>
          <c:dPt>
            <c:idx val="3"/>
            <c:bubble3D val="0"/>
            <c:spPr>
              <a:solidFill>
                <a:srgbClr val="F9C73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2D7-4041-AB57-BCDBCF2CEAE6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D6D99F6-E74C-48C9-9E05-3B550E7E7D0D}" type="PERCENTAGE">
                      <a:rPr lang="en-US" sz="1800" smtClean="0"/>
                      <a:pPr>
                        <a:defRPr sz="1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2D7-4041-AB57-BCDBCF2CEAE6}"/>
                </c:ext>
              </c:extLst>
            </c:dLbl>
            <c:dLbl>
              <c:idx val="1"/>
              <c:layout>
                <c:manualLayout>
                  <c:x val="5.3707489830806615E-2"/>
                  <c:y val="0.1219676119650361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6614C74-8F33-43BF-AD9C-3FF823F5AD2C}" type="PERCENTAGE">
                      <a:rPr lang="en-US" sz="1800" baseline="0" smtClean="0"/>
                      <a:pPr>
                        <a:defRPr sz="1800" b="1" i="0" u="none" strike="noStrike" kern="1200" baseline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en-US"/>
                  </a:p>
                </c:rich>
              </c:tx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10761206018004"/>
                      <c:h val="0.117009489465916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2D7-4041-AB57-BCDBCF2CEAE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Skupno število šol-zahod </c:v>
                </c:pt>
                <c:pt idx="1">
                  <c:v>Število šol, ki so presegle sredstva 2018</c:v>
                </c:pt>
              </c:strCache>
            </c:strRef>
          </c:cat>
          <c:val>
            <c:numRef>
              <c:f>List1!$B$2:$B$3</c:f>
              <c:numCache>
                <c:formatCode>#,##0.00</c:formatCode>
                <c:ptCount val="2"/>
                <c:pt idx="0">
                  <c:v>43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2D7-4041-AB57-BCDBCF2CEAE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849103570564587"/>
          <c:y val="0.24154878349091452"/>
          <c:w val="0.39784423681152054"/>
          <c:h val="0.5660109616493234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623321160753625"/>
          <c:y val="0.20044841013014258"/>
          <c:w val="0.60978778074526985"/>
          <c:h val="0.58846398889616158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623321160753625"/>
          <c:y val="0.20044841013014258"/>
          <c:w val="0.60978778074526985"/>
          <c:h val="0.58846398889616158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623321160753625"/>
          <c:y val="0.20044841013014258"/>
          <c:w val="0.60978778074526985"/>
          <c:h val="0.58846398889616158"/>
        </c:manualLayout>
      </c:layout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l-SI"/>
              <a:t>Potrjeni</a:t>
            </a:r>
            <a:r>
              <a:rPr lang="en-US"/>
              <a:t> programi 2018</a:t>
            </a:r>
          </a:p>
        </c:rich>
      </c:tx>
      <c:layout>
        <c:manualLayout>
          <c:xMode val="edge"/>
          <c:yMode val="edge"/>
          <c:x val="0.36164935323333564"/>
          <c:y val="6.210530214097227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623321160753625"/>
          <c:y val="0.20044841013014258"/>
          <c:w val="0.60978778074526985"/>
          <c:h val="0.58846398889616158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Oddani programi 2018</c:v>
                </c:pt>
              </c:strCache>
            </c:strRef>
          </c:tx>
          <c:spPr>
            <a:solidFill>
              <a:srgbClr val="6E2768"/>
            </a:solidFill>
          </c:spPr>
          <c:dPt>
            <c:idx val="0"/>
            <c:bubble3D val="0"/>
            <c:spPr>
              <a:solidFill>
                <a:srgbClr val="F9C73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341-4E3D-B5EC-22C9CD8D9069}"/>
              </c:ext>
            </c:extLst>
          </c:dPt>
          <c:dPt>
            <c:idx val="1"/>
            <c:bubble3D val="0"/>
            <c:spPr>
              <a:solidFill>
                <a:srgbClr val="C6242A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341-4E3D-B5EC-22C9CD8D9069}"/>
              </c:ext>
            </c:extLst>
          </c:dPt>
          <c:dPt>
            <c:idx val="2"/>
            <c:bubble3D val="0"/>
            <c:spPr>
              <a:solidFill>
                <a:srgbClr val="6E2768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341-4E3D-B5EC-22C9CD8D906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F414654-2972-422F-A611-4E38AEC23C00}" type="VALUE">
                      <a:rPr lang="en-US" sz="180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341-4E3D-B5EC-22C9CD8D906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96EA8A9-5CF3-49A8-B305-957CA0FC309B}" type="VALUE">
                      <a:rPr lang="en-US" sz="18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341-4E3D-B5EC-22C9CD8D906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164D603-59F8-4377-B3E3-2C142BE5A3D1}" type="VALUE">
                      <a:rPr lang="en-US" sz="1800" smtClean="0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341-4E3D-B5EC-22C9CD8D906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tehnika</c:v>
                </c:pt>
                <c:pt idx="1">
                  <c:v>biotehnika</c:v>
                </c:pt>
                <c:pt idx="2">
                  <c:v>storitve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 formatCode="#,##0">
                  <c:v>135</c:v>
                </c:pt>
                <c:pt idx="1">
                  <c:v>204</c:v>
                </c:pt>
                <c:pt idx="2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341-4E3D-B5EC-22C9CD8D906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092073955115618"/>
          <c:y val="0.35390616779424194"/>
          <c:w val="0.18117864889796317"/>
          <c:h val="0.2605710787786015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8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9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0.81689</cdr:x>
      <cdr:y>0.64543</cdr:y>
    </cdr:from>
    <cdr:to>
      <cdr:x>1</cdr:x>
      <cdr:y>0.73473</cdr:y>
    </cdr:to>
    <cdr:sp macro="" textlink="">
      <cdr:nvSpPr>
        <cdr:cNvPr id="2" name="Podnaslov…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7878784" y="3293893"/>
          <a:ext cx="1766039" cy="4557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>
          <a:noFill/>
          <a:miter lim="400000"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12700">
              <a:solidFill>
                <a:srgbClr val="000000"/>
              </a:solidFill>
              <a:miter lim="400000"/>
              <a:headEnd/>
              <a:tailEnd/>
            </a14:hiddenLine>
          </a:ext>
        </a:extLst>
      </cdr:spPr>
      <cdr:txBody>
        <a:bodyPr xmlns:a="http://schemas.openxmlformats.org/drawingml/2006/main" vert="horz" wrap="square" lIns="50800" tIns="50800" rIns="50800" bIns="50800" numCol="1" anchor="t" anchorCtr="0" compatLnSpc="1">
          <a:prstTxWarp prst="textNoShape">
            <a:avLst/>
          </a:prstTxWarp>
          <a:normAutofit fontScale="92500"/>
        </a:bodyPr>
        <a:lstStyle xmlns:a="http://schemas.openxmlformats.org/drawingml/2006/main">
          <a:defPPr>
            <a:defRPr lang="en-US"/>
          </a:defPPr>
          <a:lvl1pPr algn="l" defTabSz="584200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defRPr>
          </a:lvl1pPr>
          <a:lvl2pPr indent="228600" algn="l" defTabSz="584200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defRPr>
          </a:lvl2pPr>
          <a:lvl3pPr indent="457200" algn="l" defTabSz="584200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defRPr>
          </a:lvl3pPr>
          <a:lvl4pPr indent="685800" algn="l" defTabSz="584200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defRPr>
          </a:lvl4pPr>
          <a:lvl5pPr indent="914400" algn="l" defTabSz="584200" rtl="0" eaLnBrk="0" fontAlgn="base" hangingPunct="0">
            <a:spcBef>
              <a:spcPct val="0"/>
            </a:spcBef>
            <a:spcAft>
              <a:spcPct val="0"/>
            </a:spcAft>
            <a:defRPr sz="2400" b="1" kern="12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defRPr>
          </a:lvl5pPr>
          <a:lvl6pPr marL="2286000" algn="l" defTabSz="914400" rtl="0" eaLnBrk="1" latinLnBrk="0" hangingPunct="1">
            <a:defRPr sz="2400" b="1" kern="12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defRPr>
          </a:lvl6pPr>
          <a:lvl7pPr marL="2743200" algn="l" defTabSz="914400" rtl="0" eaLnBrk="1" latinLnBrk="0" hangingPunct="1">
            <a:defRPr sz="2400" b="1" kern="12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defRPr>
          </a:lvl7pPr>
          <a:lvl8pPr marL="3200400" algn="l" defTabSz="914400" rtl="0" eaLnBrk="1" latinLnBrk="0" hangingPunct="1">
            <a:defRPr sz="2400" b="1" kern="12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defRPr>
          </a:lvl8pPr>
          <a:lvl9pPr marL="3657600" algn="l" defTabSz="914400" rtl="0" eaLnBrk="1" latinLnBrk="0" hangingPunct="1">
            <a:defRPr sz="2400" b="1" kern="1200">
              <a:solidFill>
                <a:srgbClr val="0000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defRPr>
          </a:lvl9pPr>
        </a:lstStyle>
        <a:p xmlns:a="http://schemas.openxmlformats.org/drawingml/2006/main">
          <a:pPr marL="0" lvl="5" indent="0" algn="ctr">
            <a:spcBef>
              <a:spcPts val="0"/>
            </a:spcBef>
            <a:buSzTx/>
            <a:buNone/>
            <a:defRPr sz="330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defRPr>
          </a:pPr>
          <a:r>
            <a:rPr lang="sl-SI" altLang="en-US" sz="1800" dirty="0">
              <a:sym typeface="Brother 1816 Regular" charset="0"/>
            </a:rPr>
            <a:t>Skupaj 560</a:t>
          </a:r>
          <a:endParaRPr lang="pl-PL" sz="1800" dirty="0">
            <a:sym typeface="Brother 1816 Ligh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40B33-EE51-449E-9EB6-539B4DD7B234}" type="datetimeFigureOut">
              <a:rPr lang="sl-SI" smtClean="0"/>
              <a:t>29. 01. 19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4933-F05D-4CCF-8002-E554A951E4C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1718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116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9" name="Shape 117"/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96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 charset="0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Označba mesta stranske slike 1">
            <a:extLst>
              <a:ext uri="{FF2B5EF4-FFF2-40B4-BE49-F238E27FC236}">
                <a16:creationId xmlns:a16="http://schemas.microsoft.com/office/drawing/2014/main" id="{9BC8E14E-AAA3-FE43-8570-B5A17D3EDF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338" name="Označba mesta opomb 2">
            <a:extLst>
              <a:ext uri="{FF2B5EF4-FFF2-40B4-BE49-F238E27FC236}">
                <a16:creationId xmlns:a16="http://schemas.microsoft.com/office/drawing/2014/main" id="{E2BCB71B-9AAB-9143-8B5A-87D6D10B6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altLang="en-US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43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4257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49385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65300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33926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86874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86514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81651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01403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5161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rPr lang="sl-SI"/>
              <a:t>Click to edit Master title style</a:t>
            </a:r>
            <a:endParaRPr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Helvetica Neue Thin" charset="0"/>
                <a:ea typeface="Helvetica Neue Thin" charset="0"/>
                <a:cs typeface="Helvetica Neue Thin" charset="0"/>
                <a:sym typeface="Helvetica Neue Thin" charset="0"/>
              </a:defRPr>
            </a:lvl1pPr>
          </a:lstStyle>
          <a:p>
            <a:fld id="{5FA32260-B777-CE48-BD90-1E3865A9F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61793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9B4EB-8B94-F244-99EB-56432F6064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542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r>
              <a:rPr lang="sl-SI" noProof="0">
                <a:sym typeface="Helvetica Neue"/>
              </a:rPr>
              <a:t>Drag picture to placeholder or click icon to add</a:t>
            </a:r>
            <a:endParaRPr noProof="0">
              <a:sym typeface="Helvetica Neue"/>
            </a:endParaRPr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rPr lang="sl-SI"/>
              <a:t>Click to edit Master title style</a:t>
            </a:r>
            <a:endParaRPr/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0DC292-D1F4-2E4F-B29D-3D23A1152B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26447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r>
              <a:rPr lang="sl-SI" noProof="0">
                <a:sym typeface="Helvetica Neue"/>
              </a:rPr>
              <a:t>Drag picture to placeholder or click icon to add</a:t>
            </a:r>
            <a:endParaRPr noProof="0">
              <a:sym typeface="Helvetica Neue"/>
            </a:endParaRPr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Click to edit Master title style</a:t>
            </a:r>
            <a:endParaRPr/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1BFBED-8BD2-D34C-B2E0-CE8235BB7C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21325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l-SI"/>
              <a:t>Click to edit Master title style</a:t>
            </a:r>
            <a:endParaRPr/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70605-D94D-4E46-824F-EEB60D0BAD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88476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l-SI"/>
              <a:t>Click to edit Master title style</a:t>
            </a:r>
            <a:endParaRPr/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CF139-8533-894C-8064-CE834EEC8F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92685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r>
              <a:rPr lang="sl-SI" noProof="0">
                <a:sym typeface="Helvetica Neue"/>
              </a:rPr>
              <a:t>Drag picture to placeholder or click icon to add</a:t>
            </a:r>
            <a:endParaRPr noProof="0">
              <a:sym typeface="Helvetica Neue"/>
            </a:endParaRPr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l-SI"/>
              <a:t>Click to edit Master title style</a:t>
            </a:r>
            <a:endParaRPr/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/>
            <a:r>
              <a:rPr lang="sl-SI"/>
              <a:t>Click to edit Master text styles</a:t>
            </a:r>
          </a:p>
          <a:p>
            <a:pPr lvl="1"/>
            <a:r>
              <a:rPr lang="sl-SI"/>
              <a:t>Second level</a:t>
            </a:r>
          </a:p>
          <a:p>
            <a:pPr lvl="2"/>
            <a:r>
              <a:rPr lang="sl-SI"/>
              <a:t>Third level</a:t>
            </a:r>
          </a:p>
          <a:p>
            <a:pPr lvl="3"/>
            <a:r>
              <a:rPr lang="sl-SI"/>
              <a:t>Fourth level</a:t>
            </a:r>
          </a:p>
          <a:p>
            <a:pPr lvl="4"/>
            <a:r>
              <a:rPr lang="sl-SI"/>
              <a:t>Fifth level</a:t>
            </a:r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14"/>
          </p:nvPr>
        </p:nvSpPr>
        <p:spPr>
          <a:xfrm>
            <a:off x="6329363" y="9296400"/>
            <a:ext cx="339725" cy="342900"/>
          </a:xfrm>
        </p:spPr>
        <p:txBody>
          <a:bodyPr/>
          <a:lstStyle>
            <a:lvl1pPr>
              <a:defRPr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</a:lstStyle>
          <a:p>
            <a:fld id="{20CB3323-9C46-A04E-A5B2-8863EC2C0B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67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r>
              <a:rPr lang="sl-SI" noProof="0">
                <a:sym typeface="Helvetica Neue"/>
              </a:rPr>
              <a:t>Drag picture to placeholder or click icon to add</a:t>
            </a:r>
            <a:endParaRPr noProof="0">
              <a:sym typeface="Helvetica Neue"/>
            </a:endParaRPr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r>
              <a:rPr lang="sl-SI" noProof="0">
                <a:sym typeface="Helvetica Neue"/>
              </a:rPr>
              <a:t>Drag picture to placeholder or click icon to add</a:t>
            </a:r>
            <a:endParaRPr noProof="0">
              <a:sym typeface="Helvetica Neue"/>
            </a:endParaRPr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r>
              <a:rPr lang="sl-SI" noProof="0">
                <a:sym typeface="Helvetica Neue"/>
              </a:rPr>
              <a:t>Drag picture to placeholder or click icon to add</a:t>
            </a:r>
            <a:endParaRPr noProof="0">
              <a:sym typeface="Helvetica Neue"/>
            </a:endParaRP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FFEF9-3E81-984D-AF4E-5110AD502F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20863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lvl="0"/>
            <a:r>
              <a:rPr lang="sl-SI"/>
              <a:t>Click to edit Master text styles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01C68-DA9D-EE43-A734-82A35AEE9A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216458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 lvl="0"/>
            <a:r>
              <a:rPr lang="sl-SI" noProof="0">
                <a:sym typeface="Helvetica Neue"/>
              </a:rPr>
              <a:t>Drag picture to placeholder or click icon to add</a:t>
            </a:r>
            <a:endParaRPr noProof="0">
              <a:sym typeface="Helvetica Neue"/>
            </a:endParaRP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B01A87-9AAF-0C4B-B4A3-56A540C54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35526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Text"/>
          <p:cNvSpPr txBox="1">
            <a:spLocks noGrp="1"/>
          </p:cNvSpPr>
          <p:nvPr>
            <p:ph type="title"/>
          </p:nvPr>
        </p:nvSpPr>
        <p:spPr bwMode="auto">
          <a:xfrm>
            <a:off x="952500" y="254000"/>
            <a:ext cx="110998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 Medium" charset="0"/>
              </a:rPr>
              <a:t>Title Text</a:t>
            </a:r>
          </a:p>
        </p:txBody>
      </p:sp>
      <p:sp>
        <p:nvSpPr>
          <p:cNvPr id="1027" name="Body Level One…"/>
          <p:cNvSpPr txBox="1">
            <a:spLocks noGrp="1"/>
          </p:cNvSpPr>
          <p:nvPr>
            <p:ph type="body" idx="1"/>
          </p:nvPr>
        </p:nvSpPr>
        <p:spPr bwMode="auto"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charset="0"/>
              </a:rPr>
              <a:t>Body Level One</a:t>
            </a:r>
          </a:p>
          <a:p>
            <a:pPr lvl="1"/>
            <a:r>
              <a:rPr lang="en-US" altLang="en-US">
                <a:sym typeface="Helvetica Neue" charset="0"/>
              </a:rPr>
              <a:t>Body Level Two</a:t>
            </a:r>
          </a:p>
          <a:p>
            <a:pPr lvl="2"/>
            <a:r>
              <a:rPr lang="en-US" altLang="en-US">
                <a:sym typeface="Helvetica Neue" charset="0"/>
              </a:rPr>
              <a:t>Body Level Three</a:t>
            </a:r>
          </a:p>
          <a:p>
            <a:pPr lvl="3"/>
            <a:r>
              <a:rPr lang="en-US" altLang="en-US">
                <a:sym typeface="Helvetica Neue" charset="0"/>
              </a:rPr>
              <a:t>Body Level Four</a:t>
            </a:r>
          </a:p>
          <a:p>
            <a:pPr lvl="4"/>
            <a:r>
              <a:rPr lang="en-US" altLang="en-US">
                <a:sym typeface="Helvetica Neue" charset="0"/>
              </a:rPr>
              <a:t>Body Level Five</a:t>
            </a:r>
          </a:p>
        </p:txBody>
      </p:sp>
      <p:sp>
        <p:nvSpPr>
          <p:cNvPr id="1028" name="Slide Number"/>
          <p:cNvSpPr txBox="1">
            <a:spLocks noGrp="1"/>
          </p:cNvSpPr>
          <p:nvPr>
            <p:ph type="sldNum" sz="quarter" idx="2"/>
          </p:nvPr>
        </p:nvSpPr>
        <p:spPr bwMode="auto">
          <a:xfrm>
            <a:off x="6329363" y="9296400"/>
            <a:ext cx="3397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spAutoFit/>
          </a:bodyPr>
          <a:lstStyle>
            <a:lvl1pPr algn="ctr" eaLnBrk="1">
              <a:defRPr sz="1600" b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defRPr>
            </a:lvl1pPr>
          </a:lstStyle>
          <a:p>
            <a:fld id="{1C8871A3-F0F4-CC40-88F8-39A5D1CE8DF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3" r:id="rId2"/>
    <p:sldLayoutId id="2147483665" r:id="rId3"/>
    <p:sldLayoutId id="2147483666" r:id="rId4"/>
    <p:sldLayoutId id="2147483667" r:id="rId5"/>
    <p:sldLayoutId id="2147483674" r:id="rId6"/>
    <p:sldLayoutId id="2147483669" r:id="rId7"/>
    <p:sldLayoutId id="2147483670" r:id="rId8"/>
    <p:sldLayoutId id="2147483671" r:id="rId9"/>
    <p:sldLayoutId id="2147483672" r:id="rId10"/>
  </p:sldLayoutIdLst>
  <p:transition spd="med"/>
  <p:txStyles>
    <p:titleStyle>
      <a:lvl1pPr algn="ctr" defTabSz="584200" rtl="0" eaLnBrk="1" fontAlgn="base" hangingPunct="1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n-lt"/>
          <a:ea typeface="+mn-ea"/>
          <a:cs typeface="+mn-cs"/>
          <a:sym typeface="Helvetica Neue Medium" charset="0"/>
        </a:defRPr>
      </a:lvl1pPr>
      <a:lvl2pPr algn="ctr" defTabSz="584200" rtl="0" eaLnBrk="1" fontAlgn="base" hangingPunct="1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n-lt"/>
          <a:ea typeface="+mn-ea"/>
          <a:cs typeface="+mn-cs"/>
          <a:sym typeface="Helvetica Neue Medium" charset="0"/>
        </a:defRPr>
      </a:lvl2pPr>
      <a:lvl3pPr algn="ctr" defTabSz="584200" rtl="0" eaLnBrk="1" fontAlgn="base" hangingPunct="1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n-lt"/>
          <a:ea typeface="+mn-ea"/>
          <a:cs typeface="+mn-cs"/>
          <a:sym typeface="Helvetica Neue Medium" charset="0"/>
        </a:defRPr>
      </a:lvl3pPr>
      <a:lvl4pPr algn="ctr" defTabSz="584200" rtl="0" eaLnBrk="1" fontAlgn="base" hangingPunct="1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n-lt"/>
          <a:ea typeface="+mn-ea"/>
          <a:cs typeface="+mn-cs"/>
          <a:sym typeface="Helvetica Neue Medium" charset="0"/>
        </a:defRPr>
      </a:lvl4pPr>
      <a:lvl5pPr algn="ctr" defTabSz="584200" rtl="0" eaLnBrk="1" fontAlgn="base" hangingPunct="1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n-lt"/>
          <a:ea typeface="+mn-ea"/>
          <a:cs typeface="+mn-cs"/>
          <a:sym typeface="Helvetica Neue Medium" charset="0"/>
        </a:defRPr>
      </a:lvl5pPr>
      <a:lvl6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indent="-444500" algn="l" defTabSz="584200" rtl="0" eaLnBrk="1" fontAlgn="base" hangingPunct="1">
        <a:spcBef>
          <a:spcPts val="4200"/>
        </a:spcBef>
        <a:spcAft>
          <a:spcPct val="0"/>
        </a:spcAft>
        <a:buSzPct val="145000"/>
        <a:buChar char="•"/>
        <a:defRPr sz="3200">
          <a:solidFill>
            <a:srgbClr val="000000"/>
          </a:solidFill>
          <a:latin typeface="Helvetica Neue"/>
          <a:ea typeface="Helvetica Neue"/>
          <a:cs typeface="Helvetica Neue"/>
          <a:sym typeface="Helvetica Neue" charset="0"/>
        </a:defRPr>
      </a:lvl1pPr>
      <a:lvl2pPr marL="889000" indent="-444500" algn="l" defTabSz="584200" rtl="0" eaLnBrk="1" fontAlgn="base" hangingPunct="1">
        <a:spcBef>
          <a:spcPts val="4200"/>
        </a:spcBef>
        <a:spcAft>
          <a:spcPct val="0"/>
        </a:spcAft>
        <a:buSzPct val="145000"/>
        <a:buChar char="•"/>
        <a:defRPr sz="3200">
          <a:solidFill>
            <a:srgbClr val="000000"/>
          </a:solidFill>
          <a:latin typeface="Helvetica Neue"/>
          <a:ea typeface="Helvetica Neue"/>
          <a:cs typeface="Helvetica Neue"/>
          <a:sym typeface="Helvetica Neue" charset="0"/>
        </a:defRPr>
      </a:lvl2pPr>
      <a:lvl3pPr marL="1333500" indent="-444500" algn="l" defTabSz="584200" rtl="0" eaLnBrk="1" fontAlgn="base" hangingPunct="1">
        <a:spcBef>
          <a:spcPts val="4200"/>
        </a:spcBef>
        <a:spcAft>
          <a:spcPct val="0"/>
        </a:spcAft>
        <a:buSzPct val="145000"/>
        <a:buChar char="•"/>
        <a:defRPr sz="3200">
          <a:solidFill>
            <a:srgbClr val="000000"/>
          </a:solidFill>
          <a:latin typeface="Helvetica Neue"/>
          <a:ea typeface="Helvetica Neue"/>
          <a:cs typeface="Helvetica Neue"/>
          <a:sym typeface="Helvetica Neue" charset="0"/>
        </a:defRPr>
      </a:lvl3pPr>
      <a:lvl4pPr marL="1778000" indent="-444500" algn="l" defTabSz="584200" rtl="0" eaLnBrk="1" fontAlgn="base" hangingPunct="1">
        <a:spcBef>
          <a:spcPts val="4200"/>
        </a:spcBef>
        <a:spcAft>
          <a:spcPct val="0"/>
        </a:spcAft>
        <a:buSzPct val="145000"/>
        <a:buChar char="•"/>
        <a:defRPr sz="3200">
          <a:solidFill>
            <a:srgbClr val="000000"/>
          </a:solidFill>
          <a:latin typeface="Helvetica Neue"/>
          <a:ea typeface="Helvetica Neue"/>
          <a:cs typeface="Helvetica Neue"/>
          <a:sym typeface="Helvetica Neue" charset="0"/>
        </a:defRPr>
      </a:lvl4pPr>
      <a:lvl5pPr marL="2222500" indent="-444500" algn="l" defTabSz="584200" rtl="0" eaLnBrk="1" fontAlgn="base" hangingPunct="1">
        <a:spcBef>
          <a:spcPts val="4200"/>
        </a:spcBef>
        <a:spcAft>
          <a:spcPct val="0"/>
        </a:spcAft>
        <a:buSzPct val="145000"/>
        <a:buChar char="•"/>
        <a:defRPr sz="3200">
          <a:solidFill>
            <a:srgbClr val="000000"/>
          </a:solidFill>
          <a:latin typeface="Helvetica Neue"/>
          <a:ea typeface="Helvetica Neue"/>
          <a:cs typeface="Helvetica Neue"/>
          <a:sym typeface="Helvetica Neue" charset="0"/>
        </a:defRPr>
      </a:lvl5pPr>
      <a:lvl6pPr marL="2667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eaLnBrk="1" latinLnBrk="0" hangingPunct="1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image" Target="../media/image1.emf"/><Relationship Id="rId7" Type="http://schemas.openxmlformats.org/officeDocument/2006/relationships/chart" Target="../charts/chart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chart" Target="../charts/chart13.xml"/><Relationship Id="rId4" Type="http://schemas.openxmlformats.org/officeDocument/2006/relationships/image" Target="../media/image2.emf"/><Relationship Id="rId9" Type="http://schemas.openxmlformats.org/officeDocument/2006/relationships/chart" Target="../charts/char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hyperlink" Target="http://www.munera3.si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hyperlink" Target="mailto:adrijana.hodak@scng.si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chart" Target="../charts/chart5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2.emf"/><Relationship Id="rId7" Type="http://schemas.openxmlformats.org/officeDocument/2006/relationships/chart" Target="../charts/chart7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320939-ECB0-744D-8EE1-0D599F14FC3E}"/>
              </a:ext>
            </a:extLst>
          </p:cNvPr>
          <p:cNvSpPr/>
          <p:nvPr/>
        </p:nvSpPr>
        <p:spPr>
          <a:xfrm>
            <a:off x="0" y="3548231"/>
            <a:ext cx="13004800" cy="2657138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marL="0" lvl="5" algn="ctr"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3000" dirty="0">
                <a:solidFill>
                  <a:srgbClr val="3A2968"/>
                </a:solidFill>
                <a:latin typeface="Calibri" panose="020F0502020204030204" pitchFamily="34" charset="0"/>
                <a:ea typeface="Brother 1816 Light"/>
                <a:cs typeface="Calibri" panose="020F0502020204030204" pitchFamily="34" charset="0"/>
                <a:sym typeface="Brother 1816 Light"/>
              </a:rPr>
              <a:t>Srečanje nadzornega odbora Munera 3</a:t>
            </a:r>
            <a:endParaRPr lang="sl-SI" altLang="en-US" sz="6000" dirty="0">
              <a:solidFill>
                <a:srgbClr val="3A2968"/>
              </a:solidFill>
              <a:latin typeface="Calibri" panose="020F0502020204030204" pitchFamily="34" charset="0"/>
              <a:ea typeface="Brother 1816 Regular"/>
              <a:cs typeface="Calibri" panose="020F0502020204030204" pitchFamily="34" charset="0"/>
              <a:sym typeface="Brother 1816 Light"/>
            </a:endParaRPr>
          </a:p>
          <a:p>
            <a:pPr marL="0" lvl="5" algn="ctr"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altLang="en-US" sz="6000" dirty="0">
                <a:solidFill>
                  <a:srgbClr val="3A2968"/>
                </a:solidFill>
                <a:latin typeface="Calibri" panose="020F0502020204030204" pitchFamily="34" charset="0"/>
                <a:ea typeface="Brother 1816 Regular"/>
                <a:cs typeface="Calibri" panose="020F0502020204030204" pitchFamily="34" charset="0"/>
                <a:sym typeface="Brother 1816 Light"/>
              </a:rPr>
              <a:t>MUNERA 3 </a:t>
            </a:r>
            <a:br>
              <a:rPr lang="sl-SI" altLang="en-US" sz="6000" dirty="0">
                <a:solidFill>
                  <a:srgbClr val="3A2968"/>
                </a:solidFill>
                <a:latin typeface="Calibri" panose="020F0502020204030204" pitchFamily="34" charset="0"/>
                <a:ea typeface="Brother 1816 Regular"/>
                <a:cs typeface="Calibri" panose="020F0502020204030204" pitchFamily="34" charset="0"/>
                <a:sym typeface="Brother 1816 Light"/>
              </a:rPr>
            </a:br>
            <a:r>
              <a:rPr lang="sl-SI" altLang="en-US" sz="4800" dirty="0">
                <a:solidFill>
                  <a:srgbClr val="3A2968"/>
                </a:solidFill>
                <a:latin typeface="Calibri" panose="020F0502020204030204" pitchFamily="34" charset="0"/>
                <a:ea typeface="Brother 1816 Regular"/>
                <a:cs typeface="Calibri" panose="020F0502020204030204" pitchFamily="34" charset="0"/>
                <a:sym typeface="Brother 1816 Light"/>
              </a:rPr>
              <a:t>pregled 2018</a:t>
            </a:r>
            <a:endParaRPr lang="sl-SI" sz="2800" dirty="0">
              <a:solidFill>
                <a:srgbClr val="3A2968"/>
              </a:solidFill>
              <a:latin typeface="Calibri" panose="020F0502020204030204" pitchFamily="34" charset="0"/>
              <a:ea typeface="Brother 1816 Light"/>
              <a:cs typeface="Calibri" panose="020F0502020204030204" pitchFamily="34" charset="0"/>
              <a:sym typeface="Brother 1816 Light"/>
            </a:endParaRPr>
          </a:p>
          <a:p>
            <a:pPr marL="0" lvl="5"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dirty="0">
                <a:solidFill>
                  <a:srgbClr val="3A2968"/>
                </a:solidFill>
                <a:latin typeface="Calibri" panose="020F0502020204030204" pitchFamily="34" charset="0"/>
                <a:ea typeface="Brother 1816 Light"/>
                <a:cs typeface="Calibri" panose="020F0502020204030204" pitchFamily="34" charset="0"/>
                <a:sym typeface="Brother 1816 Light"/>
              </a:rPr>
              <a:t>Ljubljana, 8.1.2019</a:t>
            </a:r>
            <a:endParaRPr lang="sl-SI" sz="2800" dirty="0">
              <a:solidFill>
                <a:srgbClr val="60605F"/>
              </a:solidFill>
              <a:latin typeface="Calibri" panose="020F0502020204030204" pitchFamily="34" charset="0"/>
              <a:ea typeface="Brother 1816 Light"/>
              <a:cs typeface="Calibri" panose="020F0502020204030204" pitchFamily="34" charset="0"/>
              <a:sym typeface="Brother 1816 Light"/>
            </a:endParaRPr>
          </a:p>
        </p:txBody>
      </p:sp>
      <p:sp>
        <p:nvSpPr>
          <p:cNvPr id="127" name="Podnaslov…">
            <a:extLst>
              <a:ext uri="{FF2B5EF4-FFF2-40B4-BE49-F238E27FC236}">
                <a16:creationId xmlns:a16="http://schemas.microsoft.com/office/drawing/2014/main" id="{2E27FCBE-B751-8440-AA76-E1E2E66CAE96}"/>
              </a:ext>
            </a:extLst>
          </p:cNvPr>
          <p:cNvSpPr txBox="1">
            <a:spLocks noGrp="1"/>
          </p:cNvSpPr>
          <p:nvPr>
            <p:ph type="subTitle" sz="half" idx="1"/>
          </p:nvPr>
        </p:nvSpPr>
        <p:spPr>
          <a:xfrm>
            <a:off x="1524000" y="3015902"/>
            <a:ext cx="8940800" cy="4839396"/>
          </a:xfrm>
          <a:ln w="12700">
            <a:miter lim="400000"/>
          </a:ln>
          <a:extLst/>
        </p:spPr>
        <p:txBody>
          <a:bodyPr>
            <a:normAutofit/>
          </a:bodyPr>
          <a:lstStyle/>
          <a:p>
            <a:pPr marL="0" lvl="5" indent="0" algn="ctr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3000" dirty="0">
                <a:solidFill>
                  <a:srgbClr val="3A2968"/>
                </a:solidFill>
                <a:latin typeface="Calibri" panose="020F0502020204030204" pitchFamily="34" charset="0"/>
                <a:ea typeface="Brother 1816 Light"/>
                <a:cs typeface="Calibri" panose="020F0502020204030204" pitchFamily="34" charset="0"/>
                <a:sym typeface="Brother 1816 Light"/>
              </a:rPr>
              <a:t>Srečanje nadzornega odbora Munera 3</a:t>
            </a:r>
          </a:p>
          <a:p>
            <a:pPr marL="0" lvl="5" indent="0" algn="ctr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altLang="en-US" sz="6000" b="1" dirty="0">
              <a:solidFill>
                <a:srgbClr val="3A2968"/>
              </a:solidFill>
              <a:latin typeface="Calibri" panose="020F0502020204030204" pitchFamily="34" charset="0"/>
              <a:ea typeface="Brother 1816 Regular"/>
              <a:cs typeface="Calibri" panose="020F0502020204030204" pitchFamily="34" charset="0"/>
              <a:sym typeface="Brother 1816 Light"/>
            </a:endParaRPr>
          </a:p>
          <a:p>
            <a:pPr marL="0" lvl="5" indent="0" algn="ctr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altLang="en-US" sz="6000" b="1" dirty="0">
                <a:solidFill>
                  <a:srgbClr val="3A2968"/>
                </a:solidFill>
                <a:latin typeface="Calibri" panose="020F0502020204030204" pitchFamily="34" charset="0"/>
                <a:ea typeface="Brother 1816 Regular"/>
                <a:cs typeface="Calibri" panose="020F0502020204030204" pitchFamily="34" charset="0"/>
                <a:sym typeface="Brother 1816 Light"/>
              </a:rPr>
              <a:t>MUNERA 3 </a:t>
            </a:r>
            <a:br>
              <a:rPr lang="sl-SI" altLang="en-US" sz="6000" b="1" dirty="0">
                <a:solidFill>
                  <a:srgbClr val="3A2968"/>
                </a:solidFill>
                <a:latin typeface="Calibri" panose="020F0502020204030204" pitchFamily="34" charset="0"/>
                <a:ea typeface="Brother 1816 Regular"/>
                <a:cs typeface="Calibri" panose="020F0502020204030204" pitchFamily="34" charset="0"/>
                <a:sym typeface="Brother 1816 Light"/>
              </a:rPr>
            </a:br>
            <a:r>
              <a:rPr lang="sl-SI" altLang="en-US" sz="4800" dirty="0">
                <a:solidFill>
                  <a:srgbClr val="3A2968"/>
                </a:solidFill>
                <a:latin typeface="Calibri" panose="020F0502020204030204" pitchFamily="34" charset="0"/>
                <a:ea typeface="Brother 1816 Regular"/>
                <a:cs typeface="Calibri" panose="020F0502020204030204" pitchFamily="34" charset="0"/>
                <a:sym typeface="Brother 1816 Light"/>
              </a:rPr>
              <a:t>pregled 2018</a:t>
            </a: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b="1" dirty="0">
              <a:solidFill>
                <a:srgbClr val="3A2968"/>
              </a:solidFill>
              <a:latin typeface="Calibri" panose="020F0502020204030204" pitchFamily="34" charset="0"/>
              <a:ea typeface="Brother 1816 Light"/>
              <a:cs typeface="Calibri" panose="020F0502020204030204" pitchFamily="34" charset="0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b="1" dirty="0">
              <a:solidFill>
                <a:srgbClr val="3A2968"/>
              </a:solidFill>
              <a:latin typeface="Calibri" panose="020F0502020204030204" pitchFamily="34" charset="0"/>
              <a:ea typeface="Brother 1816 Light"/>
              <a:cs typeface="Calibri" panose="020F0502020204030204" pitchFamily="34" charset="0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dirty="0">
              <a:solidFill>
                <a:srgbClr val="3A2968"/>
              </a:solidFill>
              <a:latin typeface="Calibri" panose="020F0502020204030204" pitchFamily="34" charset="0"/>
              <a:ea typeface="Brother 1816 Light"/>
              <a:cs typeface="Calibri" panose="020F0502020204030204" pitchFamily="34" charset="0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dirty="0">
                <a:solidFill>
                  <a:srgbClr val="3A2968"/>
                </a:solidFill>
                <a:latin typeface="Calibri" panose="020F0502020204030204" pitchFamily="34" charset="0"/>
                <a:ea typeface="Brother 1816 Light"/>
                <a:cs typeface="Calibri" panose="020F0502020204030204" pitchFamily="34" charset="0"/>
                <a:sym typeface="Brother 1816 Light"/>
              </a:rPr>
              <a:t>Ljubljana, 8.1.2019</a:t>
            </a:r>
            <a:endParaRPr sz="2800" dirty="0">
              <a:solidFill>
                <a:srgbClr val="60605F"/>
              </a:solidFill>
              <a:latin typeface="Calibri" panose="020F0502020204030204" pitchFamily="34" charset="0"/>
              <a:ea typeface="Brother 1816 Light"/>
              <a:cs typeface="Calibri" panose="020F0502020204030204" pitchFamily="34" charset="0"/>
              <a:sym typeface="Brother 1816 Light"/>
            </a:endParaRPr>
          </a:p>
        </p:txBody>
      </p:sp>
      <p:pic>
        <p:nvPicPr>
          <p:cNvPr id="13315" name="Picture 12">
            <a:extLst>
              <a:ext uri="{FF2B5EF4-FFF2-40B4-BE49-F238E27FC236}">
                <a16:creationId xmlns:a16="http://schemas.microsoft.com/office/drawing/2014/main" id="{058EEF26-2444-2E44-A361-FF30E479B6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5">
            <a:extLst>
              <a:ext uri="{FF2B5EF4-FFF2-40B4-BE49-F238E27FC236}">
                <a16:creationId xmlns:a16="http://schemas.microsoft.com/office/drawing/2014/main" id="{8CDFDA09-1622-D744-9A6E-872691AA1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163" y="428625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Naložbo sofinancirata Evropska unija iz Evropskega socialnega sklada in Republika Slovenija.">
            <a:extLst>
              <a:ext uri="{FF2B5EF4-FFF2-40B4-BE49-F238E27FC236}">
                <a16:creationId xmlns:a16="http://schemas.microsoft.com/office/drawing/2014/main" id="{F9826B18-CE52-7948-8FD2-3250122BE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7013" y="8432800"/>
            <a:ext cx="351313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4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marL="742950" indent="-285750" defTabSz="457200">
              <a:defRPr sz="24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marL="1143000" indent="-228600" defTabSz="457200">
              <a:defRPr sz="24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marL="1600200" indent="-228600" defTabSz="457200">
              <a:defRPr sz="24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marL="2057400" indent="-228600" defTabSz="457200">
              <a:defRPr sz="24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/>
            <a:r>
              <a:rPr lang="en-US" altLang="en-US" sz="900" b="0">
                <a:solidFill>
                  <a:srgbClr val="CACBCA"/>
                </a:solidFill>
                <a:latin typeface="Brother 1816 Regular"/>
                <a:ea typeface="Brother 1816 Regular"/>
                <a:cs typeface="Brother 1816 Regular"/>
                <a:sym typeface="Brother 1816 Regular"/>
              </a:rPr>
              <a:t>Naložbo sofinancirata Evropska unija iz Evropskega socialnega</a:t>
            </a:r>
          </a:p>
          <a:p>
            <a:pPr eaLnBrk="1"/>
            <a:r>
              <a:rPr lang="en-US" altLang="en-US" sz="900" b="0">
                <a:solidFill>
                  <a:srgbClr val="CACBCA"/>
                </a:solidFill>
                <a:latin typeface="Brother 1816 Regular"/>
                <a:ea typeface="Brother 1816 Regular"/>
                <a:cs typeface="Brother 1816 Regular"/>
                <a:sym typeface="Brother 1816 Regular"/>
              </a:rPr>
              <a:t>sklada in Republika Slovenija. </a:t>
            </a:r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DCE028F6-5F1C-E74E-B60F-BF6AE00F87B8}"/>
              </a:ext>
            </a:extLst>
          </p:cNvPr>
          <p:cNvSpPr/>
          <p:nvPr/>
        </p:nvSpPr>
        <p:spPr>
          <a:xfrm>
            <a:off x="9159875" y="8812213"/>
            <a:ext cx="3411538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3319" name="Picture 12">
            <a:extLst>
              <a:ext uri="{FF2B5EF4-FFF2-40B4-BE49-F238E27FC236}">
                <a16:creationId xmlns:a16="http://schemas.microsoft.com/office/drawing/2014/main" id="{31CBAB0C-62B6-2B46-BE3B-86498C67D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3004800" cy="773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2">
            <a:extLst>
              <a:ext uri="{FF2B5EF4-FFF2-40B4-BE49-F238E27FC236}">
                <a16:creationId xmlns:a16="http://schemas.microsoft.com/office/drawing/2014/main" id="{928B4953-9FEE-B542-A30B-AF0A22679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5">
            <a:extLst>
              <a:ext uri="{FF2B5EF4-FFF2-40B4-BE49-F238E27FC236}">
                <a16:creationId xmlns:a16="http://schemas.microsoft.com/office/drawing/2014/main" id="{BC8CF74C-2C06-A844-BAA1-8A9407E725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950" y="106363"/>
            <a:ext cx="925513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2" name="Group 20">
            <a:extLst>
              <a:ext uri="{FF2B5EF4-FFF2-40B4-BE49-F238E27FC236}">
                <a16:creationId xmlns:a16="http://schemas.microsoft.com/office/drawing/2014/main" id="{1A3D3B83-3F90-AE46-8DCB-7B3EB84D2B3E}"/>
              </a:ext>
            </a:extLst>
          </p:cNvPr>
          <p:cNvGrpSpPr>
            <a:grpSpLocks/>
          </p:cNvGrpSpPr>
          <p:nvPr/>
        </p:nvGrpSpPr>
        <p:grpSpPr bwMode="auto">
          <a:xfrm>
            <a:off x="9312275" y="9028113"/>
            <a:ext cx="3340100" cy="530225"/>
            <a:chOff x="3209925" y="8062913"/>
            <a:chExt cx="4203660" cy="668337"/>
          </a:xfrm>
        </p:grpSpPr>
        <p:pic>
          <p:nvPicPr>
            <p:cNvPr id="13324" name="Image" descr="Image">
              <a:extLst>
                <a:ext uri="{FF2B5EF4-FFF2-40B4-BE49-F238E27FC236}">
                  <a16:creationId xmlns:a16="http://schemas.microsoft.com/office/drawing/2014/main" id="{07327A85-6D07-EE4B-BE88-4C3C1158E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3325" name="Image" descr="Image">
              <a:extLst>
                <a:ext uri="{FF2B5EF4-FFF2-40B4-BE49-F238E27FC236}">
                  <a16:creationId xmlns:a16="http://schemas.microsoft.com/office/drawing/2014/main" id="{9326D4EE-402C-3D44-96D6-0CB66AFE8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1E9E56B-AB7D-1A49-A25F-70CADD2EB7CE}"/>
              </a:ext>
            </a:extLst>
          </p:cNvPr>
          <p:cNvSpPr txBox="1"/>
          <p:nvPr/>
        </p:nvSpPr>
        <p:spPr>
          <a:xfrm flipH="1">
            <a:off x="-1" y="5845415"/>
            <a:ext cx="13004799" cy="64120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marL="0" lvl="5" algn="ctr"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b="0" dirty="0">
              <a:solidFill>
                <a:srgbClr val="3A2968"/>
              </a:solidFill>
              <a:latin typeface="Calibri" panose="020F0502020204030204" pitchFamily="34" charset="0"/>
              <a:ea typeface="Brother 1816 Light"/>
              <a:cs typeface="Calibri" panose="020F0502020204030204" pitchFamily="34" charset="0"/>
              <a:sym typeface="Brother 1816 Light"/>
            </a:endParaRPr>
          </a:p>
          <a:p>
            <a:pPr marL="0" lvl="5" algn="ctr"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b="0" dirty="0">
              <a:solidFill>
                <a:srgbClr val="3A2968"/>
              </a:solidFill>
              <a:latin typeface="Calibri" panose="020F0502020204030204" pitchFamily="34" charset="0"/>
              <a:ea typeface="Brother 1816 Light"/>
              <a:cs typeface="Calibri" panose="020F0502020204030204" pitchFamily="34" charset="0"/>
              <a:sym typeface="Brother 1816 Light"/>
            </a:endParaRPr>
          </a:p>
          <a:p>
            <a:pPr marL="0" lvl="5"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altLang="en-US" sz="3600" dirty="0">
              <a:solidFill>
                <a:srgbClr val="3A2968"/>
              </a:solidFill>
              <a:latin typeface="Calibri" panose="020F0502020204030204" pitchFamily="34" charset="0"/>
              <a:ea typeface="Brother 1816 Regular"/>
              <a:cs typeface="Calibri" panose="020F0502020204030204" pitchFamily="34" charset="0"/>
              <a:sym typeface="Brother 1816 Light"/>
            </a:endParaRPr>
          </a:p>
          <a:p>
            <a:pPr marL="0" lvl="5">
              <a:lnSpc>
                <a:spcPct val="150000"/>
              </a:lnSpc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altLang="en-US" sz="6600" dirty="0">
                <a:solidFill>
                  <a:srgbClr val="3A2968"/>
                </a:solidFill>
                <a:latin typeface="Calibri" panose="020F0502020204030204" pitchFamily="34" charset="0"/>
                <a:ea typeface="Brother 1816 Regular"/>
                <a:cs typeface="Calibri" panose="020F0502020204030204" pitchFamily="34" charset="0"/>
                <a:sym typeface="Brother 1816 Light"/>
              </a:rPr>
              <a:t>MUNERA 3 </a:t>
            </a:r>
          </a:p>
          <a:p>
            <a:pPr marL="0" lvl="5">
              <a:lnSpc>
                <a:spcPct val="150000"/>
              </a:lnSpc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3600" dirty="0">
                <a:solidFill>
                  <a:srgbClr val="3A2968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September – december 2018.     </a:t>
            </a:r>
            <a:r>
              <a:rPr lang="sl-SI" sz="2800" b="0" dirty="0">
                <a:solidFill>
                  <a:srgbClr val="3A2968"/>
                </a:solidFill>
                <a:latin typeface="Calibri" panose="020F0502020204030204" pitchFamily="34" charset="0"/>
                <a:ea typeface="Brother 1816 Light"/>
                <a:cs typeface="Calibri" panose="020F0502020204030204" pitchFamily="34" charset="0"/>
                <a:sym typeface="Brother 1816 Light"/>
              </a:rPr>
              <a:t>Bled, 29.1.2019</a:t>
            </a:r>
            <a:endParaRPr lang="sl-SI" sz="3200" b="0" dirty="0">
              <a:solidFill>
                <a:srgbClr val="3A2968"/>
              </a:solidFill>
              <a:latin typeface="Calibri" panose="020F0502020204030204" pitchFamily="34" charset="0"/>
              <a:ea typeface="Brother 1816 Light"/>
              <a:cs typeface="Calibri" panose="020F0502020204030204" pitchFamily="34" charset="0"/>
              <a:sym typeface="Brother 1816 Light"/>
            </a:endParaRPr>
          </a:p>
          <a:p>
            <a:pPr marL="0" lvl="5">
              <a:lnSpc>
                <a:spcPct val="150000"/>
              </a:lnSpc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3200" dirty="0">
              <a:solidFill>
                <a:srgbClr val="3A2968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altLang="en-US" sz="3200" b="0" dirty="0">
                <a:solidFill>
                  <a:srgbClr val="3A2968"/>
                </a:solidFill>
                <a:latin typeface="Calibri" panose="020F0502020204030204" pitchFamily="34" charset="0"/>
                <a:ea typeface="Brother 1816 Regular"/>
                <a:cs typeface="Calibri" panose="020F0502020204030204" pitchFamily="34" charset="0"/>
                <a:sym typeface="Brother 1816 Light"/>
              </a:rPr>
              <a:t> </a:t>
            </a:r>
          </a:p>
          <a:p>
            <a:pPr marL="0" lvl="5"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b="0" dirty="0">
                <a:solidFill>
                  <a:srgbClr val="3A2968"/>
                </a:solidFill>
                <a:latin typeface="Calibri" panose="020F0502020204030204" pitchFamily="34" charset="0"/>
                <a:ea typeface="Brother 1816 Light"/>
                <a:cs typeface="Calibri" panose="020F0502020204030204" pitchFamily="34" charset="0"/>
                <a:sym typeface="Brother 1816 Light"/>
              </a:rPr>
              <a:t> </a:t>
            </a:r>
            <a:endParaRPr lang="sl-SI" sz="3200" b="0" dirty="0">
              <a:solidFill>
                <a:srgbClr val="3A2968"/>
              </a:solidFill>
              <a:latin typeface="Calibri" panose="020F0502020204030204" pitchFamily="34" charset="0"/>
              <a:ea typeface="Brother 1816 Light"/>
              <a:cs typeface="Calibri" panose="020F0502020204030204" pitchFamily="34" charset="0"/>
              <a:sym typeface="Brother 1816 Light"/>
            </a:endParaRPr>
          </a:p>
          <a:p>
            <a:pPr marL="0" lvl="5"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3300" b="0" dirty="0">
              <a:solidFill>
                <a:srgbClr val="60605F"/>
              </a:solidFill>
              <a:latin typeface="Calibri" panose="020F0502020204030204" pitchFamily="34" charset="0"/>
              <a:ea typeface="Brother 1816 Light"/>
              <a:cs typeface="Calibri" panose="020F0502020204030204" pitchFamily="34" charset="0"/>
              <a:sym typeface="Brother 1816 Ligh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05745524"/>
      </p:ext>
    </p:extLst>
  </p:cSld>
  <p:clrMapOvr>
    <a:masterClrMapping/>
  </p:clrMapOvr>
  <p:transition spd="slow">
    <p:dissolv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163" y="428625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9116612" y="8432623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400" dirty="0">
                <a:sym typeface="Brother 1816 Regular" charset="0"/>
              </a:rPr>
              <a:t>NUDENJE PODPORE PRI PRIPRAVI PROGRAMOV</a:t>
            </a:r>
            <a:endParaRPr lang="pl-PL" sz="2400" dirty="0">
              <a:sym typeface="Brother 1816 Light"/>
            </a:endParaRP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727013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5" name="Podnaslov…"/>
          <p:cNvSpPr txBox="1">
            <a:spLocks/>
          </p:cNvSpPr>
          <p:nvPr/>
        </p:nvSpPr>
        <p:spPr bwMode="auto">
          <a:xfrm>
            <a:off x="1523999" y="1640220"/>
            <a:ext cx="10050049" cy="717199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1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						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altLang="en-US" sz="4500" b="0" dirty="0">
                <a:latin typeface="Calibri" panose="020F0502020204030204" pitchFamily="34" charset="0"/>
                <a:cs typeface="Calibri" panose="020F0502020204030204" pitchFamily="34" charset="0"/>
              </a:rPr>
              <a:t>Navodila za ustrezno pripravo programov: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sz="45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altLang="en-US" sz="4500" b="0" dirty="0">
                <a:latin typeface="Calibri" panose="020F0502020204030204" pitchFamily="34" charset="0"/>
                <a:cs typeface="Calibri" panose="020F0502020204030204" pitchFamily="34" charset="0"/>
              </a:rPr>
              <a:t>obrazec za pripravo programa,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sz="45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altLang="en-US" sz="4500" b="0" dirty="0">
                <a:latin typeface="Calibri" panose="020F0502020204030204" pitchFamily="34" charset="0"/>
                <a:cs typeface="Calibri" panose="020F0502020204030204" pitchFamily="34" charset="0"/>
              </a:rPr>
              <a:t>najpogostejši vzroki za zavrnitev programa,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sz="45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</a:t>
            </a:r>
            <a:r>
              <a:rPr lang="sl-SI" altLang="en-US" sz="4500" b="0" dirty="0">
                <a:latin typeface="Calibri" panose="020F0502020204030204" pitchFamily="34" charset="0"/>
                <a:cs typeface="Calibri" panose="020F0502020204030204" pitchFamily="34" charset="0"/>
              </a:rPr>
              <a:t> izhodišča za pripravo programov,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sz="45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altLang="en-US" sz="4500" b="0" dirty="0">
                <a:latin typeface="Calibri" panose="020F0502020204030204" pitchFamily="34" charset="0"/>
                <a:cs typeface="Calibri" panose="020F0502020204030204" pitchFamily="34" charset="0"/>
              </a:rPr>
              <a:t>vzorčni primeri. </a:t>
            </a: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l-SI" altLang="en-US" sz="45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altLang="en-US" sz="4500" b="0" dirty="0">
                <a:latin typeface="Calibri" panose="020F0502020204030204" pitchFamily="34" charset="0"/>
                <a:cs typeface="Calibri" panose="020F0502020204030204" pitchFamily="34" charset="0"/>
              </a:rPr>
              <a:t>Delavnice za pripravljalce programov po področjih v prvi polovici 2019: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sz="45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altLang="en-US" sz="4500" b="0" dirty="0">
                <a:latin typeface="Calibri" panose="020F0502020204030204" pitchFamily="34" charset="0"/>
                <a:cs typeface="Calibri" panose="020F0502020204030204" pitchFamily="34" charset="0"/>
              </a:rPr>
              <a:t>storitve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sz="45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altLang="en-US" sz="4500" b="0" dirty="0">
                <a:latin typeface="Calibri" panose="020F0502020204030204" pitchFamily="34" charset="0"/>
                <a:cs typeface="Calibri" panose="020F0502020204030204" pitchFamily="34" charset="0"/>
              </a:rPr>
              <a:t>tehnika 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pl-PL" sz="45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altLang="en-US" sz="4500" b="0" dirty="0">
                <a:latin typeface="Calibri" panose="020F0502020204030204" pitchFamily="34" charset="0"/>
                <a:cs typeface="Calibri" panose="020F0502020204030204" pitchFamily="34" charset="0"/>
              </a:rPr>
              <a:t>biotehnika. </a:t>
            </a:r>
            <a:endParaRPr lang="en-US" altLang="en-US" sz="45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sl-SI" altLang="en-US" sz="45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altLang="en-US" sz="4500" b="0" dirty="0">
                <a:latin typeface="Calibri" panose="020F0502020204030204" pitchFamily="34" charset="0"/>
                <a:cs typeface="Calibri" panose="020F0502020204030204" pitchFamily="34" charset="0"/>
              </a:rPr>
              <a:t>V skladu z razpisno dokumentacijo je vsak partner dolžan objavljati vse NPIU programe, ki jih izvaja, na svojih spletnih straneh. </a:t>
            </a:r>
            <a:endParaRPr lang="en-US" altLang="en-US" sz="45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45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45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45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2277841"/>
      </p:ext>
    </p:extLst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163" y="428625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9116612" y="8432623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altLang="en-US" sz="2800" dirty="0">
                <a:solidFill>
                  <a:srgbClr val="3A2968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ŠTEVILO UDELEŽENCEV VKLJUČENIH V PROGRAME NPIU V LETU 2018: 7.164</a:t>
            </a:r>
            <a:endParaRPr lang="pl-PL" sz="28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639507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5" name="Podnaslov…"/>
          <p:cNvSpPr txBox="1">
            <a:spLocks/>
          </p:cNvSpPr>
          <p:nvPr/>
        </p:nvSpPr>
        <p:spPr bwMode="auto">
          <a:xfrm>
            <a:off x="1523999" y="2416092"/>
            <a:ext cx="10050049" cy="592948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1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Programi prekvalifikacij na ravni srednjega strokovnega izobraževanja (SSI) in programi usposabljanj in izpopolnjevanj, ki jih pripravi šola skupaj s podjetji:</a:t>
            </a: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1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Izobraževalni programi višjega strokovnega izobraževanja (VIŠ) za pridobitev višje strokovne izobrazbe:</a:t>
            </a:r>
          </a:p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graphicFrame>
        <p:nvGraphicFramePr>
          <p:cNvPr id="16" name="Grafikon 15"/>
          <p:cNvGraphicFramePr/>
          <p:nvPr>
            <p:extLst>
              <p:ext uri="{D42A27DB-BD31-4B8C-83A1-F6EECF244321}">
                <p14:modId xmlns:p14="http://schemas.microsoft.com/office/powerpoint/2010/main" val="2923031670"/>
              </p:ext>
            </p:extLst>
          </p:nvPr>
        </p:nvGraphicFramePr>
        <p:xfrm>
          <a:off x="2630929" y="3215896"/>
          <a:ext cx="2103909" cy="2180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afikon 16"/>
          <p:cNvGraphicFramePr/>
          <p:nvPr>
            <p:extLst>
              <p:ext uri="{D42A27DB-BD31-4B8C-83A1-F6EECF244321}">
                <p14:modId xmlns:p14="http://schemas.microsoft.com/office/powerpoint/2010/main" val="1796940870"/>
              </p:ext>
            </p:extLst>
          </p:nvPr>
        </p:nvGraphicFramePr>
        <p:xfrm>
          <a:off x="6560564" y="3200687"/>
          <a:ext cx="2103909" cy="2180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8" name="Grafikon 17"/>
          <p:cNvGraphicFramePr/>
          <p:nvPr>
            <p:extLst>
              <p:ext uri="{D42A27DB-BD31-4B8C-83A1-F6EECF244321}">
                <p14:modId xmlns:p14="http://schemas.microsoft.com/office/powerpoint/2010/main" val="3233891634"/>
              </p:ext>
            </p:extLst>
          </p:nvPr>
        </p:nvGraphicFramePr>
        <p:xfrm>
          <a:off x="2630928" y="6372018"/>
          <a:ext cx="2103909" cy="2180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Grafikon 23"/>
          <p:cNvGraphicFramePr/>
          <p:nvPr>
            <p:extLst>
              <p:ext uri="{D42A27DB-BD31-4B8C-83A1-F6EECF244321}">
                <p14:modId xmlns:p14="http://schemas.microsoft.com/office/powerpoint/2010/main" val="1596024803"/>
              </p:ext>
            </p:extLst>
          </p:nvPr>
        </p:nvGraphicFramePr>
        <p:xfrm>
          <a:off x="6560564" y="6372018"/>
          <a:ext cx="2103909" cy="2180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775072869"/>
      </p:ext>
    </p:extLst>
  </p:cSld>
  <p:clrMapOvr>
    <a:masterClrMapping/>
  </p:clrMapOvr>
  <p:transition spd="slow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341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321" y="156058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5940275" y="9165837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kern="0" dirty="0">
                <a:solidFill>
                  <a:srgbClr val="3A2968"/>
                </a:solidFill>
                <a:latin typeface="Brother 1816 Light"/>
                <a:ea typeface="Brother 1816 Light"/>
                <a:cs typeface="Brother 1816 Light"/>
                <a:sym typeface="Brother 1816 Regular" charset="0"/>
              </a:rPr>
              <a:t>PLATFORMA MUNERA 3</a:t>
            </a:r>
            <a:endParaRPr lang="pl-PL" sz="28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639507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5" name="Podnaslov…"/>
          <p:cNvSpPr txBox="1">
            <a:spLocks/>
          </p:cNvSpPr>
          <p:nvPr/>
        </p:nvSpPr>
        <p:spPr bwMode="auto">
          <a:xfrm>
            <a:off x="1478963" y="1262066"/>
            <a:ext cx="10050049" cy="592948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1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  <a:hlinkClick r:id="rId7"/>
              </a:rPr>
              <a:t>http://www.munera3.si</a:t>
            </a: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0B1CB-C479-A84F-9DB1-BE1BDE8EF9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1657443"/>
            <a:ext cx="13006388" cy="735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60176"/>
      </p:ext>
    </p:extLst>
  </p:cSld>
  <p:clrMapOvr>
    <a:masterClrMapping/>
  </p:clrMapOvr>
  <p:transition spd="slow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700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321" y="156058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5940275" y="9165837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kern="0" dirty="0">
                <a:solidFill>
                  <a:srgbClr val="3A2968"/>
                </a:solidFill>
                <a:latin typeface="Brother 1816 Light"/>
                <a:ea typeface="Brother 1816 Light"/>
                <a:cs typeface="Brother 1816 Light"/>
                <a:sym typeface="Brother 1816 Regular" charset="0"/>
              </a:rPr>
              <a:t>PLATFORMA MUNERA 3</a:t>
            </a:r>
            <a:endParaRPr lang="pl-PL" sz="28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639507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5" name="Podnaslov…"/>
          <p:cNvSpPr txBox="1">
            <a:spLocks/>
          </p:cNvSpPr>
          <p:nvPr/>
        </p:nvSpPr>
        <p:spPr bwMode="auto">
          <a:xfrm>
            <a:off x="1160743" y="1450777"/>
            <a:ext cx="10050049" cy="592948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375D4-DBCC-2040-B641-7D906135FF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1040"/>
            <a:ext cx="8619344" cy="4700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DF0AA-1D8F-FB47-96E2-9C3518FC18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7" y="5767815"/>
            <a:ext cx="11504900" cy="3058290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D16D489A-5770-B24F-8A80-D7CA00DFD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4081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164495"/>
      </p:ext>
    </p:extLst>
  </p:cSld>
  <p:clrMapOvr>
    <a:masterClrMapping/>
  </p:clrMapOvr>
  <p:transition spd="slow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700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321" y="156058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9167396" y="8068360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kern="0" dirty="0">
                <a:solidFill>
                  <a:srgbClr val="3A2968"/>
                </a:solidFill>
                <a:latin typeface="Brother 1816 Light"/>
                <a:ea typeface="Brother 1816 Light"/>
                <a:cs typeface="Brother 1816 Light"/>
                <a:sym typeface="Brother 1816 Regular" charset="0"/>
              </a:rPr>
              <a:t>PLATFORMA MUNERA 3</a:t>
            </a:r>
            <a:endParaRPr lang="pl-PL" sz="28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639507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5" name="Podnaslov…"/>
          <p:cNvSpPr txBox="1">
            <a:spLocks/>
          </p:cNvSpPr>
          <p:nvPr/>
        </p:nvSpPr>
        <p:spPr bwMode="auto">
          <a:xfrm>
            <a:off x="1160743" y="1450777"/>
            <a:ext cx="10050049" cy="592948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D16D489A-5770-B24F-8A80-D7CA00DFD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4081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EDB16-9C77-A84F-A590-0D0F7E0F9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" y="439431"/>
            <a:ext cx="13006388" cy="59014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61522-B1F6-7941-8F70-BAEB4C4F69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9130"/>
            <a:ext cx="7064524" cy="4364470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06457807-E006-0A40-A998-79ABB4FBA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" y="-509995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674780"/>
      </p:ext>
    </p:extLst>
  </p:cSld>
  <p:clrMapOvr>
    <a:masterClrMapping/>
  </p:clrMapOvr>
  <p:transition spd="slow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700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321" y="156058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5486400" y="9188443"/>
            <a:ext cx="466109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kern="0" dirty="0">
                <a:solidFill>
                  <a:srgbClr val="3A2968"/>
                </a:solidFill>
                <a:latin typeface="Brother 1816 Light"/>
                <a:ea typeface="Brother 1816 Light"/>
                <a:cs typeface="Brother 1816 Light"/>
                <a:sym typeface="Brother 1816 Regular" charset="0"/>
              </a:rPr>
              <a:t>PLATFORMA MUNERA 3</a:t>
            </a:r>
            <a:endParaRPr lang="pl-PL" sz="28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639507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5" name="Podnaslov…"/>
          <p:cNvSpPr txBox="1">
            <a:spLocks/>
          </p:cNvSpPr>
          <p:nvPr/>
        </p:nvSpPr>
        <p:spPr bwMode="auto">
          <a:xfrm>
            <a:off x="1160743" y="1450777"/>
            <a:ext cx="10050049" cy="592948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D16D489A-5770-B24F-8A80-D7CA00DFD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4081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987F20-D824-484E-A335-BE96B0094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8467"/>
            <a:ext cx="9232900" cy="739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FD9636-5ACC-9849-8BC8-6B4FC0094C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891" y="2490000"/>
            <a:ext cx="3976503" cy="6290560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C62C1FDC-4058-FB46-8861-EB330A947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231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907273"/>
      </p:ext>
    </p:extLst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700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321" y="156058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5486400" y="9188443"/>
            <a:ext cx="466109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kern="0" dirty="0">
                <a:solidFill>
                  <a:srgbClr val="3A2968"/>
                </a:solidFill>
                <a:latin typeface="Brother 1816 Light"/>
                <a:ea typeface="Brother 1816 Light"/>
                <a:cs typeface="Brother 1816 Light"/>
                <a:sym typeface="Brother 1816 Regular" charset="0"/>
              </a:rPr>
              <a:t>EVALVACIJE IN SPREMLJANJE</a:t>
            </a:r>
            <a:endParaRPr lang="pl-PL" sz="28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639507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5" name="Podnaslov…"/>
          <p:cNvSpPr txBox="1">
            <a:spLocks/>
          </p:cNvSpPr>
          <p:nvPr/>
        </p:nvSpPr>
        <p:spPr bwMode="auto">
          <a:xfrm>
            <a:off x="1160743" y="1450777"/>
            <a:ext cx="10050049" cy="7262815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Obdelava podatkov: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Spremljanje kazalnikov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Spremljanje vključenih/uspešno zaključenih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Evalvacija o zadovoljstvu udeležencev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Evalvacija  o zadovoljstvu predavateljev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Evalvacija o zadovoljstvu in potrebnih izboljšavah za nudenje podpore partnerjem</a:t>
            </a: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D16D489A-5770-B24F-8A80-D7CA00DFD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4081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C62C1FDC-4058-FB46-8861-EB330A947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231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736026"/>
      </p:ext>
    </p:extLst>
  </p:cSld>
  <p:clrMapOvr>
    <a:masterClrMapping/>
  </p:clrMapOvr>
  <p:transition spd="slow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700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321" y="156058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5486400" y="9188443"/>
            <a:ext cx="466109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PROMOCIJA</a:t>
            </a: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639507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5" name="Podnaslov…"/>
          <p:cNvSpPr txBox="1">
            <a:spLocks/>
          </p:cNvSpPr>
          <p:nvPr/>
        </p:nvSpPr>
        <p:spPr bwMode="auto">
          <a:xfrm>
            <a:off x="1160743" y="1450777"/>
            <a:ext cx="10050049" cy="7262815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Delavnice za razvoj kompetenc v skladu s potrebami trga dela in trendov na posameznem strokovnem področju ter za razvoj  kvalitetnih programov usposabljanj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Promocija na platformi MUNERA 3: dogodki, mnenja udeležencev, delodajalcev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</a:t>
            </a: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objave v drugih medijih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Munera 3 dogodek – v načrtovanju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D16D489A-5770-B24F-8A80-D7CA00DFD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4081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C62C1FDC-4058-FB46-8861-EB330A947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231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711078"/>
      </p:ext>
    </p:extLst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700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321" y="156058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5486400" y="9188443"/>
            <a:ext cx="466109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8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639507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5" name="Podnaslov…"/>
          <p:cNvSpPr txBox="1">
            <a:spLocks/>
          </p:cNvSpPr>
          <p:nvPr/>
        </p:nvSpPr>
        <p:spPr bwMode="auto">
          <a:xfrm>
            <a:off x="1160743" y="1450777"/>
            <a:ext cx="10050049" cy="7262815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4800" i="1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Hvala vsem za dosedanje sodelovanje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4800" i="1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in 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4800" i="1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hvala za pozornost.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  <a:hlinkClick r:id="rId7"/>
              </a:rPr>
              <a:t>adrijana.hodak@scng.si</a:t>
            </a: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pic>
        <p:nvPicPr>
          <p:cNvPr id="24" name="Picture 10">
            <a:extLst>
              <a:ext uri="{FF2B5EF4-FFF2-40B4-BE49-F238E27FC236}">
                <a16:creationId xmlns:a16="http://schemas.microsoft.com/office/drawing/2014/main" id="{D16D489A-5770-B24F-8A80-D7CA00DFD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4081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C62C1FDC-4058-FB46-8861-EB330A947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231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482646"/>
      </p:ext>
    </p:extLst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163" y="428625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9116612" y="8432623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4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PORABA V LETU 2018</a:t>
            </a: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727013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graphicFrame>
        <p:nvGraphicFramePr>
          <p:cNvPr id="4" name="Grafikon 3"/>
          <p:cNvGraphicFramePr/>
          <p:nvPr>
            <p:extLst>
              <p:ext uri="{D42A27DB-BD31-4B8C-83A1-F6EECF244321}">
                <p14:modId xmlns:p14="http://schemas.microsoft.com/office/powerpoint/2010/main" val="3325157548"/>
              </p:ext>
            </p:extLst>
          </p:nvPr>
        </p:nvGraphicFramePr>
        <p:xfrm>
          <a:off x="2269992" y="2016208"/>
          <a:ext cx="8669867" cy="5779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49218754"/>
      </p:ext>
    </p:extLst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163" y="428625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9116612" y="8432623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4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PORABA V LETU 2018</a:t>
            </a: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727013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graphicFrame>
        <p:nvGraphicFramePr>
          <p:cNvPr id="4" name="Grafikon 3"/>
          <p:cNvGraphicFramePr/>
          <p:nvPr>
            <p:extLst>
              <p:ext uri="{D42A27DB-BD31-4B8C-83A1-F6EECF244321}">
                <p14:modId xmlns:p14="http://schemas.microsoft.com/office/powerpoint/2010/main" val="1622400231"/>
              </p:ext>
            </p:extLst>
          </p:nvPr>
        </p:nvGraphicFramePr>
        <p:xfrm>
          <a:off x="2405458" y="2116138"/>
          <a:ext cx="8669867" cy="5779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78964849"/>
      </p:ext>
    </p:extLst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kon 3"/>
          <p:cNvGraphicFramePr/>
          <p:nvPr>
            <p:extLst>
              <p:ext uri="{D42A27DB-BD31-4B8C-83A1-F6EECF244321}">
                <p14:modId xmlns:p14="http://schemas.microsoft.com/office/powerpoint/2010/main" val="4004775463"/>
              </p:ext>
            </p:extLst>
          </p:nvPr>
        </p:nvGraphicFramePr>
        <p:xfrm>
          <a:off x="2405458" y="2090918"/>
          <a:ext cx="8669867" cy="5779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tangle 12"/>
          <p:cNvSpPr/>
          <p:nvPr/>
        </p:nvSpPr>
        <p:spPr>
          <a:xfrm>
            <a:off x="4303484" y="3336896"/>
            <a:ext cx="1288593" cy="3795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ctr">
              <a:defRPr sz="2200" b="1" i="0" u="none" strike="noStrike" kern="1200" baseline="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l-PL" sz="1800" dirty="0">
                <a:solidFill>
                  <a:schemeClr val="bg1"/>
                </a:solidFill>
              </a:rPr>
              <a:t>11%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163" y="428625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9116612" y="8432623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4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PORABA V LETU 2018</a:t>
            </a:r>
          </a:p>
        </p:txBody>
      </p:sp>
    </p:spTree>
    <p:extLst>
      <p:ext uri="{BB962C8B-B14F-4D97-AF65-F5344CB8AC3E}">
        <p14:creationId xmlns:p14="http://schemas.microsoft.com/office/powerpoint/2010/main" val="1379931814"/>
      </p:ext>
    </p:extLst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163" y="428625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9116612" y="8432623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4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PORABA V LETU 2018</a:t>
            </a: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576388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graphicFrame>
        <p:nvGraphicFramePr>
          <p:cNvPr id="4" name="Grafikon 3"/>
          <p:cNvGraphicFramePr/>
          <p:nvPr>
            <p:extLst>
              <p:ext uri="{D42A27DB-BD31-4B8C-83A1-F6EECF244321}">
                <p14:modId xmlns:p14="http://schemas.microsoft.com/office/powerpoint/2010/main" val="1930910256"/>
              </p:ext>
            </p:extLst>
          </p:nvPr>
        </p:nvGraphicFramePr>
        <p:xfrm>
          <a:off x="666200" y="4150011"/>
          <a:ext cx="5576401" cy="317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Grafikon 13"/>
          <p:cNvGraphicFramePr/>
          <p:nvPr>
            <p:extLst>
              <p:ext uri="{D42A27DB-BD31-4B8C-83A1-F6EECF244321}">
                <p14:modId xmlns:p14="http://schemas.microsoft.com/office/powerpoint/2010/main" val="2516177462"/>
              </p:ext>
            </p:extLst>
          </p:nvPr>
        </p:nvGraphicFramePr>
        <p:xfrm>
          <a:off x="6684261" y="2116137"/>
          <a:ext cx="5576401" cy="3179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455192039"/>
      </p:ext>
    </p:extLst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163" y="428625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9116612" y="8432623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4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NADALJNJE ČRPANJE SREDSTEV 2018</a:t>
            </a: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727013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ZZI 1: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oddan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 in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izplačan</a:t>
            </a:r>
            <a:endParaRPr lang="pl-PL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ZZI 2: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oddan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, v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potrjevanju</a:t>
            </a:r>
            <a:endParaRPr lang="pl-PL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ZZI 3: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oddan</a:t>
            </a:r>
            <a:endParaRPr lang="pl-PL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ZZI 4: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marec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 2019 ✑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obdobje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poročanja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januar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 2019 –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februar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 2019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ZZI 5: 20.5.2019 ✑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obdobje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poročanja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marec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 2019 – </a:t>
            </a:r>
            <a:r>
              <a:rPr lang="pl-PL" sz="2800" kern="0" dirty="0" err="1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april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 2019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V prihodnjih dneh vsak partner prejme višino sredstev 2018 za črpanje do konca aprila 2019.</a:t>
            </a:r>
          </a:p>
        </p:txBody>
      </p:sp>
    </p:spTree>
    <p:extLst>
      <p:ext uri="{BB962C8B-B14F-4D97-AF65-F5344CB8AC3E}">
        <p14:creationId xmlns:p14="http://schemas.microsoft.com/office/powerpoint/2010/main" val="2571995018"/>
      </p:ext>
    </p:extLst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163" y="428625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9116612" y="8432623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4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KLJUČNE ZADEVE PRI POROČANJU</a:t>
            </a: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727013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lvl="5" indent="-342900">
              <a:spcBef>
                <a:spcPts val="0"/>
              </a:spcBef>
              <a:buSzTx/>
              <a:buFont typeface="Wingdings" panose="05000000000000000000" pitchFamily="2" charset="2"/>
              <a:buChar char="Ø"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Roki za oddajo poročila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342900" lvl="5" indent="-342900">
              <a:spcBef>
                <a:spcPts val="0"/>
              </a:spcBef>
              <a:buSzTx/>
              <a:buFont typeface="Wingdings" panose="05000000000000000000" pitchFamily="2" charset="2"/>
              <a:buChar char="Ø"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Navodila glede izpolnjevanja obrazcev in prilog k poročilu, ki jih poda vodilni partner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342900" lvl="5" indent="-342900">
              <a:spcBef>
                <a:spcPts val="0"/>
              </a:spcBef>
              <a:buSzTx/>
              <a:buFont typeface="Wingdings" panose="05000000000000000000" pitchFamily="2" charset="2"/>
              <a:buChar char="Ø"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Oddaja enega poročila za zahtevek na partnerja – ne poročamo ločeno za višje šole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342900" lvl="5" indent="-342900">
              <a:spcBef>
                <a:spcPts val="0"/>
              </a:spcBef>
              <a:buSzTx/>
              <a:buFont typeface="Wingdings" panose="05000000000000000000" pitchFamily="2" charset="2"/>
              <a:buChar char="Ø"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  <a:p>
            <a:pPr marL="342900" lvl="5" indent="-342900">
              <a:spcBef>
                <a:spcPts val="0"/>
              </a:spcBef>
              <a:buSzTx/>
              <a:buFont typeface="Wingdings" panose="05000000000000000000" pitchFamily="2" charset="2"/>
              <a:buChar char="Ø"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Navodila podana s strani MIZŠ v składu z JR (max 20 udeležencev na skupino, poročanje dejansko opravljenih ur usposabljanja, poročanje opravljenih KT)</a:t>
            </a: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7396190"/>
      </p:ext>
    </p:extLst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163" y="428625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9116612" y="8432623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680328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pl-PL" sz="2400" kern="0" dirty="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PRENOSI MED KONZORCIJSKIMI PARTNERJI</a:t>
            </a: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483226"/>
            <a:ext cx="11373632" cy="704480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457200" lvl="5" indent="-457200" algn="just">
              <a:lnSpc>
                <a:spcPct val="150000"/>
              </a:lnSpc>
              <a:spcBef>
                <a:spcPts val="0"/>
              </a:spcBef>
              <a:buSzTx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b="1" dirty="0">
                <a:solidFill>
                  <a:schemeClr val="tx1"/>
                </a:solidFill>
                <a:sym typeface="Brother 1816 Light"/>
              </a:rPr>
              <a:t>4. Člen konzorcijske pogodbe</a:t>
            </a:r>
            <a:r>
              <a:rPr lang="sl-SI" sz="2800" dirty="0">
                <a:solidFill>
                  <a:schemeClr val="tx1"/>
                </a:solidFill>
                <a:sym typeface="Brother 1816 Light"/>
              </a:rPr>
              <a:t>: Poslovodeči konzorcijski partner bo ves čas projekta spremljal realizacijo doseženih kazalnikov (vključitev), dvakrat (2x) na leto preverjal realizacijo posameznega konzorcijskega partnerja, ter v primeru neuspešnega črpanja sredstev ustrezno prerazporedil finančna sredstva, upoštevajoč določila javnega razpisa.</a:t>
            </a:r>
          </a:p>
          <a:p>
            <a:pPr marL="0" lvl="5" indent="0" algn="just">
              <a:lnSpc>
                <a:spcPct val="150000"/>
              </a:lnSpc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dirty="0">
              <a:solidFill>
                <a:schemeClr val="tx1"/>
              </a:solidFill>
              <a:sym typeface="Brother 1816 Light"/>
            </a:endParaRPr>
          </a:p>
          <a:p>
            <a:pPr marL="457200" lvl="5" indent="-457200" algn="just">
              <a:lnSpc>
                <a:spcPct val="150000"/>
              </a:lnSpc>
              <a:spcBef>
                <a:spcPts val="0"/>
              </a:spcBef>
              <a:buSzTx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dirty="0">
                <a:solidFill>
                  <a:schemeClr val="tx1"/>
                </a:solidFill>
                <a:sym typeface="Brother 1816 Light"/>
              </a:rPr>
              <a:t>Zmožnost črpanja sredstev 2018 do konca aprila 2019:  </a:t>
            </a:r>
            <a:r>
              <a:rPr lang="sl-SI" sz="2800" b="1" dirty="0">
                <a:solidFill>
                  <a:schemeClr val="tx1"/>
                </a:solidFill>
                <a:sym typeface="Brother 1816 Light"/>
              </a:rPr>
              <a:t>+ ali –</a:t>
            </a:r>
          </a:p>
          <a:p>
            <a:pPr marL="457200" lvl="5" indent="-457200" algn="just">
              <a:lnSpc>
                <a:spcPct val="150000"/>
              </a:lnSpc>
              <a:spcBef>
                <a:spcPts val="0"/>
              </a:spcBef>
              <a:buSzTx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dirty="0">
                <a:solidFill>
                  <a:schemeClr val="tx1"/>
                </a:solidFill>
                <a:sym typeface="Brother 1816 Light"/>
              </a:rPr>
              <a:t>Prenos sredstev med partnerji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 ✑ </a:t>
            </a: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n</a:t>
            </a:r>
            <a:r>
              <a:rPr lang="sl-SI" sz="2800" dirty="0">
                <a:solidFill>
                  <a:schemeClr val="tx1"/>
                </a:solidFill>
                <a:sym typeface="Brother 1816 Light"/>
              </a:rPr>
              <a:t>atančni  zneski sredstev </a:t>
            </a:r>
            <a:r>
              <a:rPr lang="pl-PL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✑ </a:t>
            </a:r>
            <a:r>
              <a:rPr lang="sl-SI" sz="2800" kern="0" dirty="0">
                <a:solidFill>
                  <a:schemeClr val="tx1"/>
                </a:solidFill>
                <a:latin typeface="Brother 1816 Light"/>
                <a:ea typeface="Brother 1816 Light"/>
                <a:cs typeface="Brother 1816 Light"/>
                <a:sym typeface="Brother 1816 Light"/>
              </a:rPr>
              <a:t>nečrpanje oz. dodatno črpanje.</a:t>
            </a:r>
          </a:p>
          <a:p>
            <a:pPr marL="0" lvl="5" indent="0" algn="just">
              <a:lnSpc>
                <a:spcPct val="150000"/>
              </a:lnSpc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dirty="0">
              <a:solidFill>
                <a:schemeClr val="tx1"/>
              </a:solidFill>
              <a:sym typeface="Brother 1816 Light"/>
            </a:endParaRPr>
          </a:p>
          <a:p>
            <a:pPr marL="457200" lvl="5" indent="-457200" algn="just">
              <a:lnSpc>
                <a:spcPct val="150000"/>
              </a:lnSpc>
              <a:spcBef>
                <a:spcPts val="0"/>
              </a:spcBef>
              <a:buSzTx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sz="2800" dirty="0">
                <a:solidFill>
                  <a:schemeClr val="tx1"/>
                </a:solidFill>
                <a:sym typeface="Brother 1816 Light"/>
              </a:rPr>
              <a:t>Podatke poslati strokovnim kordinatorjem do </a:t>
            </a:r>
            <a:r>
              <a:rPr lang="sl-SI" sz="2800" b="1" dirty="0">
                <a:solidFill>
                  <a:schemeClr val="tx1"/>
                </a:solidFill>
                <a:sym typeface="Brother 1816 Light"/>
              </a:rPr>
              <a:t>1.2.2019</a:t>
            </a:r>
          </a:p>
          <a:p>
            <a:pPr marL="0" lvl="5" indent="0" algn="just">
              <a:lnSpc>
                <a:spcPct val="150000"/>
              </a:lnSpc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dirty="0">
              <a:solidFill>
                <a:schemeClr val="tx1"/>
              </a:solidFill>
              <a:sym typeface="Brother 1816 Light"/>
            </a:endParaRPr>
          </a:p>
          <a:p>
            <a:pPr marL="0" lvl="5" indent="0" algn="just">
              <a:lnSpc>
                <a:spcPct val="150000"/>
              </a:lnSpc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800" dirty="0">
              <a:solidFill>
                <a:schemeClr val="tx1"/>
              </a:solidFill>
              <a:sym typeface="Brother 1816 Light"/>
            </a:endParaRPr>
          </a:p>
          <a:p>
            <a:pPr algn="just"/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l-SI" sz="2800" b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5" indent="0" algn="just">
              <a:lnSpc>
                <a:spcPct val="150000"/>
              </a:lnSpc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en-US" sz="2800" dirty="0">
              <a:solidFill>
                <a:schemeClr val="tx1"/>
              </a:solidFill>
              <a:sym typeface="Brother 1816 Light"/>
            </a:endParaRPr>
          </a:p>
          <a:p>
            <a:pPr marL="0" lvl="5" indent="0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800" kern="0" dirty="0">
              <a:solidFill>
                <a:schemeClr val="tx1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</p:spTree>
    <p:extLst>
      <p:ext uri="{BB962C8B-B14F-4D97-AF65-F5344CB8AC3E}">
        <p14:creationId xmlns:p14="http://schemas.microsoft.com/office/powerpoint/2010/main" val="598781967"/>
      </p:ext>
    </p:extLst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88" y="0"/>
            <a:ext cx="13004800" cy="9753600"/>
          </a:xfrm>
          <a:prstGeom prst="rect">
            <a:avLst/>
          </a:prstGeom>
          <a:gradFill flip="none" rotWithShape="1">
            <a:gsLst>
              <a:gs pos="22000">
                <a:schemeClr val="bg1">
                  <a:alpha val="84000"/>
                </a:schemeClr>
              </a:gs>
              <a:gs pos="100000">
                <a:srgbClr val="C8D4D8">
                  <a:alpha val="26000"/>
                </a:srgbClr>
              </a:gs>
            </a:gsLst>
            <a:lin ang="54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b="0" kern="0" dirty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20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566738"/>
            <a:ext cx="923925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163" y="428625"/>
            <a:ext cx="925512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9159875" y="8875334"/>
            <a:ext cx="3339583" cy="530958"/>
            <a:chOff x="3209925" y="8062913"/>
            <a:chExt cx="4203660" cy="668337"/>
          </a:xfrm>
        </p:grpSpPr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0594" y="8389975"/>
              <a:ext cx="2102991" cy="341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925" y="8062913"/>
              <a:ext cx="1933575" cy="66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sp>
        <p:nvSpPr>
          <p:cNvPr id="22" name="Naložbo sofinancirata Evropska unija iz Evropskega socialnega sklada in Republika Slovenija."/>
          <p:cNvSpPr txBox="1">
            <a:spLocks noChangeArrowheads="1"/>
          </p:cNvSpPr>
          <p:nvPr/>
        </p:nvSpPr>
        <p:spPr bwMode="auto">
          <a:xfrm>
            <a:off x="9116612" y="8432623"/>
            <a:ext cx="3513437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algn="ctr" defTabSz="457200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Naložbo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sofinancirata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unija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iz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Evropskega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socialnega</a:t>
            </a:r>
            <a:endParaRPr lang="en-US" altLang="en-US" sz="900" b="0" dirty="0">
              <a:solidFill>
                <a:srgbClr val="CACBCA"/>
              </a:solidFill>
              <a:latin typeface="Brother 1816 Regular" charset="0"/>
              <a:ea typeface="Brother 1816 Regular" charset="0"/>
              <a:cs typeface="Brother 1816 Regular" charset="0"/>
              <a:sym typeface="Brother 1816 Regular" charset="0"/>
            </a:endParaRPr>
          </a:p>
          <a:p>
            <a:pPr algn="l" eaLnBrk="1"/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sklada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in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Republika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 </a:t>
            </a:r>
            <a:r>
              <a:rPr lang="en-US" altLang="en-US" sz="900" b="0" dirty="0" err="1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Slovenija</a:t>
            </a:r>
            <a:r>
              <a:rPr lang="en-US" altLang="en-US" sz="900" b="0" dirty="0">
                <a:solidFill>
                  <a:srgbClr val="CACBCA"/>
                </a:solidFill>
                <a:latin typeface="Brother 1816 Regular" charset="0"/>
                <a:ea typeface="Brother 1816 Regular" charset="0"/>
                <a:cs typeface="Brother 1816 Regular" charset="0"/>
                <a:sym typeface="Brother 1816 Regular" charset="0"/>
              </a:rPr>
              <a:t>. </a:t>
            </a:r>
          </a:p>
        </p:txBody>
      </p:sp>
      <p:sp>
        <p:nvSpPr>
          <p:cNvPr id="23" name="Line"/>
          <p:cNvSpPr/>
          <p:nvPr/>
        </p:nvSpPr>
        <p:spPr>
          <a:xfrm>
            <a:off x="9159875" y="8812214"/>
            <a:ext cx="3411922" cy="0"/>
          </a:xfrm>
          <a:prstGeom prst="line">
            <a:avLst/>
          </a:prstGeom>
          <a:ln w="12700">
            <a:solidFill>
              <a:srgbClr val="CACBCA"/>
            </a:solidFill>
            <a:miter lim="400000"/>
          </a:ln>
        </p:spPr>
        <p:txBody>
          <a:bodyPr lIns="50800" tIns="50800" rIns="50800" bIns="50800" anchor="ctr"/>
          <a:lstStyle/>
          <a:p>
            <a:pPr algn="ctr" eaLnBrk="1" fontAlgn="auto">
              <a:spcBef>
                <a:spcPts val="0"/>
              </a:spcBef>
              <a:spcAft>
                <a:spcPts val="0"/>
              </a:spcAft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20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Podnaslov…"/>
          <p:cNvSpPr txBox="1">
            <a:spLocks/>
          </p:cNvSpPr>
          <p:nvPr/>
        </p:nvSpPr>
        <p:spPr bwMode="auto">
          <a:xfrm>
            <a:off x="2269992" y="479946"/>
            <a:ext cx="8940800" cy="962880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r>
              <a:rPr lang="sl-SI" altLang="en-US" sz="2400" dirty="0">
                <a:sym typeface="Brother 1816 Regular" charset="0"/>
              </a:rPr>
              <a:t>ODDANI IN POTRJENI PROGRAMI USPOSABLJANJ V LETU 2018</a:t>
            </a:r>
            <a:endParaRPr lang="pl-PL" sz="2400" dirty="0">
              <a:sym typeface="Brother 1816 Light"/>
            </a:endParaRPr>
          </a:p>
        </p:txBody>
      </p:sp>
      <p:sp>
        <p:nvSpPr>
          <p:cNvPr id="12" name="Podnaslov…"/>
          <p:cNvSpPr txBox="1">
            <a:spLocks/>
          </p:cNvSpPr>
          <p:nvPr/>
        </p:nvSpPr>
        <p:spPr bwMode="auto">
          <a:xfrm>
            <a:off x="776615" y="1727013"/>
            <a:ext cx="11373632" cy="6358302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 algn="ctr">
              <a:spcBef>
                <a:spcPts val="0"/>
              </a:spcBef>
              <a:buSz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pl-PL" sz="20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sp>
        <p:nvSpPr>
          <p:cNvPr id="15" name="Podnaslov…"/>
          <p:cNvSpPr txBox="1">
            <a:spLocks/>
          </p:cNvSpPr>
          <p:nvPr/>
        </p:nvSpPr>
        <p:spPr bwMode="auto">
          <a:xfrm>
            <a:off x="1523999" y="2440019"/>
            <a:ext cx="10050049" cy="5929483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1pPr>
            <a:lvl2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2pPr>
            <a:lvl3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3pPr>
            <a:lvl4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4pPr>
            <a:lvl5pPr marL="0" indent="0" algn="ctr" defTabSz="584200" rtl="0" eaLnBrk="1" fontAlgn="base" hangingPunct="1">
              <a:spcBef>
                <a:spcPts val="0"/>
              </a:spcBef>
              <a:spcAft>
                <a:spcPct val="0"/>
              </a:spcAft>
              <a:buSzTx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 charset="0"/>
              </a:defRPr>
            </a:lvl5pPr>
            <a:lvl6pPr marL="2667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eaLnBrk="1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5" indent="0">
              <a:spcBef>
                <a:spcPts val="0"/>
              </a:spcBef>
              <a:buSzTx/>
              <a:buFontTx/>
              <a:buNone/>
              <a:defRPr sz="3300">
                <a:solidFill>
                  <a:srgbClr val="60605F"/>
                </a:solidFill>
                <a:latin typeface="Brother 1816 Light"/>
                <a:ea typeface="Brother 1816 Light"/>
                <a:cs typeface="Brother 1816 Light"/>
                <a:sym typeface="Brother 1816 Light"/>
              </a:defRPr>
            </a:pPr>
            <a:endParaRPr lang="sl-SI" sz="2100" kern="0" dirty="0">
              <a:solidFill>
                <a:srgbClr val="60605F"/>
              </a:solidFill>
              <a:latin typeface="Brother 1816 Light"/>
              <a:ea typeface="Brother 1816 Light"/>
              <a:cs typeface="Brother 1816 Light"/>
              <a:sym typeface="Brother 1816 Light"/>
            </a:endParaRPr>
          </a:p>
        </p:txBody>
      </p:sp>
      <p:graphicFrame>
        <p:nvGraphicFramePr>
          <p:cNvPr id="16" name="Grafikon 15"/>
          <p:cNvGraphicFramePr/>
          <p:nvPr>
            <p:extLst>
              <p:ext uri="{D42A27DB-BD31-4B8C-83A1-F6EECF244321}">
                <p14:modId xmlns:p14="http://schemas.microsoft.com/office/powerpoint/2010/main" val="2337497818"/>
              </p:ext>
            </p:extLst>
          </p:nvPr>
        </p:nvGraphicFramePr>
        <p:xfrm>
          <a:off x="2630929" y="3215896"/>
          <a:ext cx="2103909" cy="2180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7" name="Grafikon 16"/>
          <p:cNvGraphicFramePr/>
          <p:nvPr>
            <p:extLst>
              <p:ext uri="{D42A27DB-BD31-4B8C-83A1-F6EECF244321}">
                <p14:modId xmlns:p14="http://schemas.microsoft.com/office/powerpoint/2010/main" val="1796154629"/>
              </p:ext>
            </p:extLst>
          </p:nvPr>
        </p:nvGraphicFramePr>
        <p:xfrm>
          <a:off x="7292699" y="3215896"/>
          <a:ext cx="2103909" cy="2180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Grafikon 17"/>
          <p:cNvGraphicFramePr/>
          <p:nvPr>
            <p:extLst>
              <p:ext uri="{D42A27DB-BD31-4B8C-83A1-F6EECF244321}">
                <p14:modId xmlns:p14="http://schemas.microsoft.com/office/powerpoint/2010/main" val="2669468074"/>
              </p:ext>
            </p:extLst>
          </p:nvPr>
        </p:nvGraphicFramePr>
        <p:xfrm>
          <a:off x="2630929" y="6372018"/>
          <a:ext cx="2103909" cy="2180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4" name="Grafikon 23"/>
          <p:cNvGraphicFramePr/>
          <p:nvPr>
            <p:extLst>
              <p:ext uri="{D42A27DB-BD31-4B8C-83A1-F6EECF244321}">
                <p14:modId xmlns:p14="http://schemas.microsoft.com/office/powerpoint/2010/main" val="254967834"/>
              </p:ext>
            </p:extLst>
          </p:nvPr>
        </p:nvGraphicFramePr>
        <p:xfrm>
          <a:off x="1929225" y="2569149"/>
          <a:ext cx="9644823" cy="510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466977906"/>
      </p:ext>
    </p:extLst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DN18-0250 Munera3_PPT_kn" id="{211F7929-63F2-9341-9527-C60CF72DC11C}" vid="{F1C939D1-0935-1640-99DC-59462FA1E061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DN18-0250 Munera3_PPT_97_2003</Template>
  <TotalTime>2142</TotalTime>
  <Words>700</Words>
  <Application>Microsoft Macintosh PowerPoint</Application>
  <PresentationFormat>Custom</PresentationFormat>
  <Paragraphs>197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Brother 1816 Light</vt:lpstr>
      <vt:lpstr>Brother 1816 Regular</vt:lpstr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Denise Sirk</dc:creator>
  <cp:lastModifiedBy>Adrijana Hodak</cp:lastModifiedBy>
  <cp:revision>122</cp:revision>
  <cp:lastPrinted>2019-01-28T12:33:44Z</cp:lastPrinted>
  <dcterms:created xsi:type="dcterms:W3CDTF">2018-10-23T22:26:20Z</dcterms:created>
  <dcterms:modified xsi:type="dcterms:W3CDTF">2019-01-29T07:25:07Z</dcterms:modified>
</cp:coreProperties>
</file>