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82" r:id="rId3"/>
    <p:sldId id="273" r:id="rId4"/>
    <p:sldId id="288" r:id="rId5"/>
    <p:sldId id="275" r:id="rId6"/>
    <p:sldId id="268" r:id="rId7"/>
    <p:sldId id="276" r:id="rId8"/>
    <p:sldId id="277" r:id="rId9"/>
    <p:sldId id="278" r:id="rId10"/>
    <p:sldId id="283" r:id="rId11"/>
    <p:sldId id="257" r:id="rId12"/>
    <p:sldId id="285" r:id="rId13"/>
    <p:sldId id="287" r:id="rId14"/>
    <p:sldId id="286" r:id="rId15"/>
    <p:sldId id="270" r:id="rId16"/>
    <p:sldId id="271" r:id="rId17"/>
    <p:sldId id="269" r:id="rId18"/>
    <p:sldId id="272" r:id="rId19"/>
    <p:sldId id="274" r:id="rId20"/>
    <p:sldId id="289" r:id="rId21"/>
    <p:sldId id="290" r:id="rId22"/>
    <p:sldId id="291" r:id="rId23"/>
    <p:sldId id="259" r:id="rId24"/>
    <p:sldId id="258" r:id="rId25"/>
    <p:sldId id="260" r:id="rId26"/>
    <p:sldId id="281" r:id="rId27"/>
    <p:sldId id="261" r:id="rId28"/>
    <p:sldId id="262" r:id="rId29"/>
    <p:sldId id="263" r:id="rId30"/>
    <p:sldId id="264" r:id="rId31"/>
    <p:sldId id="265" r:id="rId32"/>
    <p:sldId id="266" r:id="rId33"/>
    <p:sldId id="267" r:id="rId34"/>
    <p:sldId id="284" r:id="rId35"/>
    <p:sldId id="294" r:id="rId36"/>
    <p:sldId id="292" r:id="rId37"/>
    <p:sldId id="293" r:id="rId38"/>
    <p:sldId id="279" r:id="rId39"/>
    <p:sldId id="280" r:id="rId40"/>
    <p:sldId id="295"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69" d="100"/>
          <a:sy n="69" d="100"/>
        </p:scale>
        <p:origin x="564" y="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sl-SI" smtClean="0"/>
              <a:t>Uredite slog naslova matrice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sl-SI" smtClean="0"/>
              <a:t>Kliknite, da uredite slog podnaslova matrice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Vertical Text Placeholder 2"/>
          <p:cNvSpPr>
            <a:spLocks noGrp="1"/>
          </p:cNvSpPr>
          <p:nvPr>
            <p:ph type="body" orient="vert" idx="1"/>
          </p:nvPr>
        </p:nvSpPr>
        <p:spPr/>
        <p:txBody>
          <a:bodyPr vert="eaVert" ancho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sl-SI" smtClean="0"/>
              <a:t>Uredite slog naslova matrice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sl-SI" smtClean="0"/>
              <a:t>Uredite slog naslova matrice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5586B75A-687E-405C-8A0B-8D00578BA2C3}" type="datetimeFigureOut">
              <a:rPr lang="en-US" dirty="0"/>
              <a:pPr/>
              <a:t>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1/29/2019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l-SI" smtClean="0"/>
              <a:t>Uredite slog naslova matrice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1/29/2019</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sl-SI" smtClean="0"/>
              <a:t>Uredite slog naslova matrice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1/29/2019</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aze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sl-SI" smtClean="0"/>
              <a:t>Uredite slog naslova matrice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8" name="Date Placeholder 7"/>
          <p:cNvSpPr>
            <a:spLocks noGrp="1"/>
          </p:cNvSpPr>
          <p:nvPr>
            <p:ph type="dt" sz="half" idx="10"/>
          </p:nvPr>
        </p:nvSpPr>
        <p:spPr/>
        <p:txBody>
          <a:bodyPr/>
          <a:lstStyle/>
          <a:p>
            <a:fld id="{5586B75A-687E-405C-8A0B-8D00578BA2C3}" type="datetimeFigureOut">
              <a:rPr lang="en-US" dirty="0"/>
              <a:pPr/>
              <a:t>1/29/2019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sl-SI" smtClean="0"/>
              <a:t>Uredite slog naslova matrice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smtClean="0"/>
              <a:t>Kliknite ikono, če želite dodati sliko</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8" name="Date Placeholder 7"/>
          <p:cNvSpPr>
            <a:spLocks noGrp="1"/>
          </p:cNvSpPr>
          <p:nvPr>
            <p:ph type="dt" sz="half" idx="10"/>
          </p:nvPr>
        </p:nvSpPr>
        <p:spPr/>
        <p:txBody>
          <a:bodyPr/>
          <a:lstStyle/>
          <a:p>
            <a:fld id="{5586B75A-687E-405C-8A0B-8D00578BA2C3}" type="datetimeFigureOut">
              <a:rPr lang="en-US" dirty="0"/>
              <a:pPr/>
              <a:t>1/29/2019</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sl-SI" smtClean="0"/>
              <a:t>Uredite slog naslova matrice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1/29/2019</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www.uradni-list.si/1/objava.jsp?sop=2007-01-469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solski-center.lj@guest.arnes.si"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lstStyle/>
          <a:p>
            <a:r>
              <a:rPr lang="sl-SI" dirty="0" smtClean="0">
                <a:solidFill>
                  <a:srgbClr val="FF0000"/>
                </a:solidFill>
              </a:rPr>
              <a:t>GDPR</a:t>
            </a:r>
            <a:endParaRPr lang="sl-SI" dirty="0">
              <a:solidFill>
                <a:srgbClr val="FF0000"/>
              </a:solidFill>
            </a:endParaRPr>
          </a:p>
        </p:txBody>
      </p:sp>
      <p:sp>
        <p:nvSpPr>
          <p:cNvPr id="3" name="Podnaslov 2"/>
          <p:cNvSpPr>
            <a:spLocks noGrp="1"/>
          </p:cNvSpPr>
          <p:nvPr>
            <p:ph type="subTitle" idx="1"/>
          </p:nvPr>
        </p:nvSpPr>
        <p:spPr/>
        <p:txBody>
          <a:bodyPr/>
          <a:lstStyle/>
          <a:p>
            <a:r>
              <a:rPr lang="sl-SI" dirty="0" smtClean="0"/>
              <a:t>Nives Počkar, Bled 2019</a:t>
            </a:r>
            <a:endParaRPr lang="sl-SI" dirty="0"/>
          </a:p>
        </p:txBody>
      </p:sp>
    </p:spTree>
    <p:extLst>
      <p:ext uri="{BB962C8B-B14F-4D97-AF65-F5344CB8AC3E}">
        <p14:creationId xmlns:p14="http://schemas.microsoft.com/office/powerpoint/2010/main" val="4216226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solidFill>
                  <a:srgbClr val="FF0000"/>
                </a:solidFill>
              </a:rPr>
              <a:t>Morate: </a:t>
            </a:r>
            <a:endParaRPr lang="sl-SI" dirty="0">
              <a:solidFill>
                <a:srgbClr val="FF0000"/>
              </a:solidFill>
            </a:endParaRPr>
          </a:p>
        </p:txBody>
      </p:sp>
      <p:sp>
        <p:nvSpPr>
          <p:cNvPr id="3" name="Označba mesta vsebine 2"/>
          <p:cNvSpPr>
            <a:spLocks noGrp="1"/>
          </p:cNvSpPr>
          <p:nvPr>
            <p:ph idx="1"/>
          </p:nvPr>
        </p:nvSpPr>
        <p:spPr/>
        <p:txBody>
          <a:bodyPr/>
          <a:lstStyle/>
          <a:p>
            <a:r>
              <a:rPr lang="sl-SI" dirty="0" smtClean="0"/>
              <a:t>KRIPTIRANJE DOKUMENTOV  Z OBČUTLJIVIMI  OSEBNIMI PODATKI</a:t>
            </a:r>
          </a:p>
          <a:p>
            <a:r>
              <a:rPr lang="sl-SI" dirty="0" smtClean="0"/>
              <a:t>FILMI – SNEMANJE – VEDNO IGRANJE</a:t>
            </a:r>
          </a:p>
          <a:p>
            <a:r>
              <a:rPr lang="sl-SI" dirty="0" smtClean="0"/>
              <a:t>EVIDENCE KRŠITEV </a:t>
            </a:r>
          </a:p>
          <a:p>
            <a:r>
              <a:rPr lang="sl-SI" dirty="0" smtClean="0"/>
              <a:t>PRI POŠILJANJU ELEKTRONSKE POŠTE SE NE SMEJO VIDETI NASLOVI DRUGIH STARŠEV, DIJAKOV, ….NASLOVNIK NAJ SE NE VIDI.</a:t>
            </a:r>
          </a:p>
          <a:p>
            <a:r>
              <a:rPr lang="sl-SI" dirty="0" smtClean="0"/>
              <a:t>Citirajte vedno na podlagi zakonskih podlag.</a:t>
            </a:r>
          </a:p>
          <a:p>
            <a:endParaRPr lang="sl-SI" dirty="0" smtClean="0"/>
          </a:p>
          <a:p>
            <a:endParaRPr lang="sl-SI" dirty="0"/>
          </a:p>
        </p:txBody>
      </p:sp>
    </p:spTree>
    <p:extLst>
      <p:ext uri="{BB962C8B-B14F-4D97-AF65-F5344CB8AC3E}">
        <p14:creationId xmlns:p14="http://schemas.microsoft.com/office/powerpoint/2010/main" val="456247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solidFill>
                  <a:srgbClr val="FF0000"/>
                </a:solidFill>
              </a:rPr>
              <a:t>Matura in zaključni izpit</a:t>
            </a:r>
            <a:br>
              <a:rPr lang="sl-SI" dirty="0" smtClean="0">
                <a:solidFill>
                  <a:srgbClr val="FF0000"/>
                </a:solidFill>
              </a:rPr>
            </a:br>
            <a:r>
              <a:rPr lang="sl-SI" dirty="0" smtClean="0">
                <a:solidFill>
                  <a:srgbClr val="FF0000"/>
                </a:solidFill>
              </a:rPr>
              <a:t>(poklicna matura)</a:t>
            </a:r>
            <a:endParaRPr lang="sl-SI" dirty="0">
              <a:solidFill>
                <a:srgbClr val="FF0000"/>
              </a:solidFill>
            </a:endParaRPr>
          </a:p>
        </p:txBody>
      </p:sp>
      <p:sp>
        <p:nvSpPr>
          <p:cNvPr id="3" name="Označba mesta vsebine 2"/>
          <p:cNvSpPr>
            <a:spLocks noGrp="1"/>
          </p:cNvSpPr>
          <p:nvPr>
            <p:ph idx="1"/>
          </p:nvPr>
        </p:nvSpPr>
        <p:spPr/>
        <p:txBody>
          <a:bodyPr>
            <a:normAutofit lnSpcReduction="10000"/>
          </a:bodyPr>
          <a:lstStyle/>
          <a:p>
            <a:r>
              <a:rPr lang="sl-SI" dirty="0" smtClean="0"/>
              <a:t>Pravilnik </a:t>
            </a:r>
            <a:r>
              <a:rPr lang="sl-SI" dirty="0"/>
              <a:t>o SM in Pravilnik o </a:t>
            </a:r>
            <a:r>
              <a:rPr lang="sl-SI" dirty="0" smtClean="0"/>
              <a:t>PM nam omogoča, da  </a:t>
            </a:r>
            <a:r>
              <a:rPr lang="sl-SI" b="1" dirty="0"/>
              <a:t>smemo objavljati sezname, ker torej imamo pravni temelj</a:t>
            </a:r>
            <a:r>
              <a:rPr lang="sl-SI" dirty="0"/>
              <a:t> (14., 41., 49. in 87. člen Pravilnika o splošni maturi in 14., 37. in 45. člen Pravilnika o poklicni maturi): </a:t>
            </a:r>
          </a:p>
          <a:p>
            <a:r>
              <a:rPr lang="sl-SI" dirty="0"/>
              <a:t>PISNI IZPITI: 41. čl. SM in 37. čl. PM (razporeditev kandidatov): "Razporeditev kandidatov in nadzornih učiteljev po skupinah in izpitnih prostorih </a:t>
            </a:r>
            <a:r>
              <a:rPr lang="sl-SI" dirty="0">
                <a:solidFill>
                  <a:schemeClr val="accent6"/>
                </a:solidFill>
              </a:rPr>
              <a:t>objavi</a:t>
            </a:r>
            <a:r>
              <a:rPr lang="sl-SI" dirty="0"/>
              <a:t> šolska maturitetna komisija na dan izpita najkasneje 60 minut pred začetkom pisnih izpitov na kandidatu dostopnem mestu. Sedežni red mora biti objavljen tudi pri vhodu v izpitni prostor". </a:t>
            </a:r>
          </a:p>
          <a:p>
            <a:r>
              <a:rPr lang="sl-SI" dirty="0"/>
              <a:t>USTNI IZPITI: 49. čl. SM in 45. čl. PM (razpored): "Šolska maturitetna komisija </a:t>
            </a:r>
            <a:r>
              <a:rPr lang="sl-SI" dirty="0">
                <a:solidFill>
                  <a:schemeClr val="accent6"/>
                </a:solidFill>
              </a:rPr>
              <a:t>najkasneje tri dni pred začetkom obdobja </a:t>
            </a:r>
            <a:r>
              <a:rPr lang="sl-SI" dirty="0"/>
              <a:t>ustnih izpitov objavi na oglasni deski ali drugem dostopnem mestu imena članov šolskih izpitnih komisij, poimenski razpored kandidatov, izpitne prostore ter čas opravljanja ustnega izpita pri določenem predmetu".</a:t>
            </a:r>
          </a:p>
          <a:p>
            <a:r>
              <a:rPr lang="sl-SI" dirty="0"/>
              <a:t>Pravilnik pa sprejema MIZŠ </a:t>
            </a:r>
            <a:r>
              <a:rPr lang="sl-SI" dirty="0" smtClean="0"/>
              <a:t>bo </a:t>
            </a:r>
            <a:r>
              <a:rPr lang="sl-SI" dirty="0"/>
              <a:t>potrebna komunikacija z MIZŠ glede tega.</a:t>
            </a:r>
          </a:p>
          <a:p>
            <a:endParaRPr lang="sl-SI" dirty="0"/>
          </a:p>
        </p:txBody>
      </p:sp>
    </p:spTree>
    <p:extLst>
      <p:ext uri="{BB962C8B-B14F-4D97-AF65-F5344CB8AC3E}">
        <p14:creationId xmlns:p14="http://schemas.microsoft.com/office/powerpoint/2010/main" val="3160436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solidFill>
                  <a:srgbClr val="FF0000"/>
                </a:solidFill>
              </a:rPr>
              <a:t>STROKOVNE EKSKURZIJE</a:t>
            </a:r>
            <a:endParaRPr lang="sl-SI" dirty="0">
              <a:solidFill>
                <a:srgbClr val="FF0000"/>
              </a:solidFill>
            </a:endParaRPr>
          </a:p>
        </p:txBody>
      </p:sp>
      <p:sp>
        <p:nvSpPr>
          <p:cNvPr id="3" name="Označba mesta vsebine 2"/>
          <p:cNvSpPr>
            <a:spLocks noGrp="1"/>
          </p:cNvSpPr>
          <p:nvPr>
            <p:ph idx="1"/>
          </p:nvPr>
        </p:nvSpPr>
        <p:spPr/>
        <p:txBody>
          <a:bodyPr/>
          <a:lstStyle/>
          <a:p>
            <a:r>
              <a:rPr lang="sl-SI" dirty="0" smtClean="0"/>
              <a:t>Podjetja lahko zahtevajo podatke o dijakih, ki vstopajo v njihove prostore.</a:t>
            </a:r>
          </a:p>
          <a:p>
            <a:r>
              <a:rPr lang="sl-SI" dirty="0" smtClean="0"/>
              <a:t>Podjetja imajo pravni temelj.</a:t>
            </a:r>
          </a:p>
          <a:p>
            <a:r>
              <a:rPr lang="sl-SI" dirty="0" smtClean="0"/>
              <a:t>Šole imamo pravni temelj – izvajanje izobraževanja.</a:t>
            </a:r>
            <a:endParaRPr lang="sl-SI" dirty="0"/>
          </a:p>
        </p:txBody>
      </p:sp>
    </p:spTree>
    <p:extLst>
      <p:ext uri="{BB962C8B-B14F-4D97-AF65-F5344CB8AC3E}">
        <p14:creationId xmlns:p14="http://schemas.microsoft.com/office/powerpoint/2010/main" val="431523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07027" y="612844"/>
            <a:ext cx="7002162" cy="5078313"/>
          </a:xfrm>
          <a:prstGeom prst="rect">
            <a:avLst/>
          </a:prstGeom>
        </p:spPr>
        <p:txBody>
          <a:bodyPr wrap="square">
            <a:spAutoFit/>
          </a:bodyPr>
          <a:lstStyle/>
          <a:p>
            <a:endParaRPr lang="sl-SI" dirty="0"/>
          </a:p>
          <a:p>
            <a:r>
              <a:rPr lang="sl-SI" dirty="0"/>
              <a:t> Spoštovani, </a:t>
            </a:r>
          </a:p>
          <a:p>
            <a:r>
              <a:rPr lang="sl-SI" i="1" dirty="0"/>
              <a:t>Informacijski pooblaščenec (v nadaljevanju IP) je prejel vaše elektronsko sporočilo, v katerem navajate, da v okviru obveznih strokovnih ekskurzij za vse dijake organizirate ekskurzije tudi v različna podjetja. Iz Pivovarne Laško so učitelje obvestili, da potrebujejo za vstop v njihove prostore poimenski seznam dijakov. Zanima vas, ali je v opisanem primeru podana pravna podlaga za takšno posredovanje osebnih podatkov dijakov. </a:t>
            </a:r>
            <a:endParaRPr lang="sl-SI" dirty="0"/>
          </a:p>
          <a:p>
            <a:endParaRPr lang="sl-SI" dirty="0" smtClean="0"/>
          </a:p>
          <a:p>
            <a:r>
              <a:rPr lang="sl-SI" dirty="0" smtClean="0"/>
              <a:t>Na </a:t>
            </a:r>
            <a:r>
              <a:rPr lang="sl-SI" dirty="0"/>
              <a:t>podlagi informacij, ki ste nam jih posredovali, vam v nadaljevanju skladno z 58. členom Uredbe (EU) 2016/679 Evropskega parlamenta in Sveta z dne 27. aprila 2016 o varstvu posameznikov pri obdelavi osebnih podatkov in o prostem pretoku takih podatkov ter razveljavitvi Direktive 95/46/ES (v nadaljevanju: Splošna uredba o varstvu podatkov), 7. točko prvega odstavka 49. člena Zakona o varstvu osebnih podatkov (Uradni list RS, št. 94/07-UPB1, v nadaljevanju ZVOP-1) ter 2. členom Zakona o informacijskem pooblaščencu (Uradni list RS, št. 113/05, v nadaljevanju ZInfP) posredujemo naše neobvezno mnenje v zvezi z vašimi vprašanji. </a:t>
            </a:r>
          </a:p>
        </p:txBody>
      </p:sp>
    </p:spTree>
    <p:extLst>
      <p:ext uri="{BB962C8B-B14F-4D97-AF65-F5344CB8AC3E}">
        <p14:creationId xmlns:p14="http://schemas.microsoft.com/office/powerpoint/2010/main" val="1324017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1692" y="192183"/>
            <a:ext cx="7315200" cy="6318421"/>
          </a:xfrm>
        </p:spPr>
        <p:txBody>
          <a:bodyPr>
            <a:normAutofit fontScale="70000" lnSpcReduction="20000"/>
          </a:bodyPr>
          <a:lstStyle/>
          <a:p>
            <a:r>
              <a:rPr lang="sl-SI" sz="2600" dirty="0" smtClean="0">
                <a:solidFill>
                  <a:schemeClr val="tx1"/>
                </a:solidFill>
              </a:rPr>
              <a:t>IP </a:t>
            </a:r>
            <a:r>
              <a:rPr lang="sl-SI" sz="2600" dirty="0">
                <a:solidFill>
                  <a:schemeClr val="tx1"/>
                </a:solidFill>
              </a:rPr>
              <a:t>ugotavlja, da odgovor na vaše vprašanje izhaja iz 82. člena ZVOP-1. Navedeni člen ureja evidenco vstopov in izstopov in določa, da lahko oseba javnega ali zasebnega sektorja za namene varovanja premoženja, življenja ali telesa posameznikov ter reda v njenih prostorih od posameznika, ki namerava vstopiti sli izstopiti iz tega prostora, zahteva, da navede vse ali nekatere osebne podatke iz drugega odstavka tega člena ter razlog vstopa ali izstopa. Po potrebi lahko osebne podatke preveri tudi z vpogledom v osebni dokument posameznika. Drugi odstavek istega člena določa, da se lahko v evidenci vstopov in izstopov o posamezniku vodijo samo naslednji osebni podatki: osebno ime, številka in vrsta osebnega dokumenta, naslov stalnega ali začasnega prebivališča, zaposlitev ter datum, ura in razlog vstopa ali izstopa v prostor. </a:t>
            </a:r>
          </a:p>
          <a:p>
            <a:r>
              <a:rPr lang="sl-SI" sz="2600" dirty="0">
                <a:solidFill>
                  <a:schemeClr val="tx1"/>
                </a:solidFill>
              </a:rPr>
              <a:t>Iz navedenega člena izhaja, da ima Pivovarna Laško zakonsko podlago za legitimiranje posameznika in zbiranje podatkov o njegovem imenu in priimku, pri čemer pa imate vi, kot javni zavod in organizator strokovne ekskurzije pravno podlago za posredovanje takšnih podatkov za ta namen. Navedene podatke boste namreč obdelovali zaradi izvajanja javne službe, tj. izobraževanja. Navedeno zasledujeta tudi Zakon o gimnazijah (Uradni list RS, št. 1/07 – uradno prečiščeno besedilo, s spremembami in dopolnitvami; v nadaljevanju ZGim), kot tudi Zakon o poklicnem in strokovnem izobraževanju (Uradni list RS, št. 79/06, s spremembami in dopolnitvami; v nadaljevanju ZPSI-1). </a:t>
            </a:r>
            <a:r>
              <a:rPr lang="sl-SI" sz="2600" dirty="0" smtClean="0">
                <a:solidFill>
                  <a:schemeClr val="tx1"/>
                </a:solidFill>
              </a:rPr>
              <a:t>ZPSI </a:t>
            </a:r>
            <a:r>
              <a:rPr lang="sl-SI" sz="2600" dirty="0">
                <a:solidFill>
                  <a:schemeClr val="tx1"/>
                </a:solidFill>
              </a:rPr>
              <a:t>tako v 87. členu določa, da se osebni podatki prijavljenih oziroma vpisanih iz evidenc iz 86. člena tega zakona zbirajo, obdelujejo, shranjujejo in posredujejo za potrebe šole, dijaških domov, ministrstva, pristojnega za šolstvo, v drugih primerih pa le v skladu s posebnimi predpisi. Vsebinsko podobno določbo vsebuje tudi ZGim, ki v 43. členu določa, da se osebni podatki dijakov iz evidenc iz prejšnjega člena zbirajo, obdelujejo, shranjujejo in posredujejo za potrebe gimnazij, ministrstva, pristojnega za šolstvo, v drugih primerih pa le v skladu s posebnimi predpisi. </a:t>
            </a:r>
          </a:p>
        </p:txBody>
      </p:sp>
    </p:spTree>
    <p:extLst>
      <p:ext uri="{BB962C8B-B14F-4D97-AF65-F5344CB8AC3E}">
        <p14:creationId xmlns:p14="http://schemas.microsoft.com/office/powerpoint/2010/main" val="3895621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52919" y="1123837"/>
            <a:ext cx="2959838" cy="4601183"/>
          </a:xfrm>
        </p:spPr>
        <p:txBody>
          <a:bodyPr/>
          <a:lstStyle/>
          <a:p>
            <a:r>
              <a:rPr lang="sl-SI" b="1" dirty="0">
                <a:solidFill>
                  <a:srgbClr val="FF0000"/>
                </a:solidFill>
              </a:rPr>
              <a:t>ŠPORTNO VZGOJNI KARTON - OBVEZNOST ZBIRANJA IN POSREDOVANJA PODATKOV</a:t>
            </a:r>
            <a:r>
              <a:rPr lang="sl-SI" dirty="0"/>
              <a:t/>
            </a:r>
            <a:br>
              <a:rPr lang="sl-SI" dirty="0"/>
            </a:br>
            <a:endParaRPr lang="sl-SI" dirty="0"/>
          </a:p>
        </p:txBody>
      </p:sp>
      <p:sp>
        <p:nvSpPr>
          <p:cNvPr id="3" name="Označba mesta vsebine 2"/>
          <p:cNvSpPr>
            <a:spLocks noGrp="1"/>
          </p:cNvSpPr>
          <p:nvPr>
            <p:ph idx="1"/>
          </p:nvPr>
        </p:nvSpPr>
        <p:spPr>
          <a:xfrm>
            <a:off x="3869268" y="613186"/>
            <a:ext cx="7315200" cy="5371562"/>
          </a:xfrm>
        </p:spPr>
        <p:txBody>
          <a:bodyPr>
            <a:normAutofit fontScale="92500" lnSpcReduction="10000"/>
          </a:bodyPr>
          <a:lstStyle/>
          <a:p>
            <a:pPr marL="0" lvl="0" indent="0">
              <a:buNone/>
            </a:pPr>
            <a:r>
              <a:rPr lang="sl-SI" b="1" dirty="0"/>
              <a:t>ZAKONSKE IN DRUGE PODLAGE ZA ZBIRANJE OSEBNIH PODATKOV</a:t>
            </a:r>
            <a:endParaRPr lang="sl-SI" dirty="0"/>
          </a:p>
          <a:p>
            <a:pPr>
              <a:buFontTx/>
              <a:buChar char="-"/>
            </a:pPr>
            <a:r>
              <a:rPr lang="sl-SI" dirty="0" smtClean="0"/>
              <a:t>5</a:t>
            </a:r>
            <a:r>
              <a:rPr lang="sl-SI" dirty="0"/>
              <a:t>. točke 42/I člena ZGim oz. 5. točke 86/I člena ZPSI-1 zbirati in obdelovati podatke o gibalnih sposobnostih in morfoloških značilnostih </a:t>
            </a:r>
            <a:r>
              <a:rPr lang="sl-SI" dirty="0" smtClean="0"/>
              <a:t>dijaka</a:t>
            </a:r>
          </a:p>
          <a:p>
            <a:pPr marL="0" indent="0">
              <a:buNone/>
            </a:pPr>
            <a:r>
              <a:rPr lang="sl-SI" dirty="0" smtClean="0"/>
              <a:t>/  </a:t>
            </a:r>
            <a:r>
              <a:rPr lang="sl-SI" dirty="0"/>
              <a:t>telesno višino, voluminoznost telesa, hitrost alternativnih gibov, eksplozivno moč, koordinacijo gibanja telesa, fizično vzdržljivost trupa, gibljivost, mišično vzdržljivost ramenskega obroča in rok, sprintersko hitrost in vzdržljivost v </a:t>
            </a:r>
            <a:r>
              <a:rPr lang="sl-SI" dirty="0" err="1"/>
              <a:t>submaksimalnem</a:t>
            </a:r>
            <a:r>
              <a:rPr lang="sl-SI" dirty="0"/>
              <a:t> kontinuiranem naprezanju</a:t>
            </a:r>
            <a:r>
              <a:rPr lang="sl-SI" dirty="0" smtClean="0"/>
              <a:t>./</a:t>
            </a:r>
            <a:endParaRPr lang="sl-SI" dirty="0"/>
          </a:p>
          <a:p>
            <a:pPr marL="0" indent="0">
              <a:buNone/>
            </a:pPr>
            <a:r>
              <a:rPr lang="sl-SI" dirty="0" smtClean="0">
                <a:solidFill>
                  <a:schemeClr val="accent6"/>
                </a:solidFill>
              </a:rPr>
              <a:t>- Po GDPR so to občutljivih </a:t>
            </a:r>
            <a:r>
              <a:rPr lang="sl-SI" dirty="0">
                <a:solidFill>
                  <a:schemeClr val="accent6"/>
                </a:solidFill>
              </a:rPr>
              <a:t>podatkov, </a:t>
            </a:r>
            <a:r>
              <a:rPr lang="sl-SI" dirty="0"/>
              <a:t>jih posamezni subjekt javnega prava lahko zbira izključno na podlagi </a:t>
            </a:r>
            <a:r>
              <a:rPr lang="sl-SI" dirty="0">
                <a:solidFill>
                  <a:schemeClr val="accent6"/>
                </a:solidFill>
              </a:rPr>
              <a:t>pooblastila v </a:t>
            </a:r>
            <a:r>
              <a:rPr lang="sl-SI" dirty="0" smtClean="0">
                <a:solidFill>
                  <a:schemeClr val="accent6"/>
                </a:solidFill>
              </a:rPr>
              <a:t>zakonu </a:t>
            </a:r>
            <a:r>
              <a:rPr lang="sl-SI" dirty="0" smtClean="0"/>
              <a:t>in na podlagi </a:t>
            </a:r>
            <a:r>
              <a:rPr lang="sl-SI" dirty="0" smtClean="0">
                <a:solidFill>
                  <a:schemeClr val="accent6"/>
                </a:solidFill>
              </a:rPr>
              <a:t>soglasja.</a:t>
            </a:r>
          </a:p>
          <a:p>
            <a:pPr marL="0" indent="0">
              <a:buNone/>
            </a:pPr>
            <a:r>
              <a:rPr lang="sl-SI" dirty="0" smtClean="0"/>
              <a:t>Uporabo in </a:t>
            </a:r>
            <a:r>
              <a:rPr lang="sl-SI" dirty="0" smtClean="0">
                <a:solidFill>
                  <a:schemeClr val="accent6"/>
                </a:solidFill>
              </a:rPr>
              <a:t>posredovanje</a:t>
            </a:r>
            <a:r>
              <a:rPr lang="sl-SI" dirty="0" smtClean="0"/>
              <a:t> evidenc iz 5. točke prvega odstavka 42. člena ZGim oz. 86. člena ZPSI-1 urejata 43. člen oz. 87. člen, ki sta identična in pravita: (cit.)</a:t>
            </a:r>
          </a:p>
          <a:p>
            <a:pPr marL="0" indent="0">
              <a:buNone/>
            </a:pPr>
            <a:r>
              <a:rPr lang="sl-SI" dirty="0" smtClean="0"/>
              <a:t> </a:t>
            </a:r>
            <a:r>
              <a:rPr lang="sl-SI" dirty="0"/>
              <a:t>»Osebni podatki, prijavljenih oziroma vpisanih iz evidenc iz 42. oz. 86. člena tega zakona, se zbirajo, obdelujejo, shranjujejo in posredujejo za potrebe šole, dijaških domov, ministrstva, pristojnega za šolstvo, v drugih primerih pa le v skladu s posebnimi predpisi.</a:t>
            </a:r>
          </a:p>
          <a:p>
            <a:pPr marL="0" indent="0">
              <a:buNone/>
            </a:pPr>
            <a:endParaRPr lang="sl-SI" dirty="0"/>
          </a:p>
          <a:p>
            <a:endParaRPr lang="sl-SI" dirty="0"/>
          </a:p>
        </p:txBody>
      </p:sp>
    </p:spTree>
    <p:extLst>
      <p:ext uri="{BB962C8B-B14F-4D97-AF65-F5344CB8AC3E}">
        <p14:creationId xmlns:p14="http://schemas.microsoft.com/office/powerpoint/2010/main" val="22803627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p:txBody>
          <a:bodyPr>
            <a:normAutofit fontScale="85000" lnSpcReduction="10000"/>
          </a:bodyPr>
          <a:lstStyle/>
          <a:p>
            <a:pPr marL="0" indent="0">
              <a:buNone/>
            </a:pPr>
            <a:r>
              <a:rPr lang="sl-SI" dirty="0">
                <a:solidFill>
                  <a:schemeClr val="accent6"/>
                </a:solidFill>
              </a:rPr>
              <a:t>Pri izdelavi statističnih in drugih analiz se smejo osebni podatki uporabiti in objaviti tako, da ni razvidna identiteta posameznika.«</a:t>
            </a:r>
          </a:p>
          <a:p>
            <a:pPr marL="0" indent="0">
              <a:buNone/>
            </a:pPr>
            <a:r>
              <a:rPr lang="sl-SI" dirty="0"/>
              <a:t>Poleg navedenih določb, ki urejajo pooblastilo posameznega zavoda, da zbira in obdeluje podatke iz Športno vzgojnega kartona, je potrebno opozoriti še na </a:t>
            </a:r>
            <a:r>
              <a:rPr lang="sl-SI" dirty="0">
                <a:solidFill>
                  <a:schemeClr val="accent6"/>
                </a:solidFill>
              </a:rPr>
              <a:t>kontradiktorne določbe istega člena </a:t>
            </a:r>
            <a:r>
              <a:rPr lang="sl-SI" dirty="0"/>
              <a:t>(42. oz. 86.), ki v 7. odstavku pravi: (cit.) »Evidenca iz 5. točke prvega odstavka tega člena, poleg podatkov iz tretjega odstavka tega člena, obsega še podatke: o gibalnih sposobnostih in morfoloških značilnostih dijaka, ki se nanašajo na telesno višino, voluminoznost telesa, hitrost alternativnih gibov, eksplozivno moč, koordinacijo gibanja telesa, fizično vzdržljivost trupa, gibljivost, mišično vzdržljivost ramenskega obroča in rok, sprintersko hitrost in vzdržljivost v </a:t>
            </a:r>
            <a:r>
              <a:rPr lang="sl-SI" dirty="0" err="1"/>
              <a:t>submaksimalnem</a:t>
            </a:r>
            <a:r>
              <a:rPr lang="sl-SI" dirty="0"/>
              <a:t> kontinuiranem naprezanju.«.</a:t>
            </a:r>
          </a:p>
          <a:p>
            <a:pPr marL="0" indent="0">
              <a:buNone/>
            </a:pPr>
            <a:r>
              <a:rPr lang="sl-SI" dirty="0"/>
              <a:t>Navedeni odstavek, ki </a:t>
            </a:r>
            <a:r>
              <a:rPr lang="sl-SI" dirty="0">
                <a:solidFill>
                  <a:schemeClr val="accent6"/>
                </a:solidFill>
              </a:rPr>
              <a:t>podrobneje ureja vsebino zbirke podatkov </a:t>
            </a:r>
            <a:r>
              <a:rPr lang="sl-SI" dirty="0"/>
              <a:t>Športno vzgojnega kartona, navaja oz. napotuje glede  vrste podatkov na 3. Odstavek istega člena, ki pa (zanimivo) evidenco iz 5. točke 1. odstavka 86. oz. 42. člena </a:t>
            </a:r>
            <a:r>
              <a:rPr lang="sl-SI" dirty="0">
                <a:solidFill>
                  <a:schemeClr val="accent6"/>
                </a:solidFill>
              </a:rPr>
              <a:t>sploh nima navedeno kot evidenco, </a:t>
            </a:r>
            <a:r>
              <a:rPr lang="sl-SI" dirty="0"/>
              <a:t>katera obsega osebno ime dijaka, enotno matično številko občana, spol, datum, kraj, občino in državo rojstva, stalno in začasno bivališče, državljanstvo ter predhodno pridobljeno izobrazbo. Ne da pa se prezreti določilo 7. odstavka, ki pa nedvoumno navaja, da evidenca »poleg podatkov iz 3. odstavka tega člena«, obsega še….. </a:t>
            </a:r>
          </a:p>
          <a:p>
            <a:pPr marL="0" indent="0">
              <a:buNone/>
            </a:pPr>
            <a:r>
              <a:rPr lang="sl-SI" dirty="0">
                <a:solidFill>
                  <a:schemeClr val="accent6"/>
                </a:solidFill>
              </a:rPr>
              <a:t>Vsekakor je potrebno zakonodajalca opozoriti na navedeno kontradiktornost.</a:t>
            </a:r>
          </a:p>
          <a:p>
            <a:endParaRPr lang="sl-SI" dirty="0"/>
          </a:p>
        </p:txBody>
      </p:sp>
    </p:spTree>
    <p:extLst>
      <p:ext uri="{BB962C8B-B14F-4D97-AF65-F5344CB8AC3E}">
        <p14:creationId xmlns:p14="http://schemas.microsoft.com/office/powerpoint/2010/main" val="4000764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p:txBody>
          <a:bodyPr>
            <a:normAutofit fontScale="77500" lnSpcReduction="20000"/>
          </a:bodyPr>
          <a:lstStyle/>
          <a:p>
            <a:r>
              <a:rPr lang="sl-SI" dirty="0" smtClean="0">
                <a:solidFill>
                  <a:schemeClr val="accent6"/>
                </a:solidFill>
              </a:rPr>
              <a:t>Javni </a:t>
            </a:r>
            <a:r>
              <a:rPr lang="sl-SI" dirty="0">
                <a:solidFill>
                  <a:schemeClr val="accent6"/>
                </a:solidFill>
              </a:rPr>
              <a:t>zavodi so nedvoumno dolžni vzpostaviti navedeno evidenco, za kar imajo podlago v navedenih členih ZGim in ZPSI-1. </a:t>
            </a:r>
            <a:endParaRPr lang="sl-SI" dirty="0" smtClean="0">
              <a:solidFill>
                <a:schemeClr val="accent6"/>
              </a:solidFill>
            </a:endParaRPr>
          </a:p>
          <a:p>
            <a:r>
              <a:rPr lang="sl-SI" dirty="0" smtClean="0">
                <a:solidFill>
                  <a:schemeClr val="accent6"/>
                </a:solidFill>
              </a:rPr>
              <a:t>Problematično </a:t>
            </a:r>
            <a:r>
              <a:rPr lang="sl-SI" dirty="0">
                <a:solidFill>
                  <a:schemeClr val="accent6"/>
                </a:solidFill>
              </a:rPr>
              <a:t>pa je posredovanje teh podatkov Fakulteti za šport</a:t>
            </a:r>
            <a:r>
              <a:rPr lang="sl-SI" dirty="0"/>
              <a:t>, saj 87. člen ZPSI-1 oz. 43. člen ZGim jasno povesta, da se zbrani osebni podatki iz evidenc po 86. oz. 42. členu posredujejo za potrebe šole, dijaških domov, ministrstva, pristojnega za šolstvo, v drugih primerih pa le v skladu s posebnimi predpisi. </a:t>
            </a:r>
            <a:endParaRPr lang="sl-SI" dirty="0" smtClean="0"/>
          </a:p>
          <a:p>
            <a:r>
              <a:rPr lang="sl-SI" dirty="0" smtClean="0">
                <a:solidFill>
                  <a:schemeClr val="accent6"/>
                </a:solidFill>
              </a:rPr>
              <a:t>Trenutno </a:t>
            </a:r>
            <a:r>
              <a:rPr lang="sl-SI" dirty="0">
                <a:solidFill>
                  <a:schemeClr val="accent6"/>
                </a:solidFill>
              </a:rPr>
              <a:t>ni posebnega predpisa</a:t>
            </a:r>
            <a:r>
              <a:rPr lang="sl-SI" dirty="0"/>
              <a:t>, ki bi zavezoval šolo, da posreduje navedene podatke Fakulteti za šport. </a:t>
            </a:r>
            <a:endParaRPr lang="sl-SI" dirty="0" smtClean="0"/>
          </a:p>
          <a:p>
            <a:r>
              <a:rPr lang="sl-SI" dirty="0" smtClean="0"/>
              <a:t>Določbe </a:t>
            </a:r>
            <a:r>
              <a:rPr lang="sl-SI" dirty="0"/>
              <a:t>17. člena ZVOP-1 sicer govorijo o posredovanju osebnih podatkov za zgodovinsko, statistično in znanstveno-raziskovalne namene, vendar se smejo posredovati </a:t>
            </a:r>
            <a:r>
              <a:rPr lang="sl-SI" dirty="0">
                <a:solidFill>
                  <a:schemeClr val="accent6"/>
                </a:solidFill>
              </a:rPr>
              <a:t>zgolj v </a:t>
            </a:r>
            <a:r>
              <a:rPr lang="sl-SI" dirty="0" smtClean="0">
                <a:solidFill>
                  <a:schemeClr val="accent6"/>
                </a:solidFill>
              </a:rPr>
              <a:t>anonim</a:t>
            </a:r>
          </a:p>
          <a:p>
            <a:r>
              <a:rPr lang="sl-SI" dirty="0" err="1" smtClean="0">
                <a:solidFill>
                  <a:schemeClr val="accent6"/>
                </a:solidFill>
              </a:rPr>
              <a:t>izirani</a:t>
            </a:r>
            <a:r>
              <a:rPr lang="sl-SI" dirty="0" smtClean="0">
                <a:solidFill>
                  <a:schemeClr val="accent6"/>
                </a:solidFill>
              </a:rPr>
              <a:t> </a:t>
            </a:r>
            <a:r>
              <a:rPr lang="sl-SI" dirty="0">
                <a:solidFill>
                  <a:schemeClr val="accent6"/>
                </a:solidFill>
              </a:rPr>
              <a:t>obliki</a:t>
            </a:r>
            <a:r>
              <a:rPr lang="sl-SI" dirty="0"/>
              <a:t>, kar pa dosedanja praksa in veljavni ZGim in ZPSI-1 ne predvidevata. Poleg tega morajo biti </a:t>
            </a:r>
            <a:r>
              <a:rPr lang="sl-SI" dirty="0">
                <a:solidFill>
                  <a:schemeClr val="accent6"/>
                </a:solidFill>
              </a:rPr>
              <a:t>posamezniki ob podajanju soglasja natančno informirani </a:t>
            </a:r>
            <a:r>
              <a:rPr lang="sl-SI" dirty="0"/>
              <a:t>o vsebini znanstveno-raziskovalnega dela, saj morajo imeti možnost dati privolitev le za posamezne, segmentirane namene znanstveno-raziskovalnega dela, katero jim mora biti ob podpisu soglasja prezentirano. Soglasje z vsebino, ki ga Fakulteta za šport preko </a:t>
            </a:r>
            <a:r>
              <a:rPr lang="sl-SI" dirty="0" err="1"/>
              <a:t>SLOfit</a:t>
            </a:r>
            <a:r>
              <a:rPr lang="sl-SI" dirty="0"/>
              <a:t> ponuja šolam, (cit.) »</a:t>
            </a:r>
            <a:r>
              <a:rPr lang="sl-SI" dirty="0">
                <a:solidFill>
                  <a:schemeClr val="accent6"/>
                </a:solidFill>
              </a:rPr>
              <a:t>SOGLAŠAM, da sem vključen v spremljavo telesnega in gibalnega razvoja ŠPORTNOVZGOJNI KARTON« preprosto ni dovolj.</a:t>
            </a:r>
          </a:p>
          <a:p>
            <a:r>
              <a:rPr lang="sl-SI" dirty="0"/>
              <a:t>Praksa kaže, da se občutljivi podatki o gibalnih in morfoloških značilnostih posameznika, skupaj z osebnim podatkom o imenu, priimku, datumu rojstva in spolu posredujejo Fakulteti za šport v </a:t>
            </a:r>
            <a:r>
              <a:rPr lang="sl-SI" dirty="0" err="1"/>
              <a:t>neanonimizirani</a:t>
            </a:r>
            <a:r>
              <a:rPr lang="sl-SI" dirty="0"/>
              <a:t> obliki, kar je popolnoma nesprejemljivo in </a:t>
            </a:r>
            <a:r>
              <a:rPr lang="sl-SI" dirty="0">
                <a:solidFill>
                  <a:schemeClr val="accent6"/>
                </a:solidFill>
              </a:rPr>
              <a:t>v nasprotju z določilom 2. odstavka 17. člena ZVOP-1.</a:t>
            </a:r>
          </a:p>
          <a:p>
            <a:endParaRPr lang="sl-SI" dirty="0"/>
          </a:p>
        </p:txBody>
      </p:sp>
    </p:spTree>
    <p:extLst>
      <p:ext uri="{BB962C8B-B14F-4D97-AF65-F5344CB8AC3E}">
        <p14:creationId xmlns:p14="http://schemas.microsoft.com/office/powerpoint/2010/main" val="3895360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p:txBody>
          <a:bodyPr/>
          <a:lstStyle/>
          <a:p>
            <a:r>
              <a:rPr lang="sl-SI" dirty="0" smtClean="0"/>
              <a:t>Poleg </a:t>
            </a:r>
            <a:r>
              <a:rPr lang="sl-SI" dirty="0"/>
              <a:t>ugotovitev o kontradiktornosti posameznih določil pod tč. 1 in ugotovitev o nezakoniti in nedopustni praksi posredovanja osebnih podatkov pod tč. 2 lahko  ugotovimo, </a:t>
            </a:r>
            <a:r>
              <a:rPr lang="sl-SI" dirty="0">
                <a:solidFill>
                  <a:schemeClr val="accent6"/>
                </a:solidFill>
              </a:rPr>
              <a:t>da v tem trenutku nimamo pravne podlage, da bi osebne podatke iz Športno vzgojnega kartona po dosedanji praksi posredovali na način kot do sedaj.</a:t>
            </a:r>
          </a:p>
          <a:p>
            <a:r>
              <a:rPr lang="sl-SI" dirty="0"/>
              <a:t>Priporočam, da šole Športno vzgojni karton še naprej izpolnjujete v obsegu in na obrazcu (</a:t>
            </a:r>
            <a:r>
              <a:rPr lang="sl-SI" dirty="0" err="1"/>
              <a:t>Obr</a:t>
            </a:r>
            <a:r>
              <a:rPr lang="sl-SI" dirty="0"/>
              <a:t>. 1,31 DZS</a:t>
            </a:r>
            <a:r>
              <a:rPr lang="sl-SI" dirty="0" smtClean="0"/>
              <a:t>).</a:t>
            </a:r>
          </a:p>
          <a:p>
            <a:r>
              <a:rPr lang="sl-SI" dirty="0" smtClean="0"/>
              <a:t> </a:t>
            </a:r>
            <a:r>
              <a:rPr lang="sl-SI" dirty="0"/>
              <a:t>Zbrane podatke </a:t>
            </a:r>
            <a:r>
              <a:rPr lang="sl-SI" dirty="0">
                <a:solidFill>
                  <a:schemeClr val="accent6"/>
                </a:solidFill>
              </a:rPr>
              <a:t>hranite skladno </a:t>
            </a:r>
            <a:r>
              <a:rPr lang="sl-SI" dirty="0"/>
              <a:t>z določili pravilnika v ognjevarnih omarah in pod tehnično zaščito</a:t>
            </a:r>
            <a:r>
              <a:rPr lang="sl-SI" dirty="0" smtClean="0"/>
              <a:t>,</a:t>
            </a:r>
          </a:p>
          <a:p>
            <a:r>
              <a:rPr lang="sl-SI" dirty="0" smtClean="0"/>
              <a:t> </a:t>
            </a:r>
            <a:r>
              <a:rPr lang="sl-SI" dirty="0">
                <a:solidFill>
                  <a:schemeClr val="accent6"/>
                </a:solidFill>
              </a:rPr>
              <a:t>Fakulteti za šport pa jih boste posredovali, ko bo sprejet ZVOP-2, </a:t>
            </a:r>
            <a:r>
              <a:rPr lang="sl-SI" dirty="0"/>
              <a:t>ki bo natančneje uredil posredovanje občutljivih podatkov v znanstveno-raziskovalne namene. Do takrat </a:t>
            </a:r>
            <a:r>
              <a:rPr lang="sl-SI" dirty="0">
                <a:solidFill>
                  <a:schemeClr val="accent6"/>
                </a:solidFill>
              </a:rPr>
              <a:t>pa zavračajte vse zahteve za posredovanje podatkov.</a:t>
            </a:r>
          </a:p>
        </p:txBody>
      </p:sp>
    </p:spTree>
    <p:extLst>
      <p:ext uri="{BB962C8B-B14F-4D97-AF65-F5344CB8AC3E}">
        <p14:creationId xmlns:p14="http://schemas.microsoft.com/office/powerpoint/2010/main" val="3918773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solidFill>
                  <a:srgbClr val="FF0000"/>
                </a:solidFill>
              </a:rPr>
              <a:t>PRIREDITEV</a:t>
            </a:r>
            <a:r>
              <a:rPr lang="sl-SI" dirty="0" smtClean="0"/>
              <a:t/>
            </a:r>
            <a:br>
              <a:rPr lang="sl-SI" dirty="0" smtClean="0"/>
            </a:br>
            <a:endParaRPr lang="sl-SI" dirty="0"/>
          </a:p>
        </p:txBody>
      </p:sp>
      <p:sp>
        <p:nvSpPr>
          <p:cNvPr id="3" name="Označba mesta vsebine 2"/>
          <p:cNvSpPr>
            <a:spLocks noGrp="1"/>
          </p:cNvSpPr>
          <p:nvPr>
            <p:ph idx="1"/>
          </p:nvPr>
        </p:nvSpPr>
        <p:spPr/>
        <p:txBody>
          <a:bodyPr>
            <a:normAutofit/>
          </a:bodyPr>
          <a:lstStyle/>
          <a:p>
            <a:pPr marL="0" indent="0">
              <a:buNone/>
            </a:pPr>
            <a:r>
              <a:rPr lang="sl-SI" b="1" dirty="0"/>
              <a:t>OBVESTILO O SNEMANJU IN FOTOGRAFIRANJU</a:t>
            </a:r>
            <a:endParaRPr lang="sl-SI" dirty="0"/>
          </a:p>
          <a:p>
            <a:pPr marL="0" indent="0">
              <a:buNone/>
            </a:pPr>
            <a:r>
              <a:rPr lang="sl-SI" b="1" dirty="0"/>
              <a:t>DOGODKA OB 130-LETNICI SREDNJE LESARSKE ŠOLE</a:t>
            </a:r>
            <a:endParaRPr lang="sl-SI" dirty="0"/>
          </a:p>
          <a:p>
            <a:pPr marL="0" indent="0">
              <a:buNone/>
            </a:pPr>
            <a:r>
              <a:rPr lang="sl-SI" b="1" dirty="0"/>
              <a:t>  </a:t>
            </a:r>
            <a:endParaRPr lang="sl-SI" dirty="0"/>
          </a:p>
          <a:p>
            <a:pPr marL="0" indent="0">
              <a:buNone/>
            </a:pPr>
            <a:r>
              <a:rPr lang="sl-SI" b="1" dirty="0"/>
              <a:t>Obveščamo vas, da je dogodek ob 130 – letnici Srednje </a:t>
            </a:r>
            <a:r>
              <a:rPr lang="sl-SI" b="1" dirty="0" smtClean="0"/>
              <a:t> </a:t>
            </a:r>
            <a:r>
              <a:rPr lang="sl-SI" b="1" dirty="0"/>
              <a:t>šole</a:t>
            </a:r>
            <a:r>
              <a:rPr lang="sl-SI" b="1" dirty="0" smtClean="0"/>
              <a:t>, </a:t>
            </a:r>
            <a:r>
              <a:rPr lang="sl-SI" b="1" dirty="0"/>
              <a:t>prireditev z javnim značajem. </a:t>
            </a:r>
            <a:endParaRPr lang="sl-SI" dirty="0"/>
          </a:p>
          <a:p>
            <a:pPr marL="0" indent="0">
              <a:buNone/>
            </a:pPr>
            <a:r>
              <a:rPr lang="sl-SI" b="1" dirty="0"/>
              <a:t>Za namene dokumentiranja aktivnosti in obveščanja javnosti o delu Srednje </a:t>
            </a:r>
            <a:r>
              <a:rPr lang="sl-SI" b="1" dirty="0" smtClean="0"/>
              <a:t>šole </a:t>
            </a:r>
            <a:r>
              <a:rPr lang="sl-SI" b="1" dirty="0" smtClean="0">
                <a:solidFill>
                  <a:srgbClr val="FF0000"/>
                </a:solidFill>
              </a:rPr>
              <a:t>se </a:t>
            </a:r>
            <a:r>
              <a:rPr lang="sl-SI" b="1" dirty="0">
                <a:solidFill>
                  <a:srgbClr val="FF0000"/>
                </a:solidFill>
              </a:rPr>
              <a:t>dogodek v celoti snema  in fotografira</a:t>
            </a:r>
            <a:r>
              <a:rPr lang="sl-SI" b="1" dirty="0"/>
              <a:t>.</a:t>
            </a:r>
            <a:endParaRPr lang="sl-SI" dirty="0"/>
          </a:p>
          <a:p>
            <a:pPr marL="0" indent="0">
              <a:buNone/>
            </a:pPr>
            <a:r>
              <a:rPr lang="sl-SI" b="1" dirty="0"/>
              <a:t> </a:t>
            </a:r>
            <a:endParaRPr lang="sl-SI" dirty="0"/>
          </a:p>
          <a:p>
            <a:pPr marL="0" indent="0">
              <a:buNone/>
            </a:pPr>
            <a:r>
              <a:rPr lang="sl-SI" b="1" dirty="0"/>
              <a:t> </a:t>
            </a:r>
            <a:r>
              <a:rPr lang="sl-SI" b="1" dirty="0" smtClean="0"/>
              <a:t>ravnateljica</a:t>
            </a:r>
            <a:endParaRPr lang="sl-SI" dirty="0"/>
          </a:p>
          <a:p>
            <a:endParaRPr lang="sl-SI" dirty="0"/>
          </a:p>
        </p:txBody>
      </p:sp>
    </p:spTree>
    <p:extLst>
      <p:ext uri="{BB962C8B-B14F-4D97-AF65-F5344CB8AC3E}">
        <p14:creationId xmlns:p14="http://schemas.microsoft.com/office/powerpoint/2010/main" val="3447137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solidFill>
                  <a:srgbClr val="FF0000"/>
                </a:solidFill>
              </a:rPr>
              <a:t>ŽE NAREJENO: </a:t>
            </a:r>
            <a:endParaRPr lang="sl-SI" dirty="0">
              <a:solidFill>
                <a:srgbClr val="FF0000"/>
              </a:solidFill>
            </a:endParaRPr>
          </a:p>
        </p:txBody>
      </p:sp>
      <p:sp>
        <p:nvSpPr>
          <p:cNvPr id="3" name="Označba mesta vsebine 2"/>
          <p:cNvSpPr>
            <a:spLocks noGrp="1"/>
          </p:cNvSpPr>
          <p:nvPr>
            <p:ph idx="1"/>
          </p:nvPr>
        </p:nvSpPr>
        <p:spPr/>
        <p:txBody>
          <a:bodyPr/>
          <a:lstStyle/>
          <a:p>
            <a:r>
              <a:rPr lang="sl-SI" dirty="0" smtClean="0"/>
              <a:t>Imenovani pooblaščenci ZVOP 2 ( ?problem).</a:t>
            </a:r>
          </a:p>
          <a:p>
            <a:r>
              <a:rPr lang="sl-SI" dirty="0" smtClean="0"/>
              <a:t>Nove privolitve, pazite na obliko – ločeno za vsako vsebino posebej </a:t>
            </a:r>
            <a:r>
              <a:rPr lang="sl-SI" dirty="0" smtClean="0">
                <a:solidFill>
                  <a:schemeClr val="accent4">
                    <a:lumMod val="50000"/>
                  </a:schemeClr>
                </a:solidFill>
              </a:rPr>
              <a:t>(npr. spletna stran šole, FB, internet – ni eno in isto)</a:t>
            </a:r>
          </a:p>
          <a:p>
            <a:r>
              <a:rPr lang="sl-SI" dirty="0" smtClean="0"/>
              <a:t>Službene domene – službeni mail naslov </a:t>
            </a:r>
            <a:r>
              <a:rPr lang="sl-SI" dirty="0" smtClean="0">
                <a:solidFill>
                  <a:srgbClr val="FF0000"/>
                </a:solidFill>
              </a:rPr>
              <a:t>ne sme imeti </a:t>
            </a:r>
            <a:r>
              <a:rPr lang="sl-SI" dirty="0" smtClean="0"/>
              <a:t>preusmeritve.</a:t>
            </a:r>
          </a:p>
          <a:p>
            <a:r>
              <a:rPr lang="sl-SI" dirty="0" smtClean="0"/>
              <a:t>Sprejeti Pravilniki o videonadzoru.</a:t>
            </a:r>
          </a:p>
          <a:p>
            <a:r>
              <a:rPr lang="sl-SI" dirty="0" smtClean="0"/>
              <a:t>Pregledani in renovirani dokumenti za PUD. Seznami dijakov v podjetjih.</a:t>
            </a:r>
          </a:p>
          <a:p>
            <a:r>
              <a:rPr lang="sl-SI" dirty="0" smtClean="0"/>
              <a:t>Podpisane pogodbe z zunanjimi  obdelovalci podatkov, za katere ste vi uporabniki ( SAOP, </a:t>
            </a:r>
            <a:r>
              <a:rPr lang="sl-SI" dirty="0" smtClean="0">
                <a:solidFill>
                  <a:srgbClr val="FF0000"/>
                </a:solidFill>
              </a:rPr>
              <a:t>IZUM, </a:t>
            </a:r>
            <a:r>
              <a:rPr lang="sl-SI" dirty="0" smtClean="0">
                <a:solidFill>
                  <a:schemeClr val="tx1"/>
                </a:solidFill>
              </a:rPr>
              <a:t>Vasco, zunanji upravljalci IKT,...)</a:t>
            </a:r>
          </a:p>
          <a:p>
            <a:r>
              <a:rPr lang="sl-SI" dirty="0" smtClean="0">
                <a:solidFill>
                  <a:schemeClr val="tx1"/>
                </a:solidFill>
              </a:rPr>
              <a:t>Evidence dejavnosti uporabe.</a:t>
            </a:r>
            <a:endParaRPr lang="sl-SI" dirty="0"/>
          </a:p>
        </p:txBody>
      </p:sp>
    </p:spTree>
    <p:extLst>
      <p:ext uri="{BB962C8B-B14F-4D97-AF65-F5344CB8AC3E}">
        <p14:creationId xmlns:p14="http://schemas.microsoft.com/office/powerpoint/2010/main" val="19907652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l-SI" dirty="0" smtClean="0">
                <a:solidFill>
                  <a:srgbClr val="FF0000"/>
                </a:solidFill>
              </a:rPr>
              <a:t>INFORMACIJE </a:t>
            </a:r>
            <a:r>
              <a:rPr lang="sl-SI" dirty="0">
                <a:solidFill>
                  <a:srgbClr val="FF0000"/>
                </a:solidFill>
              </a:rPr>
              <a:t>O VARSTVU OSEBNIH PODATKOV ZA DIJAKE</a:t>
            </a:r>
            <a:r>
              <a:rPr lang="sl-SI" dirty="0">
                <a:solidFill>
                  <a:schemeClr val="tx1"/>
                </a:solidFill>
              </a:rPr>
              <a:t/>
            </a:r>
            <a:br>
              <a:rPr lang="sl-SI" dirty="0">
                <a:solidFill>
                  <a:schemeClr val="tx1"/>
                </a:solidFill>
              </a:rPr>
            </a:br>
            <a:r>
              <a:rPr lang="sl-SI" dirty="0" smtClean="0">
                <a:solidFill>
                  <a:srgbClr val="FF0000"/>
                </a:solidFill>
              </a:rPr>
              <a:t/>
            </a:r>
            <a:br>
              <a:rPr lang="sl-SI" dirty="0" smtClean="0">
                <a:solidFill>
                  <a:srgbClr val="FF0000"/>
                </a:solidFill>
              </a:rPr>
            </a:br>
            <a:r>
              <a:rPr lang="sl-SI" dirty="0" smtClean="0">
                <a:solidFill>
                  <a:srgbClr val="FF0000"/>
                </a:solidFill>
              </a:rPr>
              <a:t>(objava na spletni strani šole)</a:t>
            </a:r>
            <a:endParaRPr lang="sl-SI" dirty="0">
              <a:solidFill>
                <a:srgbClr val="FF0000"/>
              </a:solidFill>
            </a:endParaRPr>
          </a:p>
        </p:txBody>
      </p:sp>
      <p:sp>
        <p:nvSpPr>
          <p:cNvPr id="3" name="Content Placeholder 2"/>
          <p:cNvSpPr>
            <a:spLocks noGrp="1"/>
          </p:cNvSpPr>
          <p:nvPr>
            <p:ph idx="1"/>
          </p:nvPr>
        </p:nvSpPr>
        <p:spPr>
          <a:xfrm>
            <a:off x="3861031" y="551936"/>
            <a:ext cx="7315200" cy="5506953"/>
          </a:xfrm>
        </p:spPr>
        <p:txBody>
          <a:bodyPr>
            <a:normAutofit fontScale="85000" lnSpcReduction="10000"/>
          </a:bodyPr>
          <a:lstStyle/>
          <a:p>
            <a:pPr marL="0" indent="0">
              <a:buNone/>
            </a:pPr>
            <a:endParaRPr lang="sl-SI" dirty="0" smtClean="0">
              <a:solidFill>
                <a:schemeClr val="tx1"/>
              </a:solidFill>
            </a:endParaRPr>
          </a:p>
          <a:p>
            <a:pPr marL="0" indent="0">
              <a:buNone/>
            </a:pPr>
            <a:r>
              <a:rPr lang="sl-SI" dirty="0" smtClean="0">
                <a:solidFill>
                  <a:schemeClr val="tx1"/>
                </a:solidFill>
              </a:rPr>
              <a:t>POSTAL </a:t>
            </a:r>
            <a:r>
              <a:rPr lang="sl-SI" dirty="0">
                <a:solidFill>
                  <a:schemeClr val="tx1"/>
                </a:solidFill>
              </a:rPr>
              <a:t>SI DIJAK NAŠE ŠOLE, KATERE PODATKE O TEBI ZBIRAMO IN </a:t>
            </a:r>
            <a:r>
              <a:rPr lang="sl-SI" dirty="0" smtClean="0">
                <a:solidFill>
                  <a:schemeClr val="tx1"/>
                </a:solidFill>
              </a:rPr>
              <a:t>SHRANJUJEMO? </a:t>
            </a:r>
            <a:r>
              <a:rPr lang="sl-SI" dirty="0" smtClean="0"/>
              <a:t>Na </a:t>
            </a:r>
            <a:r>
              <a:rPr lang="sl-SI" dirty="0"/>
              <a:t>podlagi Zakona o poklicnem in strokovnem izobraževanju in Zakona o gimnazijah so v naših evidencah tvoje ime in priimek, spol, datum rojstva, EMŠO, kraj, občina in država rojstva, državljanstvo, prebivališče ter katero šolo in program si obiskoval, preden si se vpisal k nam, katere tuje jezike si se učil v osnovni šoli, kakšne so bile tvoje ocene, če si mogoče kdaj že ponavljal letnik ali obiskoval katero drugo srednjo šolo ter podatki o tvojih starših (osebno ime, prebivališče, telefonska številka).</a:t>
            </a:r>
          </a:p>
          <a:p>
            <a:pPr marL="0" indent="0">
              <a:buNone/>
            </a:pPr>
            <a:r>
              <a:rPr lang="sl-SI" dirty="0" smtClean="0">
                <a:solidFill>
                  <a:schemeClr val="tx1"/>
                </a:solidFill>
              </a:rPr>
              <a:t>S </a:t>
            </a:r>
            <a:r>
              <a:rPr lang="sl-SI" dirty="0">
                <a:solidFill>
                  <a:schemeClr val="tx1"/>
                </a:solidFill>
              </a:rPr>
              <a:t>KAKŠNIM NAMENOM ZBIRAMO IN HRANIMO TE </a:t>
            </a:r>
            <a:r>
              <a:rPr lang="sl-SI" dirty="0" smtClean="0">
                <a:solidFill>
                  <a:schemeClr val="tx1"/>
                </a:solidFill>
              </a:rPr>
              <a:t>PODATKE?                                                  </a:t>
            </a:r>
            <a:r>
              <a:rPr lang="sl-SI" dirty="0" smtClean="0"/>
              <a:t>Omenjene </a:t>
            </a:r>
            <a:r>
              <a:rPr lang="sl-SI" dirty="0"/>
              <a:t>podatke potrebujemo zaradi izvajanja učnega procesa, napredovanja, zaključka šolanja ter z namenom komunikacije s tvojimi starši oz. zakonitimi zastopniki (skrbniki).</a:t>
            </a:r>
          </a:p>
          <a:p>
            <a:pPr marL="0" indent="0">
              <a:buNone/>
            </a:pPr>
            <a:r>
              <a:rPr lang="sl-SI" dirty="0" smtClean="0">
                <a:solidFill>
                  <a:schemeClr val="tx1"/>
                </a:solidFill>
              </a:rPr>
              <a:t>KOMU </a:t>
            </a:r>
            <a:r>
              <a:rPr lang="sl-SI" dirty="0">
                <a:solidFill>
                  <a:schemeClr val="tx1"/>
                </a:solidFill>
              </a:rPr>
              <a:t>BOMO POSREDOVALI </a:t>
            </a:r>
            <a:r>
              <a:rPr lang="sl-SI" dirty="0" smtClean="0">
                <a:solidFill>
                  <a:schemeClr val="tx1"/>
                </a:solidFill>
              </a:rPr>
              <a:t>PODATKE? </a:t>
            </a:r>
            <a:r>
              <a:rPr lang="sl-SI" dirty="0" smtClean="0"/>
              <a:t>Podatki </a:t>
            </a:r>
            <a:r>
              <a:rPr lang="sl-SI" dirty="0"/>
              <a:t>se hranijo v evidencah šole, posredujemo pa jih Ministrstvu za izobraževanje, znanost in šport, drugim pa le, če imajo utemeljen razlog na podlagi zakona, recimo sodišču.</a:t>
            </a:r>
          </a:p>
          <a:p>
            <a:pPr marL="0" indent="0">
              <a:buNone/>
            </a:pPr>
            <a:r>
              <a:rPr lang="sl-SI" dirty="0" smtClean="0">
                <a:solidFill>
                  <a:schemeClr val="tx1"/>
                </a:solidFill>
              </a:rPr>
              <a:t>ZAKAJ </a:t>
            </a:r>
            <a:r>
              <a:rPr lang="sl-SI" dirty="0">
                <a:solidFill>
                  <a:schemeClr val="tx1"/>
                </a:solidFill>
              </a:rPr>
              <a:t>SI TOREJ DOBIL TI IN TVOJI STARŠI DOMOV ZA PODPISAT ŠE IZJAVO, DA SE STRINJAŠ, DA TE FOTOGRAFIRAMO, SNEMAMO, DA LAHKO UPORABIMO TVOJO TELEFONSKO ŠTEVILKO IN TVOJ ELEKTTRONSKI </a:t>
            </a:r>
            <a:r>
              <a:rPr lang="sl-SI" dirty="0" smtClean="0">
                <a:solidFill>
                  <a:schemeClr val="tx1"/>
                </a:solidFill>
              </a:rPr>
              <a:t>NASLOV? </a:t>
            </a:r>
            <a:r>
              <a:rPr lang="sl-SI" dirty="0" smtClean="0"/>
              <a:t>Za </a:t>
            </a:r>
            <a:r>
              <a:rPr lang="sl-SI" dirty="0"/>
              <a:t>te osebne podatke potrebujemo tvojo privolitev, s katero se strinjaš s tem, ter da te podatke hranimo in uporabimo za namen, ki je naveden na izjavi in samo za toliko časa, kot je navedeno. Po tem času pa podatke izbrišemo. </a:t>
            </a:r>
          </a:p>
          <a:p>
            <a:pPr marL="0" indent="0">
              <a:buNone/>
            </a:pPr>
            <a:endParaRPr lang="sl-SI" dirty="0"/>
          </a:p>
        </p:txBody>
      </p:sp>
    </p:spTree>
    <p:extLst>
      <p:ext uri="{BB962C8B-B14F-4D97-AF65-F5344CB8AC3E}">
        <p14:creationId xmlns:p14="http://schemas.microsoft.com/office/powerpoint/2010/main" val="3374986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marL="0" indent="0">
              <a:buNone/>
            </a:pPr>
            <a:r>
              <a:rPr lang="sl-SI" dirty="0">
                <a:solidFill>
                  <a:srgbClr val="FF0000"/>
                </a:solidFill>
              </a:rPr>
              <a:t>KAJ PA ČE SI </a:t>
            </a:r>
            <a:r>
              <a:rPr lang="sl-SI" dirty="0" smtClean="0">
                <a:solidFill>
                  <a:srgbClr val="FF0000"/>
                </a:solidFill>
              </a:rPr>
              <a:t>PREMISLIŠ? </a:t>
            </a:r>
            <a:r>
              <a:rPr lang="sl-SI" dirty="0" smtClean="0"/>
              <a:t>Seveda </a:t>
            </a:r>
            <a:r>
              <a:rPr lang="sl-SI" dirty="0"/>
              <a:t>je to tvoja pravica, pravica do preklica in v tem primeru nas obvestiš in podatke, ki smo jih uporabljali s tvojo privolitvijo, bomo v najkrajšem možnem času, najkasneje pa v roku 30 dni izbrisali.</a:t>
            </a:r>
          </a:p>
          <a:p>
            <a:pPr marL="0" indent="0">
              <a:buNone/>
            </a:pPr>
            <a:r>
              <a:rPr lang="sl-SI" dirty="0" smtClean="0">
                <a:solidFill>
                  <a:srgbClr val="FF0000"/>
                </a:solidFill>
              </a:rPr>
              <a:t>ALI </a:t>
            </a:r>
            <a:r>
              <a:rPr lang="sl-SI" dirty="0">
                <a:solidFill>
                  <a:srgbClr val="FF0000"/>
                </a:solidFill>
              </a:rPr>
              <a:t>LAHKO ZAHTEVAM IZBRIS TUDI DRUGIH PODATKOV, KI JIH HRANITE NA PODLAGI </a:t>
            </a:r>
            <a:r>
              <a:rPr lang="sl-SI" dirty="0" smtClean="0">
                <a:solidFill>
                  <a:srgbClr val="FF0000"/>
                </a:solidFill>
              </a:rPr>
              <a:t>ZAKONA</a:t>
            </a:r>
            <a:r>
              <a:rPr lang="sl-SI" dirty="0" smtClean="0">
                <a:solidFill>
                  <a:schemeClr val="tx1"/>
                </a:solidFill>
              </a:rPr>
              <a:t>? </a:t>
            </a:r>
            <a:r>
              <a:rPr lang="sl-SI" dirty="0" smtClean="0"/>
              <a:t>Ne</a:t>
            </a:r>
            <a:r>
              <a:rPr lang="sl-SI" dirty="0"/>
              <a:t>, izbrisa teh podatkov ne moreš zahtevati, saj jih šola o tebi mora hraniti.</a:t>
            </a:r>
          </a:p>
          <a:p>
            <a:pPr marL="0" indent="0">
              <a:buNone/>
            </a:pPr>
            <a:r>
              <a:rPr lang="sl-SI" dirty="0" smtClean="0">
                <a:solidFill>
                  <a:srgbClr val="FF0000"/>
                </a:solidFill>
              </a:rPr>
              <a:t>KAJ </a:t>
            </a:r>
            <a:r>
              <a:rPr lang="sl-SI" dirty="0">
                <a:solidFill>
                  <a:srgbClr val="FF0000"/>
                </a:solidFill>
              </a:rPr>
              <a:t>PA, ČE OPAZIM, DA SO PODATKI </a:t>
            </a:r>
            <a:r>
              <a:rPr lang="sl-SI" dirty="0" smtClean="0">
                <a:solidFill>
                  <a:srgbClr val="FF0000"/>
                </a:solidFill>
              </a:rPr>
              <a:t>NAPAČNI</a:t>
            </a:r>
            <a:r>
              <a:rPr lang="sl-SI" dirty="0" smtClean="0">
                <a:solidFill>
                  <a:schemeClr val="tx1"/>
                </a:solidFill>
              </a:rPr>
              <a:t>? </a:t>
            </a:r>
            <a:r>
              <a:rPr lang="sl-SI" dirty="0" smtClean="0"/>
              <a:t>V </a:t>
            </a:r>
            <a:r>
              <a:rPr lang="sl-SI" dirty="0"/>
              <a:t>tem primeru imaš pravico zahtevati popravek osebnih podatkov. Svojo zahtevo nasloviš na šolo in brez odlašanja, najkasneje v roku 30 dni, bomo te podatke popravili.</a:t>
            </a:r>
          </a:p>
          <a:p>
            <a:pPr marL="0" indent="0">
              <a:buNone/>
            </a:pPr>
            <a:r>
              <a:rPr lang="sl-SI" dirty="0" smtClean="0">
                <a:solidFill>
                  <a:srgbClr val="FF0000"/>
                </a:solidFill>
              </a:rPr>
              <a:t>KAJ </a:t>
            </a:r>
            <a:r>
              <a:rPr lang="sl-SI" dirty="0">
                <a:solidFill>
                  <a:srgbClr val="FF0000"/>
                </a:solidFill>
              </a:rPr>
              <a:t>PA, ČE IMAM V ŠOLI KAKŠNE TEŽAVE IN POTREBUJEM POMOČ SVETOVALNE SLUŽBE? SE TUDI V TEM PRIMERU TO KAM ZAPIŠE IN KOMU </a:t>
            </a:r>
            <a:r>
              <a:rPr lang="sl-SI" dirty="0" smtClean="0">
                <a:solidFill>
                  <a:srgbClr val="FF0000"/>
                </a:solidFill>
              </a:rPr>
              <a:t>POSREDUJE? </a:t>
            </a:r>
            <a:r>
              <a:rPr lang="sl-SI" dirty="0" smtClean="0"/>
              <a:t>Svetovalna </a:t>
            </a:r>
            <a:r>
              <a:rPr lang="sl-SI" dirty="0"/>
              <a:t>služba zbira podatke o tebi le v soglasju s tabo in tvojimi starši, če si še mladoleten. Če pa si v družini ogrožen in te je treba zavarovati, pa zadostuje tudi samo tvoje soglasje. </a:t>
            </a:r>
          </a:p>
          <a:p>
            <a:pPr marL="0" indent="0">
              <a:buNone/>
            </a:pPr>
            <a:r>
              <a:rPr lang="sl-SI" dirty="0"/>
              <a:t>Seveda pa so svetovalni delavci dolžni podatke varovati kot poklicno skrivnost in jih ne smejo posredovati naprej brez tvoje vednosti, in še to običajno le s tvojo privolitvijo. Te podatke morajo varovati tudi učitelji, ki so jim bili podatki posredovani z namenom, da ti omogočijo bolj uspešno šolanje. Izjema je le v primeru, da te je potrebno zaščititi, recimo pred nasiljem.</a:t>
            </a:r>
          </a:p>
          <a:p>
            <a:endParaRPr lang="sl-SI" dirty="0"/>
          </a:p>
        </p:txBody>
      </p:sp>
    </p:spTree>
    <p:extLst>
      <p:ext uri="{BB962C8B-B14F-4D97-AF65-F5344CB8AC3E}">
        <p14:creationId xmlns:p14="http://schemas.microsoft.com/office/powerpoint/2010/main" val="15900637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69268" y="650789"/>
            <a:ext cx="7315200" cy="5333959"/>
          </a:xfrm>
        </p:spPr>
        <p:txBody>
          <a:bodyPr>
            <a:normAutofit fontScale="85000" lnSpcReduction="10000"/>
          </a:bodyPr>
          <a:lstStyle/>
          <a:p>
            <a:pPr marL="0" indent="0">
              <a:buNone/>
            </a:pPr>
            <a:r>
              <a:rPr lang="sl-SI" dirty="0">
                <a:solidFill>
                  <a:srgbClr val="FF0000"/>
                </a:solidFill>
              </a:rPr>
              <a:t>KAJ PA »TESTIRANJE ZA ŠPORTNO VZGOJO« OZ. VODENJE ŠPORTNO VZGOJNEGA KARTONA?</a:t>
            </a:r>
          </a:p>
          <a:p>
            <a:pPr marL="0" indent="0">
              <a:buNone/>
            </a:pPr>
            <a:r>
              <a:rPr lang="sl-SI" dirty="0"/>
              <a:t>Za zbiranje podatkov in vodenje evidence o tvojih gibalnih sposobnostih in morfoloških značilnostih (telesna višina, teža, hitrost alternativnih gibov, eksplozivna moč, koordinacija gibanja telesa, fizična vzdržljivost trupa, gibljivost, mišična vzdržljivost ramenskega obroča in rok, sprinterska hitrost in vzdržljivost) športni pedagog potrebuje tvojo privolitev. Te podatke potrebujejo za statistične analize na Fakulteti za šport, kjer ugotavljajo, kako se gibalne sposobnosti spreminjajo tekom generacij pri dijakih. V kolikor se ne strinjaš s tem, se teh podatkov o tebi ne bo zbiralo in ne bo nikomur pošiljalo.</a:t>
            </a:r>
          </a:p>
          <a:p>
            <a:pPr marL="0" indent="0">
              <a:buNone/>
            </a:pPr>
            <a:r>
              <a:rPr lang="sl-SI" dirty="0" smtClean="0">
                <a:solidFill>
                  <a:srgbClr val="FF0000"/>
                </a:solidFill>
              </a:rPr>
              <a:t>ZANIMA </a:t>
            </a:r>
            <a:r>
              <a:rPr lang="sl-SI" dirty="0">
                <a:solidFill>
                  <a:srgbClr val="FF0000"/>
                </a:solidFill>
              </a:rPr>
              <a:t>ME, KATERE OSEBNE PODATKE ŠOLA ZBIRA IN HRANI O MENI. LAHKO TO </a:t>
            </a:r>
            <a:r>
              <a:rPr lang="sl-SI" dirty="0" smtClean="0">
                <a:solidFill>
                  <a:srgbClr val="FF0000"/>
                </a:solidFill>
              </a:rPr>
              <a:t>IZVEM? </a:t>
            </a:r>
            <a:r>
              <a:rPr lang="sl-SI" dirty="0" smtClean="0"/>
              <a:t>Lahko</a:t>
            </a:r>
            <a:r>
              <a:rPr lang="sl-SI" dirty="0"/>
              <a:t>. To imenujemo pravica do vpogleda. Kadarkoli imaš pravico, da ti oz. tvoji starši oz. skrbniki, če si še mladoleten, zahtevate vpogled v tvoje osebne podatke. </a:t>
            </a:r>
            <a:r>
              <a:rPr lang="sl-SI" dirty="0" smtClean="0"/>
              <a:t> Več </a:t>
            </a:r>
            <a:r>
              <a:rPr lang="sl-SI" dirty="0"/>
              <a:t>informacij je dostopnih na spletni strani informacijskega pooblaščenca.</a:t>
            </a:r>
          </a:p>
          <a:p>
            <a:pPr marL="0" indent="0">
              <a:buNone/>
            </a:pPr>
            <a:r>
              <a:rPr lang="sl-SI" dirty="0" smtClean="0">
                <a:solidFill>
                  <a:srgbClr val="FF0000"/>
                </a:solidFill>
              </a:rPr>
              <a:t>KAM </a:t>
            </a:r>
            <a:r>
              <a:rPr lang="sl-SI" dirty="0">
                <a:solidFill>
                  <a:srgbClr val="FF0000"/>
                </a:solidFill>
              </a:rPr>
              <a:t>SE OBRNEM, ČE POTREBUJEM DODATNE INFORMACIJE GLEDE VAROVANJA OSEBNIH PODATKOV OZ. ČE UGOTOVIM, DA SO KRŠENE MOJE </a:t>
            </a:r>
            <a:r>
              <a:rPr lang="sl-SI" dirty="0" smtClean="0">
                <a:solidFill>
                  <a:srgbClr val="FF0000"/>
                </a:solidFill>
              </a:rPr>
              <a:t>PRAVICE? </a:t>
            </a:r>
            <a:r>
              <a:rPr lang="sl-SI" dirty="0" smtClean="0"/>
              <a:t>V </a:t>
            </a:r>
            <a:r>
              <a:rPr lang="sl-SI" dirty="0"/>
              <a:t>tem primeru se lahko obrneš na pooblaščeno osebo za varovanje osebnih podatkov, njene kontaktne podatke najdeš na spletni strani šole.</a:t>
            </a:r>
          </a:p>
          <a:p>
            <a:pPr marL="0" indent="0">
              <a:buNone/>
            </a:pPr>
            <a:r>
              <a:rPr lang="sl-SI" dirty="0"/>
              <a:t>V primeru, da ne dobiš zadovoljivega odgovora, oz. se problem ne razreši pa se lahko obrneš tudi na pisarno informacijskega pooblaščenca.</a:t>
            </a:r>
          </a:p>
          <a:p>
            <a:endParaRPr lang="sl-SI" dirty="0"/>
          </a:p>
        </p:txBody>
      </p:sp>
    </p:spTree>
    <p:extLst>
      <p:ext uri="{BB962C8B-B14F-4D97-AF65-F5344CB8AC3E}">
        <p14:creationId xmlns:p14="http://schemas.microsoft.com/office/powerpoint/2010/main" val="16903323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dirty="0" smtClean="0">
                <a:solidFill>
                  <a:srgbClr val="FF0000"/>
                </a:solidFill>
              </a:rPr>
              <a:t>Ali lahko starš fotografira svojega otroka na šolski prireditvi in objaviti fotografijo na družbenih omrežjih?</a:t>
            </a:r>
            <a:endParaRPr lang="sl-SI" dirty="0">
              <a:solidFill>
                <a:srgbClr val="FF0000"/>
              </a:solidFill>
            </a:endParaRPr>
          </a:p>
        </p:txBody>
      </p:sp>
      <p:sp>
        <p:nvSpPr>
          <p:cNvPr id="3" name="Označba mesta vsebine 2"/>
          <p:cNvSpPr>
            <a:spLocks noGrp="1"/>
          </p:cNvSpPr>
          <p:nvPr>
            <p:ph idx="1"/>
          </p:nvPr>
        </p:nvSpPr>
        <p:spPr/>
        <p:txBody>
          <a:bodyPr/>
          <a:lstStyle/>
          <a:p>
            <a:r>
              <a:rPr lang="sl-SI" b="1" dirty="0" smtClean="0"/>
              <a:t>Starši </a:t>
            </a:r>
            <a:r>
              <a:rPr lang="sl-SI" b="1" dirty="0"/>
              <a:t>si po uvedbi GDPR-ja oziroma Splošne uredbe EU-ja o varstvu podatkov ne upajo fotografirati svojih otrok na šolskih prireditvah. Nekatere šole so staršem celo same prepovedale fotografiranje.</a:t>
            </a:r>
            <a:endParaRPr lang="sl-SI" dirty="0"/>
          </a:p>
        </p:txBody>
      </p:sp>
    </p:spTree>
    <p:extLst>
      <p:ext uri="{BB962C8B-B14F-4D97-AF65-F5344CB8AC3E}">
        <p14:creationId xmlns:p14="http://schemas.microsoft.com/office/powerpoint/2010/main" val="37924306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značba mesta vsebine 2"/>
          <p:cNvSpPr>
            <a:spLocks noGrp="1"/>
          </p:cNvSpPr>
          <p:nvPr>
            <p:ph idx="1"/>
          </p:nvPr>
        </p:nvSpPr>
        <p:spPr/>
        <p:txBody>
          <a:bodyPr>
            <a:normAutofit fontScale="92500" lnSpcReduction="10000"/>
          </a:bodyPr>
          <a:lstStyle/>
          <a:p>
            <a:pPr marL="0" indent="0">
              <a:buNone/>
            </a:pPr>
            <a:r>
              <a:rPr lang="sl-SI" dirty="0" smtClean="0"/>
              <a:t>Fotografiranje </a:t>
            </a:r>
            <a:r>
              <a:rPr lang="sl-SI" dirty="0"/>
              <a:t>lastnih otrok, četudi so v družbi drugih, informacijski pooblaščenec namreč razume kot fotografiranje v </a:t>
            </a:r>
            <a:r>
              <a:rPr lang="sl-SI" dirty="0">
                <a:solidFill>
                  <a:srgbClr val="FF0000"/>
                </a:solidFill>
              </a:rPr>
              <a:t>zasebne namene.</a:t>
            </a:r>
          </a:p>
          <a:p>
            <a:r>
              <a:rPr lang="sl-SI" b="1" dirty="0"/>
              <a:t>Smemo fotografije s šolske prireditve objaviti na družbenih omrežjih?</a:t>
            </a:r>
          </a:p>
          <a:p>
            <a:r>
              <a:rPr lang="sl-SI" dirty="0"/>
              <a:t>Fotografiranje v zasebne namene pomeni, da lahko fotografijo razvijete, prilepite v album in jo v nadaljnjih desetletjih kažete sorodnikom in prijateljem, kadar pridejo na obisk. </a:t>
            </a:r>
            <a:r>
              <a:rPr lang="sl-SI" dirty="0">
                <a:solidFill>
                  <a:schemeClr val="accent2">
                    <a:lumMod val="75000"/>
                  </a:schemeClr>
                </a:solidFill>
              </a:rPr>
              <a:t>Toda ali lahko fotografijo svojega otroka v družbi sošolcev pokažete tudi sorodnikom in prijateljem na Facebooku in na drugih družbenih omrežjih? </a:t>
            </a:r>
            <a:r>
              <a:rPr lang="sl-SI" dirty="0"/>
              <a:t>"</a:t>
            </a:r>
            <a:r>
              <a:rPr lang="sl-SI" i="1" dirty="0">
                <a:solidFill>
                  <a:schemeClr val="accent6"/>
                </a:solidFill>
              </a:rPr>
              <a:t>Takšna objava staršev je dopustna, če z objavo </a:t>
            </a:r>
            <a:r>
              <a:rPr lang="sl-SI" b="1" dirty="0">
                <a:solidFill>
                  <a:srgbClr val="FF0000"/>
                </a:solidFill>
              </a:rPr>
              <a:t>soglašajo </a:t>
            </a:r>
            <a:r>
              <a:rPr lang="sl-SI" b="1" u="sng" dirty="0">
                <a:solidFill>
                  <a:schemeClr val="accent6"/>
                </a:solidFill>
              </a:rPr>
              <a:t>starši vseh otrok</a:t>
            </a:r>
            <a:r>
              <a:rPr lang="sl-SI" i="1" dirty="0">
                <a:solidFill>
                  <a:schemeClr val="accent6"/>
                </a:solidFill>
              </a:rPr>
              <a:t>, ki so na fotografiji, izjemoma pa lahko tudi, če gre za fotografijo, ki je posneta na javni prireditvi, </a:t>
            </a:r>
            <a:endParaRPr lang="sl-SI" i="1" dirty="0" smtClean="0">
              <a:solidFill>
                <a:schemeClr val="accent6"/>
              </a:solidFill>
            </a:endParaRPr>
          </a:p>
          <a:p>
            <a:pPr marL="0" indent="0">
              <a:buNone/>
            </a:pPr>
            <a:r>
              <a:rPr lang="sl-SI" i="1" dirty="0" smtClean="0">
                <a:solidFill>
                  <a:schemeClr val="accent6"/>
                </a:solidFill>
              </a:rPr>
              <a:t>na </a:t>
            </a:r>
            <a:r>
              <a:rPr lang="sl-SI" i="1" dirty="0">
                <a:solidFill>
                  <a:schemeClr val="accent6"/>
                </a:solidFill>
              </a:rPr>
              <a:t>kateri so bili obiskovalci predhodno seznanjeni s tem, da se javna prireditev fotografira oziroma snema.</a:t>
            </a:r>
            <a:r>
              <a:rPr lang="sl-SI" dirty="0">
                <a:solidFill>
                  <a:schemeClr val="accent6"/>
                </a:solidFill>
              </a:rPr>
              <a:t>"</a:t>
            </a:r>
          </a:p>
          <a:p>
            <a:pPr marL="0" indent="0">
              <a:buNone/>
            </a:pPr>
            <a:r>
              <a:rPr lang="sl-SI" dirty="0" smtClean="0"/>
              <a:t>"</a:t>
            </a:r>
            <a:r>
              <a:rPr lang="sl-SI" i="1" dirty="0">
                <a:solidFill>
                  <a:schemeClr val="accent6"/>
                </a:solidFill>
              </a:rPr>
              <a:t>Vsekakor pa morajo biti starši previdni pri morebitnem nadaljnjem posredovanju fotografij drugih otrok, predvsem tudi </a:t>
            </a:r>
            <a:r>
              <a:rPr lang="sl-SI" i="1" u="sng" dirty="0">
                <a:solidFill>
                  <a:schemeClr val="accent6"/>
                </a:solidFill>
              </a:rPr>
              <a:t>pri objavah na spletu </a:t>
            </a:r>
            <a:r>
              <a:rPr lang="sl-SI" i="1" dirty="0">
                <a:solidFill>
                  <a:schemeClr val="accent6"/>
                </a:solidFill>
              </a:rPr>
              <a:t>in </a:t>
            </a:r>
            <a:r>
              <a:rPr lang="sl-SI" i="1" u="sng" dirty="0">
                <a:solidFill>
                  <a:schemeClr val="accent6"/>
                </a:solidFill>
              </a:rPr>
              <a:t>na družbenih omrežjih</a:t>
            </a:r>
            <a:r>
              <a:rPr lang="sl-SI" i="1" dirty="0">
                <a:solidFill>
                  <a:schemeClr val="accent6"/>
                </a:solidFill>
              </a:rPr>
              <a:t>. Starši zato fotografij drugih otrok brez soglasja </a:t>
            </a:r>
            <a:r>
              <a:rPr lang="sl-SI" b="1" dirty="0">
                <a:solidFill>
                  <a:schemeClr val="accent6"/>
                </a:solidFill>
              </a:rPr>
              <a:t>njihovih staršev ne smejo posredovati tretjim </a:t>
            </a:r>
            <a:r>
              <a:rPr lang="sl-SI" i="1" dirty="0">
                <a:solidFill>
                  <a:schemeClr val="accent6"/>
                </a:solidFill>
              </a:rPr>
              <a:t>ali jih </a:t>
            </a:r>
            <a:r>
              <a:rPr lang="sl-SI" b="1" dirty="0">
                <a:solidFill>
                  <a:schemeClr val="accent6"/>
                </a:solidFill>
              </a:rPr>
              <a:t>objavljati na spletu."</a:t>
            </a:r>
          </a:p>
          <a:p>
            <a:endParaRPr lang="sl-SI" dirty="0"/>
          </a:p>
        </p:txBody>
      </p:sp>
    </p:spTree>
    <p:extLst>
      <p:ext uri="{BB962C8B-B14F-4D97-AF65-F5344CB8AC3E}">
        <p14:creationId xmlns:p14="http://schemas.microsoft.com/office/powerpoint/2010/main" val="14068853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značba mesta vsebine 2"/>
          <p:cNvSpPr>
            <a:spLocks noGrp="1"/>
          </p:cNvSpPr>
          <p:nvPr>
            <p:ph idx="1"/>
          </p:nvPr>
        </p:nvSpPr>
        <p:spPr/>
        <p:txBody>
          <a:bodyPr>
            <a:normAutofit lnSpcReduction="10000"/>
          </a:bodyPr>
          <a:lstStyle/>
          <a:p>
            <a:pPr marL="0" indent="0">
              <a:buNone/>
            </a:pPr>
            <a:endParaRPr lang="sl-SI" b="1" dirty="0" smtClean="0"/>
          </a:p>
          <a:p>
            <a:pPr marL="0" indent="0">
              <a:buNone/>
            </a:pPr>
            <a:r>
              <a:rPr lang="sl-SI" b="1" dirty="0" smtClean="0"/>
              <a:t>Moramo </a:t>
            </a:r>
            <a:r>
              <a:rPr lang="sl-SI" b="1" dirty="0"/>
              <a:t>za fotografiranje otrok pridobiti dovoljenja vseh staršev?</a:t>
            </a:r>
          </a:p>
          <a:p>
            <a:r>
              <a:rPr lang="sl-SI" dirty="0"/>
              <a:t>Kadar govorimo </a:t>
            </a:r>
            <a:r>
              <a:rPr lang="sl-SI" u="sng" dirty="0">
                <a:solidFill>
                  <a:srgbClr val="FF0000"/>
                </a:solidFill>
              </a:rPr>
              <a:t>o javni prireditvi</a:t>
            </a:r>
            <a:r>
              <a:rPr lang="sl-SI" dirty="0"/>
              <a:t>, ni treba pridobiti privolitev vseh udeležencev za fotografiranje, če so udeleženci na ustrezen način predhodno seznanjeni, da se javna prireditev fotografira oziroma </a:t>
            </a:r>
            <a:r>
              <a:rPr lang="sl-SI" dirty="0" smtClean="0"/>
              <a:t>snema: "</a:t>
            </a:r>
            <a:r>
              <a:rPr lang="sl-SI" i="1" dirty="0" smtClean="0">
                <a:solidFill>
                  <a:srgbClr val="FF0000"/>
                </a:solidFill>
              </a:rPr>
              <a:t>Vsak </a:t>
            </a:r>
            <a:r>
              <a:rPr lang="sl-SI" i="1" dirty="0">
                <a:solidFill>
                  <a:srgbClr val="FF0000"/>
                </a:solidFill>
              </a:rPr>
              <a:t>posameznik, ki se udeleži javne prireditve, se mora zavedati, da na takšni prireditvi obstaja večja verjetnost, da bo fotografiran ali posnet</a:t>
            </a:r>
            <a:r>
              <a:rPr lang="sl-SI" i="1" dirty="0"/>
              <a:t>.</a:t>
            </a:r>
            <a:r>
              <a:rPr lang="sl-SI" dirty="0"/>
              <a:t>" Fotografiranje torej ni problematično, </a:t>
            </a:r>
            <a:r>
              <a:rPr lang="sl-SI" b="1" u="sng" dirty="0">
                <a:solidFill>
                  <a:srgbClr val="FF0000"/>
                </a:solidFill>
              </a:rPr>
              <a:t>previdnost velja pri objavljanju fotografij.</a:t>
            </a:r>
          </a:p>
          <a:p>
            <a:r>
              <a:rPr lang="sl-SI" dirty="0"/>
              <a:t>Drugačna pravila pa veljajo za </a:t>
            </a:r>
            <a:r>
              <a:rPr lang="sl-SI" u="sng" dirty="0"/>
              <a:t>profesionalne fotografe, </a:t>
            </a:r>
            <a:r>
              <a:rPr lang="sl-SI" dirty="0"/>
              <a:t>ki jih šola ali vrtec najameta za določeno prireditev. </a:t>
            </a:r>
            <a:endParaRPr lang="sl-SI" dirty="0" smtClean="0"/>
          </a:p>
          <a:p>
            <a:pPr marL="0" indent="0">
              <a:buNone/>
            </a:pPr>
            <a:r>
              <a:rPr lang="sl-SI" dirty="0" smtClean="0"/>
              <a:t>Ti </a:t>
            </a:r>
            <a:r>
              <a:rPr lang="sl-SI" dirty="0"/>
              <a:t>lahko "</a:t>
            </a:r>
            <a:r>
              <a:rPr lang="sl-SI" i="1" dirty="0"/>
              <a:t>fotografirajo samo tiste otroke, </a:t>
            </a:r>
            <a:r>
              <a:rPr lang="sl-SI" i="1" u="sng" dirty="0"/>
              <a:t>katerih starši so podali soglasje. </a:t>
            </a:r>
            <a:r>
              <a:rPr lang="sl-SI" i="1" dirty="0"/>
              <a:t>Izjema so seveda javne prireditve, kot je opisano v odgovoru na zgornje vprašanje, pri čemer pa po mnenju informacijskega pooblaščenca tudi v tem primeru </a:t>
            </a:r>
            <a:r>
              <a:rPr lang="sl-SI" i="1" dirty="0">
                <a:solidFill>
                  <a:srgbClr val="FF0000"/>
                </a:solidFill>
              </a:rPr>
              <a:t>ni dopustno fotografirati tistih otrok</a:t>
            </a:r>
            <a:r>
              <a:rPr lang="sl-SI" i="1" dirty="0"/>
              <a:t>, </a:t>
            </a:r>
            <a:r>
              <a:rPr lang="sl-SI" i="1" dirty="0">
                <a:solidFill>
                  <a:srgbClr val="FF0000"/>
                </a:solidFill>
              </a:rPr>
              <a:t>katerih starši so to izrecno prepovedali.</a:t>
            </a:r>
            <a:r>
              <a:rPr lang="sl-SI" dirty="0">
                <a:solidFill>
                  <a:srgbClr val="FF0000"/>
                </a:solidFill>
              </a:rPr>
              <a:t>"</a:t>
            </a:r>
          </a:p>
          <a:p>
            <a:endParaRPr lang="sl-SI" dirty="0"/>
          </a:p>
        </p:txBody>
      </p:sp>
    </p:spTree>
    <p:extLst>
      <p:ext uri="{BB962C8B-B14F-4D97-AF65-F5344CB8AC3E}">
        <p14:creationId xmlns:p14="http://schemas.microsoft.com/office/powerpoint/2010/main" val="18434268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solidFill>
                  <a:srgbClr val="FF0000"/>
                </a:solidFill>
              </a:rPr>
              <a:t>Primer:</a:t>
            </a:r>
            <a:endParaRPr lang="sl-SI" dirty="0">
              <a:solidFill>
                <a:srgbClr val="FF0000"/>
              </a:solidFill>
            </a:endParaRPr>
          </a:p>
        </p:txBody>
      </p:sp>
      <p:sp>
        <p:nvSpPr>
          <p:cNvPr id="3" name="Označba mesta vsebine 2"/>
          <p:cNvSpPr>
            <a:spLocks noGrp="1"/>
          </p:cNvSpPr>
          <p:nvPr>
            <p:ph idx="1"/>
          </p:nvPr>
        </p:nvSpPr>
        <p:spPr/>
        <p:txBody>
          <a:bodyPr/>
          <a:lstStyle/>
          <a:p>
            <a:r>
              <a:rPr lang="sl-SI" dirty="0"/>
              <a:t>Marsikateri profesionalni fotograf ima za seboj že slabo izkušnjo s fotografiranjem otrok, zato so pri tem zelo previdni. Kot pripoveduje </a:t>
            </a:r>
            <a:r>
              <a:rPr lang="sl-SI" b="1" dirty="0" err="1"/>
              <a:t>Srdjan</a:t>
            </a:r>
            <a:r>
              <a:rPr lang="sl-SI" b="1" dirty="0"/>
              <a:t> </a:t>
            </a:r>
            <a:r>
              <a:rPr lang="sl-SI" b="1" dirty="0" err="1"/>
              <a:t>Živulović</a:t>
            </a:r>
            <a:r>
              <a:rPr lang="sl-SI" dirty="0"/>
              <a:t>, je njegova Foto agencija </a:t>
            </a:r>
            <a:r>
              <a:rPr lang="sl-SI" dirty="0" err="1"/>
              <a:t>Bobo</a:t>
            </a:r>
            <a:r>
              <a:rPr lang="sl-SI" dirty="0"/>
              <a:t>, ki fotografira tudi za MMC, pred leti fotografirala na odprtju nekega ljubljanskega vrtca. Na slovesnosti so bili ljubljanski župan, vodstvo vrtca in seveda otroci. Fotografi si z otroki niso belili glave, saj je šlo za javni dogodek, ki je ne nazadnje namenjen tudi fotografiranju. Izza vrat ene od igralnic v vrtcu je med prireditvijo pokukal deček. Fotograf ga je ujel v objektiv in prav njegova fotografija je bila pozneje objavljena v prispevku o odprtju vrtca. Dve leti po objavi prispevka se je na agenciji oglasil dečkov oče in napovedal tožbo, saj dovoljenja za fotografiranje svojega otroka nikoli ni dal. Na agenciji so se takoj odločili za </a:t>
            </a:r>
            <a:r>
              <a:rPr lang="sl-SI" dirty="0" err="1"/>
              <a:t>zunajsodno</a:t>
            </a:r>
            <a:r>
              <a:rPr lang="sl-SI" dirty="0"/>
              <a:t> poravnavo in očetu plačali odškodnino, ki po </a:t>
            </a:r>
            <a:r>
              <a:rPr lang="sl-SI" dirty="0" err="1"/>
              <a:t>Živulovićevih</a:t>
            </a:r>
            <a:r>
              <a:rPr lang="sl-SI" dirty="0"/>
              <a:t> besedah "</a:t>
            </a:r>
            <a:r>
              <a:rPr lang="sl-SI" i="1" dirty="0"/>
              <a:t>ni bila nizka</a:t>
            </a:r>
            <a:r>
              <a:rPr lang="sl-SI" dirty="0"/>
              <a:t>". </a:t>
            </a:r>
            <a:r>
              <a:rPr lang="sl-SI" u="sng" dirty="0"/>
              <a:t>Nemudoma pa so se zavedali, da v primeru tožbe nimajo nikakršnih pravnih možnosti</a:t>
            </a:r>
            <a:r>
              <a:rPr lang="sl-SI" dirty="0"/>
              <a:t>.</a:t>
            </a:r>
          </a:p>
          <a:p>
            <a:endParaRPr lang="sl-SI" dirty="0"/>
          </a:p>
        </p:txBody>
      </p:sp>
    </p:spTree>
    <p:extLst>
      <p:ext uri="{BB962C8B-B14F-4D97-AF65-F5344CB8AC3E}">
        <p14:creationId xmlns:p14="http://schemas.microsoft.com/office/powerpoint/2010/main" val="22281010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solidFill>
                  <a:srgbClr val="FF0000"/>
                </a:solidFill>
              </a:rPr>
              <a:t>ZASEBNO FOTOGRAFIR=ANJE</a:t>
            </a:r>
            <a:endParaRPr lang="sl-SI" dirty="0">
              <a:solidFill>
                <a:srgbClr val="FF0000"/>
              </a:solidFill>
            </a:endParaRPr>
          </a:p>
        </p:txBody>
      </p:sp>
      <p:sp>
        <p:nvSpPr>
          <p:cNvPr id="3" name="Označba mesta vsebine 2"/>
          <p:cNvSpPr>
            <a:spLocks noGrp="1"/>
          </p:cNvSpPr>
          <p:nvPr>
            <p:ph idx="1"/>
          </p:nvPr>
        </p:nvSpPr>
        <p:spPr/>
        <p:txBody>
          <a:bodyPr>
            <a:normAutofit fontScale="77500" lnSpcReduction="20000"/>
          </a:bodyPr>
          <a:lstStyle/>
          <a:p>
            <a:r>
              <a:rPr lang="sl-SI" dirty="0" smtClean="0">
                <a:solidFill>
                  <a:schemeClr val="accent6"/>
                </a:solidFill>
              </a:rPr>
              <a:t>fotografiranje</a:t>
            </a:r>
            <a:r>
              <a:rPr lang="sl-SI" dirty="0">
                <a:solidFill>
                  <a:schemeClr val="accent6"/>
                </a:solidFill>
              </a:rPr>
              <a:t>, ki se izvaja za zasebno uporabo, zato se zanje določbe Splošne uredbe praviloma sploh ne uporabljajo.</a:t>
            </a:r>
          </a:p>
          <a:p>
            <a:r>
              <a:rPr lang="sl-SI" dirty="0"/>
              <a:t>"</a:t>
            </a:r>
            <a:r>
              <a:rPr lang="sl-SI" i="1" dirty="0"/>
              <a:t>Medtem ko pri fotografiranju s strani profesionalnih fotografov ni mogoče govoriti o fotografiranju, ki se izvaja med potekom osebne ali domače dejavnosti. </a:t>
            </a:r>
            <a:r>
              <a:rPr lang="sl-SI" i="1" dirty="0">
                <a:solidFill>
                  <a:srgbClr val="FF0000"/>
                </a:solidFill>
              </a:rPr>
              <a:t>Profesionalni fotografi morajo zato pri fotografiranju oseb upoštevati vse določbe Splošne uredbe</a:t>
            </a:r>
            <a:r>
              <a:rPr lang="sl-SI" i="1" dirty="0"/>
              <a:t>, kar pomeni, da si morajo za takšno fotografiranje bodisi pridobiti privolitev posameznika ali pa morajo imeti za takšno fotografiranje kakšno drugo pravno podlago iz prvega odstavka člena 6 Splošne uredbe, poleg tega pa morajo ob fotografiranju posamezniku zagotoviti tudi vse informacije iz člena 13 navedene uredbe.</a:t>
            </a:r>
            <a:r>
              <a:rPr lang="sl-SI" dirty="0"/>
              <a:t>"</a:t>
            </a:r>
          </a:p>
          <a:p>
            <a:pPr marL="0" indent="0">
              <a:buNone/>
            </a:pPr>
            <a:r>
              <a:rPr lang="sl-SI" b="1" dirty="0"/>
              <a:t>Tudi fotografiranje v zasebne namene je lahko kaznivo</a:t>
            </a:r>
          </a:p>
          <a:p>
            <a:pPr marL="0" indent="0">
              <a:buNone/>
            </a:pPr>
            <a:r>
              <a:rPr lang="sl-SI" dirty="0"/>
              <a:t>IP na koncu še opozarja, da tudi fotografiranje ali snemanje, ki se izvaja za zasebno uporabo, ter zlasti </a:t>
            </a:r>
            <a:r>
              <a:rPr lang="sl-SI" dirty="0">
                <a:solidFill>
                  <a:schemeClr val="accent6"/>
                </a:solidFill>
              </a:rPr>
              <a:t>objava takšnih posnetkov, lahko </a:t>
            </a:r>
            <a:r>
              <a:rPr lang="sl-SI" dirty="0"/>
              <a:t>pomeni storitev kaznivega dejanja nezakonitega slikovnega snemanja</a:t>
            </a:r>
            <a:r>
              <a:rPr lang="sl-SI" dirty="0" smtClean="0"/>
              <a:t>.</a:t>
            </a:r>
          </a:p>
          <a:p>
            <a:pPr marL="0" indent="0">
              <a:buNone/>
            </a:pPr>
            <a:r>
              <a:rPr lang="sl-SI" dirty="0" smtClean="0"/>
              <a:t>V </a:t>
            </a:r>
            <a:r>
              <a:rPr lang="sl-SI" dirty="0"/>
              <a:t>Kazenskem zakoniku je namreč določeno, "</a:t>
            </a:r>
            <a:r>
              <a:rPr lang="sl-SI" i="1" u="sng" dirty="0"/>
              <a:t>da kdor neupravičeno slikovno snema ali naredi slikovni posnetek drugega ali njegovih prostorov brez njegove privolitve in pri tem občutno poseže v njegovo zasebnost, ali kdor takšno snemanje neposredno prenaša tretji osebi ali ji takšen posnetek prikazuje ali ji kako drugače omogoči, da se z njim neposredno seznani, se kaznuje z denarno kaznijo ali z zaporom do enega leta</a:t>
            </a:r>
            <a:r>
              <a:rPr lang="sl-SI" i="1" dirty="0"/>
              <a:t>.</a:t>
            </a:r>
            <a:r>
              <a:rPr lang="sl-SI" dirty="0"/>
              <a:t>"</a:t>
            </a:r>
          </a:p>
          <a:p>
            <a:pPr marL="0" indent="0">
              <a:buNone/>
            </a:pPr>
            <a:r>
              <a:rPr lang="sl-SI" dirty="0"/>
              <a:t>Prizadeti posameznik pa ima v primeru takšnega nezakonitega snemanja ali objave posnetkov pravico vložiti tudi tožbo in sodišču predlagati, da odredi prenehanje dejanja, v tem primeru umik posnetkov ali fotografij, ki kršijo nedotakljivost njegovega osebnega in družinskega življenja. Poleg tega lahko zaradi občutnega posega v njegovo zasebnost od povzročitelja škode zahteva tudi denarno </a:t>
            </a:r>
            <a:r>
              <a:rPr lang="sl-SI" dirty="0" smtClean="0"/>
              <a:t>odškodnino.</a:t>
            </a:r>
            <a:endParaRPr lang="sl-SI" dirty="0"/>
          </a:p>
        </p:txBody>
      </p:sp>
    </p:spTree>
    <p:extLst>
      <p:ext uri="{BB962C8B-B14F-4D97-AF65-F5344CB8AC3E}">
        <p14:creationId xmlns:p14="http://schemas.microsoft.com/office/powerpoint/2010/main" val="29997310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solidFill>
                  <a:srgbClr val="FF0000"/>
                </a:solidFill>
              </a:rPr>
              <a:t>Privolitev študenta</a:t>
            </a:r>
            <a:endParaRPr lang="sl-SI" dirty="0">
              <a:solidFill>
                <a:srgbClr val="FF0000"/>
              </a:solidFill>
            </a:endParaRPr>
          </a:p>
        </p:txBody>
      </p:sp>
      <p:sp>
        <p:nvSpPr>
          <p:cNvPr id="3" name="Označba mesta vsebine 2"/>
          <p:cNvSpPr>
            <a:spLocks noGrp="1"/>
          </p:cNvSpPr>
          <p:nvPr>
            <p:ph idx="1"/>
          </p:nvPr>
        </p:nvSpPr>
        <p:spPr/>
        <p:txBody>
          <a:bodyPr>
            <a:normAutofit fontScale="92500"/>
          </a:bodyPr>
          <a:lstStyle/>
          <a:p>
            <a:endParaRPr lang="sl-SI" dirty="0"/>
          </a:p>
          <a:p>
            <a:pPr marL="0" indent="0">
              <a:buNone/>
            </a:pPr>
            <a:r>
              <a:rPr lang="sl-SI" b="1" dirty="0"/>
              <a:t>IZJAVA  - PRIVOLITEV  </a:t>
            </a:r>
            <a:r>
              <a:rPr lang="sl-SI" b="1" dirty="0" smtClean="0"/>
              <a:t>ŠTUDENTA</a:t>
            </a:r>
            <a:r>
              <a:rPr lang="sl-SI" dirty="0"/>
              <a:t> </a:t>
            </a:r>
          </a:p>
          <a:p>
            <a:pPr marL="0" indent="0">
              <a:buNone/>
            </a:pPr>
            <a:r>
              <a:rPr lang="sl-SI" dirty="0"/>
              <a:t>Spodaj podpisani  </a:t>
            </a:r>
            <a:r>
              <a:rPr lang="sl-SI" dirty="0" smtClean="0"/>
              <a:t>_______________________________(</a:t>
            </a:r>
            <a:r>
              <a:rPr lang="sl-SI" dirty="0"/>
              <a:t>ime in priimek)</a:t>
            </a:r>
          </a:p>
          <a:p>
            <a:pPr marL="0" indent="0">
              <a:buNone/>
            </a:pPr>
            <a:r>
              <a:rPr lang="en-US" dirty="0" err="1"/>
              <a:t>na</a:t>
            </a:r>
            <a:r>
              <a:rPr lang="en-US" dirty="0"/>
              <a:t> </a:t>
            </a:r>
            <a:r>
              <a:rPr lang="en-US" dirty="0" err="1"/>
              <a:t>podlagi</a:t>
            </a:r>
            <a:r>
              <a:rPr lang="en-US" dirty="0"/>
              <a:t> </a:t>
            </a:r>
            <a:r>
              <a:rPr lang="en-US" dirty="0" err="1"/>
              <a:t>točke</a:t>
            </a:r>
            <a:r>
              <a:rPr lang="en-US" dirty="0"/>
              <a:t> a, </a:t>
            </a:r>
            <a:r>
              <a:rPr lang="en-US" dirty="0" err="1"/>
              <a:t>prvega</a:t>
            </a:r>
            <a:r>
              <a:rPr lang="en-US" dirty="0"/>
              <a:t> </a:t>
            </a:r>
            <a:r>
              <a:rPr lang="en-US" dirty="0" err="1"/>
              <a:t>odstavka</a:t>
            </a:r>
            <a:r>
              <a:rPr lang="en-US" dirty="0"/>
              <a:t> </a:t>
            </a:r>
            <a:r>
              <a:rPr lang="en-US" dirty="0" err="1"/>
              <a:t>člena</a:t>
            </a:r>
            <a:r>
              <a:rPr lang="en-US" dirty="0"/>
              <a:t> 6 </a:t>
            </a:r>
            <a:r>
              <a:rPr lang="en-US" dirty="0" err="1"/>
              <a:t>Splošne</a:t>
            </a:r>
            <a:r>
              <a:rPr lang="en-US" dirty="0"/>
              <a:t> </a:t>
            </a:r>
            <a:r>
              <a:rPr lang="en-US" dirty="0" err="1"/>
              <a:t>uredbe</a:t>
            </a:r>
            <a:r>
              <a:rPr lang="en-US" dirty="0"/>
              <a:t> (EU) o </a:t>
            </a:r>
            <a:r>
              <a:rPr lang="en-US" dirty="0" err="1"/>
              <a:t>varstvu</a:t>
            </a:r>
            <a:r>
              <a:rPr lang="en-US" dirty="0"/>
              <a:t> </a:t>
            </a:r>
            <a:r>
              <a:rPr lang="en-US" dirty="0" err="1" smtClean="0"/>
              <a:t>podatkov</a:t>
            </a:r>
            <a:r>
              <a:rPr lang="sl-SI" dirty="0" smtClean="0"/>
              <a:t> </a:t>
            </a:r>
            <a:r>
              <a:rPr lang="sl-SI" b="1" dirty="0"/>
              <a:t>  </a:t>
            </a:r>
            <a:r>
              <a:rPr lang="sl-SI" b="1" dirty="0" smtClean="0"/>
              <a:t>PRIVOLIM</a:t>
            </a:r>
            <a:r>
              <a:rPr lang="sl-SI" dirty="0"/>
              <a:t>, da:</a:t>
            </a:r>
          </a:p>
          <a:p>
            <a:pPr marL="0" indent="0">
              <a:buNone/>
            </a:pPr>
            <a:r>
              <a:rPr lang="sl-SI" dirty="0"/>
              <a:t> </a:t>
            </a:r>
            <a:r>
              <a:rPr lang="sl-SI" dirty="0" smtClean="0"/>
              <a:t>1. za </a:t>
            </a:r>
            <a:r>
              <a:rPr lang="sl-SI" dirty="0"/>
              <a:t>obveščanje v zvezi s študijem, o novostih v izobraževalnih programih, o zaposlitvenih možnostih, vabilih na dogodke in za namen evalvacije šole uporabljate moj zasebni e-poštni naslov in mobilno </a:t>
            </a:r>
            <a:r>
              <a:rPr lang="sl-SI" dirty="0" smtClean="0"/>
              <a:t>številko</a:t>
            </a:r>
            <a:endParaRPr lang="sl-SI" dirty="0"/>
          </a:p>
          <a:p>
            <a:r>
              <a:rPr lang="sl-SI" dirty="0"/>
              <a:t> e- poštni naslov </a:t>
            </a:r>
            <a:r>
              <a:rPr lang="sl-SI" dirty="0" smtClean="0"/>
              <a:t>_________________     </a:t>
            </a:r>
            <a:r>
              <a:rPr lang="sl-SI" dirty="0"/>
              <a:t>- PRIVOLIM       - NE PRIVOLIM</a:t>
            </a:r>
          </a:p>
          <a:p>
            <a:pPr marL="0" indent="0">
              <a:buNone/>
            </a:pPr>
            <a:r>
              <a:rPr lang="sl-SI" dirty="0"/>
              <a:t>(prosimo, obkrožite)</a:t>
            </a:r>
          </a:p>
          <a:p>
            <a:pPr marL="0" indent="0">
              <a:buNone/>
            </a:pPr>
            <a:r>
              <a:rPr lang="sl-SI" dirty="0"/>
              <a:t> </a:t>
            </a:r>
          </a:p>
          <a:p>
            <a:pPr marL="0" indent="0">
              <a:buNone/>
            </a:pPr>
            <a:r>
              <a:rPr lang="sl-SI" dirty="0" smtClean="0"/>
              <a:t>številka </a:t>
            </a:r>
            <a:r>
              <a:rPr lang="sl-SI" dirty="0"/>
              <a:t>mobi telefona: </a:t>
            </a:r>
            <a:r>
              <a:rPr lang="sl-SI" dirty="0" smtClean="0"/>
              <a:t>____________      </a:t>
            </a:r>
            <a:r>
              <a:rPr lang="sl-SI" dirty="0"/>
              <a:t>- PRIVOLIM        - NE PRIVOLIM</a:t>
            </a:r>
          </a:p>
          <a:p>
            <a:pPr marL="0" indent="0">
              <a:buNone/>
            </a:pPr>
            <a:r>
              <a:rPr lang="sl-SI" dirty="0"/>
              <a:t>(prosimo, obkrožite)</a:t>
            </a:r>
          </a:p>
          <a:p>
            <a:endParaRPr lang="sl-SI" dirty="0"/>
          </a:p>
          <a:p>
            <a:endParaRPr lang="sl-SI" dirty="0"/>
          </a:p>
        </p:txBody>
      </p:sp>
    </p:spTree>
    <p:extLst>
      <p:ext uri="{BB962C8B-B14F-4D97-AF65-F5344CB8AC3E}">
        <p14:creationId xmlns:p14="http://schemas.microsoft.com/office/powerpoint/2010/main" val="26732441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3869268" y="634315"/>
            <a:ext cx="7315200" cy="5280454"/>
          </a:xfrm>
        </p:spPr>
        <p:txBody>
          <a:bodyPr>
            <a:normAutofit/>
          </a:bodyPr>
          <a:lstStyle/>
          <a:p>
            <a:pPr marL="0" indent="0">
              <a:buNone/>
            </a:pPr>
            <a:r>
              <a:rPr lang="sl-SI" dirty="0" smtClean="0"/>
              <a:t>2. šola </a:t>
            </a:r>
            <a:r>
              <a:rPr lang="sl-SI" dirty="0"/>
              <a:t>za potrebe sklenitve zavarovanja pri praktičnem izobraževanju obdeluje davčno številko, ki sem jo navedel</a:t>
            </a:r>
          </a:p>
          <a:p>
            <a:pPr marL="0" lvl="0" indent="0">
              <a:buNone/>
            </a:pPr>
            <a:r>
              <a:rPr lang="sl-SI" dirty="0" smtClean="0"/>
              <a:t>                                 PRIVOLIM           </a:t>
            </a:r>
            <a:r>
              <a:rPr lang="sl-SI" dirty="0"/>
              <a:t>-     NE PRIVOLIM</a:t>
            </a:r>
          </a:p>
          <a:p>
            <a:pPr marL="0" indent="0">
              <a:buNone/>
            </a:pPr>
            <a:r>
              <a:rPr lang="sl-SI" dirty="0"/>
              <a:t>  </a:t>
            </a:r>
            <a:r>
              <a:rPr lang="sl-SI" dirty="0" smtClean="0"/>
              <a:t>3. šola </a:t>
            </a:r>
            <a:r>
              <a:rPr lang="sl-SI" dirty="0"/>
              <a:t>objavi za namen obveščanja javnosti o dogodkih in učnem procesu </a:t>
            </a:r>
            <a:r>
              <a:rPr lang="sl-SI" b="1" dirty="0"/>
              <a:t>fotografije</a:t>
            </a:r>
            <a:r>
              <a:rPr lang="sl-SI" dirty="0"/>
              <a:t> o dosežkih, z ekskurzij in pri sodelovanju v projektih, pri sodelovanju s podjetji ali drugimi institucijami ali v času predavanj:</a:t>
            </a:r>
          </a:p>
          <a:p>
            <a:pPr marL="0" indent="0">
              <a:buNone/>
            </a:pPr>
            <a:r>
              <a:rPr lang="sl-SI" dirty="0"/>
              <a:t> </a:t>
            </a:r>
            <a:r>
              <a:rPr lang="sl-SI" dirty="0" smtClean="0"/>
              <a:t>- v </a:t>
            </a:r>
            <a:r>
              <a:rPr lang="sl-SI" dirty="0"/>
              <a:t>šolskih publikacijah                          </a:t>
            </a:r>
            <a:r>
              <a:rPr lang="sl-SI" dirty="0" smtClean="0"/>
              <a:t>- </a:t>
            </a:r>
            <a:r>
              <a:rPr lang="sl-SI" dirty="0"/>
              <a:t>PRIVOLIM           - NE PRIVOLIM </a:t>
            </a:r>
          </a:p>
          <a:p>
            <a:pPr marL="0" lvl="0" indent="0">
              <a:buNone/>
            </a:pPr>
            <a:r>
              <a:rPr lang="sl-SI" dirty="0" smtClean="0"/>
              <a:t>- na </a:t>
            </a:r>
            <a:r>
              <a:rPr lang="sl-SI" dirty="0"/>
              <a:t>spletni strani šole                            </a:t>
            </a:r>
            <a:r>
              <a:rPr lang="sl-SI" dirty="0" smtClean="0"/>
              <a:t>- </a:t>
            </a:r>
            <a:r>
              <a:rPr lang="sl-SI" dirty="0"/>
              <a:t>PRIVOLIM           - NE PRIVOLIM                  </a:t>
            </a:r>
          </a:p>
          <a:p>
            <a:pPr marL="0" lvl="0" indent="0">
              <a:buNone/>
            </a:pPr>
            <a:r>
              <a:rPr lang="sl-SI" dirty="0" smtClean="0">
                <a:solidFill>
                  <a:schemeClr val="accent6"/>
                </a:solidFill>
              </a:rPr>
              <a:t>- na </a:t>
            </a:r>
            <a:r>
              <a:rPr lang="sl-SI" dirty="0">
                <a:solidFill>
                  <a:schemeClr val="accent6"/>
                </a:solidFill>
              </a:rPr>
              <a:t>družabnih omrežjih                        </a:t>
            </a:r>
            <a:r>
              <a:rPr lang="sl-SI" dirty="0" smtClean="0"/>
              <a:t>- </a:t>
            </a:r>
            <a:r>
              <a:rPr lang="sl-SI" dirty="0"/>
              <a:t>PRIVOLIM           - NE PRIVOLIM</a:t>
            </a:r>
          </a:p>
          <a:p>
            <a:pPr marL="0" lvl="0" indent="0">
              <a:buNone/>
            </a:pPr>
            <a:r>
              <a:rPr lang="sl-SI" dirty="0" smtClean="0"/>
              <a:t>- za </a:t>
            </a:r>
            <a:r>
              <a:rPr lang="sl-SI" dirty="0"/>
              <a:t>uporabo pri izdelavi </a:t>
            </a:r>
            <a:r>
              <a:rPr lang="sl-SI" dirty="0" smtClean="0"/>
              <a:t>                      - </a:t>
            </a:r>
            <a:r>
              <a:rPr lang="sl-SI" dirty="0"/>
              <a:t>PRIVOLIM           - NE PRIVOLIM</a:t>
            </a:r>
          </a:p>
          <a:p>
            <a:pPr marL="0" lvl="0" indent="0">
              <a:buNone/>
            </a:pPr>
            <a:r>
              <a:rPr lang="sl-SI" dirty="0" smtClean="0"/>
              <a:t>   učnih gradiv</a:t>
            </a:r>
            <a:endParaRPr lang="sl-SI" dirty="0"/>
          </a:p>
          <a:p>
            <a:pPr marL="0" indent="0">
              <a:buNone/>
            </a:pPr>
            <a:r>
              <a:rPr lang="sl-SI" dirty="0"/>
              <a:t> </a:t>
            </a:r>
          </a:p>
          <a:p>
            <a:endParaRPr lang="sl-SI" dirty="0"/>
          </a:p>
        </p:txBody>
      </p:sp>
    </p:spTree>
    <p:extLst>
      <p:ext uri="{BB962C8B-B14F-4D97-AF65-F5344CB8AC3E}">
        <p14:creationId xmlns:p14="http://schemas.microsoft.com/office/powerpoint/2010/main" val="2497600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solidFill>
                  <a:srgbClr val="FF0000"/>
                </a:solidFill>
              </a:rPr>
              <a:t>Na spletni strani šole – obvestilo!</a:t>
            </a:r>
            <a:endParaRPr lang="sl-SI" dirty="0">
              <a:solidFill>
                <a:srgbClr val="FF0000"/>
              </a:solidFill>
            </a:endParaRPr>
          </a:p>
        </p:txBody>
      </p:sp>
      <p:sp>
        <p:nvSpPr>
          <p:cNvPr id="3" name="Označba mesta vsebine 2"/>
          <p:cNvSpPr>
            <a:spLocks noGrp="1"/>
          </p:cNvSpPr>
          <p:nvPr>
            <p:ph idx="1"/>
          </p:nvPr>
        </p:nvSpPr>
        <p:spPr/>
        <p:txBody>
          <a:bodyPr>
            <a:normAutofit/>
          </a:bodyPr>
          <a:lstStyle/>
          <a:p>
            <a:pPr marL="0" indent="0">
              <a:buNone/>
            </a:pPr>
            <a:r>
              <a:rPr lang="sl-SI" b="1" dirty="0"/>
              <a:t>Informacije o obdelavi osebnih podatkov za posameznike na </a:t>
            </a:r>
            <a:r>
              <a:rPr lang="sl-SI" b="1" dirty="0">
                <a:solidFill>
                  <a:schemeClr val="bg1">
                    <a:lumMod val="95000"/>
                  </a:schemeClr>
                </a:solidFill>
              </a:rPr>
              <a:t>ŠC Ljubljana</a:t>
            </a:r>
            <a:endParaRPr lang="sl-SI" sz="1400" dirty="0">
              <a:solidFill>
                <a:schemeClr val="bg1">
                  <a:lumMod val="95000"/>
                </a:schemeClr>
              </a:solidFill>
            </a:endParaRPr>
          </a:p>
          <a:p>
            <a:endParaRPr lang="sl-SI" sz="1400" dirty="0"/>
          </a:p>
          <a:p>
            <a:pPr marL="0" indent="0">
              <a:buNone/>
            </a:pPr>
            <a:r>
              <a:rPr lang="sl-SI" b="1" dirty="0"/>
              <a:t>I. PREDSTAVITEV UPRAVLJAVCA</a:t>
            </a:r>
            <a:endParaRPr lang="sl-SI" dirty="0"/>
          </a:p>
          <a:p>
            <a:pPr marL="0" indent="0">
              <a:buNone/>
            </a:pPr>
            <a:r>
              <a:rPr lang="sl-SI" b="1" dirty="0" smtClean="0"/>
              <a:t>II</a:t>
            </a:r>
            <a:r>
              <a:rPr lang="sl-SI" b="1" dirty="0"/>
              <a:t>. VIZIJA VARSTVA ZASEBNOSTI OZIROMA VARSTVA OSEBNIH PODATKOV</a:t>
            </a:r>
            <a:endParaRPr lang="sl-SI" dirty="0"/>
          </a:p>
          <a:p>
            <a:pPr marL="0" indent="0">
              <a:buNone/>
            </a:pPr>
            <a:r>
              <a:rPr lang="sl-SI" b="1" dirty="0" smtClean="0"/>
              <a:t>III</a:t>
            </a:r>
            <a:r>
              <a:rPr lang="sl-SI" b="1" dirty="0"/>
              <a:t>. POOBLAŠČENA OSEBA ZA VARSTVO OSEBNIH PODATKOV</a:t>
            </a:r>
            <a:endParaRPr lang="sl-SI" dirty="0"/>
          </a:p>
          <a:p>
            <a:pPr marL="0" indent="0">
              <a:buNone/>
            </a:pPr>
            <a:r>
              <a:rPr lang="sl-SI" b="1" dirty="0" smtClean="0"/>
              <a:t>IV</a:t>
            </a:r>
            <a:r>
              <a:rPr lang="sl-SI" b="1" dirty="0"/>
              <a:t>. NAMENI OBDELAVE OSEBNIH PODATKOV IN PRAVNI TEMELJI</a:t>
            </a:r>
            <a:endParaRPr lang="sl-SI" dirty="0"/>
          </a:p>
          <a:p>
            <a:pPr marL="0" indent="0">
              <a:buNone/>
            </a:pPr>
            <a:r>
              <a:rPr lang="sl-SI" b="1" dirty="0" smtClean="0"/>
              <a:t>V </a:t>
            </a:r>
            <a:r>
              <a:rPr lang="sl-SI" b="1" dirty="0"/>
              <a:t>.</a:t>
            </a:r>
            <a:r>
              <a:rPr lang="sl-SI" b="1" dirty="0" smtClean="0"/>
              <a:t> </a:t>
            </a:r>
            <a:r>
              <a:rPr lang="sl-SI" b="1" dirty="0"/>
              <a:t>UPORABNIKI OSEBNIH PODATKOV IN MOREBITNI PRENOS OSEBNIH PODATKOV V TRETJE DRŽAVE</a:t>
            </a:r>
            <a:endParaRPr lang="sl-SI" dirty="0"/>
          </a:p>
          <a:p>
            <a:pPr marL="0" indent="0">
              <a:buNone/>
            </a:pPr>
            <a:r>
              <a:rPr lang="sl-SI" b="1" dirty="0" smtClean="0"/>
              <a:t>VI</a:t>
            </a:r>
            <a:r>
              <a:rPr lang="sl-SI" b="1" dirty="0"/>
              <a:t>. PRAVICE POSAMEZNIKOV</a:t>
            </a:r>
            <a:endParaRPr lang="sl-SI" dirty="0"/>
          </a:p>
          <a:p>
            <a:pPr marL="0" indent="0">
              <a:buNone/>
            </a:pPr>
            <a:r>
              <a:rPr lang="sl-SI" b="1" dirty="0" smtClean="0"/>
              <a:t>VII</a:t>
            </a:r>
            <a:r>
              <a:rPr lang="sl-SI" b="1" dirty="0"/>
              <a:t>. ROKI HRAMBE OSEBNIH PODATKOV</a:t>
            </a:r>
            <a:endParaRPr lang="sl-SI" dirty="0"/>
          </a:p>
          <a:p>
            <a:endParaRPr lang="sl-SI" dirty="0"/>
          </a:p>
        </p:txBody>
      </p:sp>
    </p:spTree>
    <p:extLst>
      <p:ext uri="{BB962C8B-B14F-4D97-AF65-F5344CB8AC3E}">
        <p14:creationId xmlns:p14="http://schemas.microsoft.com/office/powerpoint/2010/main" val="42836919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p:txBody>
          <a:bodyPr/>
          <a:lstStyle/>
          <a:p>
            <a:pPr marL="0" indent="0">
              <a:buNone/>
            </a:pPr>
            <a:r>
              <a:rPr lang="sl-SI" dirty="0" smtClean="0"/>
              <a:t>4. šola </a:t>
            </a:r>
            <a:r>
              <a:rPr lang="sl-SI" dirty="0"/>
              <a:t>objavi za namen obveščanja javnosti o dogodkih in učnem procesu </a:t>
            </a:r>
            <a:r>
              <a:rPr lang="sl-SI" b="1" dirty="0"/>
              <a:t>video posnetke</a:t>
            </a:r>
            <a:r>
              <a:rPr lang="sl-SI" dirty="0"/>
              <a:t> o dosežkih, z ekskurzij in pri sodelovanju v projektih, pri sodelovanju s podjetji ali drugimi institucijami ali v času predavanj</a:t>
            </a:r>
            <a:r>
              <a:rPr lang="sl-SI" dirty="0" smtClean="0"/>
              <a:t>:</a:t>
            </a:r>
          </a:p>
          <a:p>
            <a:pPr marL="0" indent="0">
              <a:buNone/>
            </a:pPr>
            <a:r>
              <a:rPr lang="sl-SI" dirty="0" smtClean="0"/>
              <a:t>-</a:t>
            </a:r>
            <a:r>
              <a:rPr lang="sl-SI" sz="1400" dirty="0" smtClean="0"/>
              <a:t> </a:t>
            </a:r>
            <a:r>
              <a:rPr lang="sl-SI" sz="1800" dirty="0" smtClean="0"/>
              <a:t>v </a:t>
            </a:r>
            <a:r>
              <a:rPr lang="sl-SI" sz="1800" dirty="0"/>
              <a:t>šolskih publikacijah</a:t>
            </a:r>
            <a:r>
              <a:rPr lang="sl-SI" sz="1400" dirty="0"/>
              <a:t>                                                     - PRIVOLIM           - NE PRIVOLIM </a:t>
            </a:r>
          </a:p>
          <a:p>
            <a:pPr marL="0" indent="0">
              <a:buNone/>
            </a:pPr>
            <a:r>
              <a:rPr lang="sl-SI" sz="1400" dirty="0" smtClean="0"/>
              <a:t>-  </a:t>
            </a:r>
            <a:r>
              <a:rPr lang="sl-SI" sz="1800" dirty="0" smtClean="0"/>
              <a:t>na </a:t>
            </a:r>
            <a:r>
              <a:rPr lang="sl-SI" sz="1800" dirty="0"/>
              <a:t>spletni strani šole</a:t>
            </a:r>
            <a:r>
              <a:rPr lang="sl-SI" sz="1400" dirty="0"/>
              <a:t>                                                       - PRIVOLIM           - NE PRIVOLIM                  </a:t>
            </a:r>
          </a:p>
          <a:p>
            <a:pPr marL="0" indent="0">
              <a:buNone/>
            </a:pPr>
            <a:r>
              <a:rPr lang="sl-SI" sz="1400" dirty="0" smtClean="0"/>
              <a:t>-  </a:t>
            </a:r>
            <a:r>
              <a:rPr lang="sl-SI" sz="1800" dirty="0" smtClean="0"/>
              <a:t>na </a:t>
            </a:r>
            <a:r>
              <a:rPr lang="sl-SI" sz="1800" dirty="0"/>
              <a:t>družabnih omrežjih</a:t>
            </a:r>
            <a:r>
              <a:rPr lang="sl-SI" sz="1400" dirty="0"/>
              <a:t>                                                   - PRIVOLIM           - NE PRIVOLIM</a:t>
            </a:r>
          </a:p>
          <a:p>
            <a:pPr marL="0" indent="0">
              <a:buNone/>
            </a:pPr>
            <a:r>
              <a:rPr lang="sl-SI" sz="1400" dirty="0" smtClean="0"/>
              <a:t>-  </a:t>
            </a:r>
            <a:r>
              <a:rPr lang="sl-SI" sz="1800" dirty="0" smtClean="0"/>
              <a:t>za </a:t>
            </a:r>
            <a:r>
              <a:rPr lang="sl-SI" sz="1800" dirty="0"/>
              <a:t>uporabo pri izdelavi učnih gradiv</a:t>
            </a:r>
            <a:r>
              <a:rPr lang="sl-SI" sz="1400" dirty="0"/>
              <a:t>           </a:t>
            </a:r>
            <a:r>
              <a:rPr lang="sl-SI" sz="1400" dirty="0" smtClean="0"/>
              <a:t>     </a:t>
            </a:r>
            <a:r>
              <a:rPr lang="sl-SI" sz="1400" dirty="0"/>
              <a:t>- PRIVOLIM           - NE PRIVOLIM</a:t>
            </a:r>
          </a:p>
          <a:p>
            <a:endParaRPr lang="sl-SI" dirty="0"/>
          </a:p>
        </p:txBody>
      </p:sp>
    </p:spTree>
    <p:extLst>
      <p:ext uri="{BB962C8B-B14F-4D97-AF65-F5344CB8AC3E}">
        <p14:creationId xmlns:p14="http://schemas.microsoft.com/office/powerpoint/2010/main" val="17525934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značba mesta vsebine 2"/>
          <p:cNvSpPr>
            <a:spLocks noGrp="1"/>
          </p:cNvSpPr>
          <p:nvPr>
            <p:ph idx="1"/>
          </p:nvPr>
        </p:nvSpPr>
        <p:spPr/>
        <p:txBody>
          <a:bodyPr/>
          <a:lstStyle/>
          <a:p>
            <a:pPr marL="0" indent="0">
              <a:buNone/>
            </a:pPr>
            <a:r>
              <a:rPr lang="sl-SI" dirty="0" smtClean="0"/>
              <a:t>5. da </a:t>
            </a:r>
            <a:r>
              <a:rPr lang="sl-SI" dirty="0"/>
              <a:t>se izvedejo imenske ali anonimne šolske ankete in podatki uporabijo za namen izboljšanja učnih procesov, izboljšanje organizacije dela ter internih analiz. </a:t>
            </a:r>
          </a:p>
          <a:p>
            <a:pPr marL="0" lvl="0" indent="0">
              <a:buNone/>
            </a:pPr>
            <a:r>
              <a:rPr lang="sl-SI" dirty="0" smtClean="0"/>
              <a:t>                                  - PRIVOLIM              - NE </a:t>
            </a:r>
            <a:r>
              <a:rPr lang="sl-SI" dirty="0"/>
              <a:t>PRIVOLIM</a:t>
            </a:r>
          </a:p>
          <a:p>
            <a:pPr marL="0" indent="0">
              <a:buNone/>
            </a:pPr>
            <a:r>
              <a:rPr lang="sl-SI" dirty="0"/>
              <a:t>  </a:t>
            </a:r>
          </a:p>
          <a:p>
            <a:pPr marL="0" indent="0">
              <a:buNone/>
            </a:pPr>
            <a:r>
              <a:rPr lang="sl-SI" dirty="0" smtClean="0"/>
              <a:t>6. šola </a:t>
            </a:r>
            <a:r>
              <a:rPr lang="sl-SI" dirty="0"/>
              <a:t>za potrebe prijave na subvencijo pri Javnem skladu RS obdeluje davčno in matično številko, ki sem jo navedel</a:t>
            </a:r>
          </a:p>
          <a:p>
            <a:pPr marL="0" lvl="0" indent="0">
              <a:buNone/>
            </a:pPr>
            <a:r>
              <a:rPr lang="sl-SI" dirty="0" smtClean="0"/>
              <a:t>                                  - PRIVOLIM              </a:t>
            </a:r>
            <a:r>
              <a:rPr lang="sl-SI" dirty="0"/>
              <a:t>- </a:t>
            </a:r>
            <a:r>
              <a:rPr lang="sl-SI" dirty="0" smtClean="0"/>
              <a:t>NE </a:t>
            </a:r>
            <a:r>
              <a:rPr lang="sl-SI" dirty="0"/>
              <a:t>PRIVOLIM</a:t>
            </a:r>
          </a:p>
          <a:p>
            <a:endParaRPr lang="sl-SI" dirty="0"/>
          </a:p>
        </p:txBody>
      </p:sp>
    </p:spTree>
    <p:extLst>
      <p:ext uri="{BB962C8B-B14F-4D97-AF65-F5344CB8AC3E}">
        <p14:creationId xmlns:p14="http://schemas.microsoft.com/office/powerpoint/2010/main" val="20844790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značba mesta vsebine 2"/>
          <p:cNvSpPr>
            <a:spLocks noGrp="1"/>
          </p:cNvSpPr>
          <p:nvPr>
            <p:ph idx="1"/>
          </p:nvPr>
        </p:nvSpPr>
        <p:spPr/>
        <p:txBody>
          <a:bodyPr/>
          <a:lstStyle/>
          <a:p>
            <a:pPr marL="0" indent="0">
              <a:buNone/>
            </a:pPr>
            <a:r>
              <a:rPr lang="sl-SI" dirty="0"/>
              <a:t>7 </a:t>
            </a:r>
            <a:r>
              <a:rPr lang="sl-SI" dirty="0" smtClean="0"/>
              <a:t>. po </a:t>
            </a:r>
            <a:r>
              <a:rPr lang="sl-SI" dirty="0"/>
              <a:t>zaključenem študiju Višja strokovna šola za potrebe ALUMNI kluba ohranja stik z menoj, zato izjavljam, da v namene strokovnega izobraževanja in povezovanja še naprej obdeluje moj e-poštni naslov in osebni telefon</a:t>
            </a:r>
          </a:p>
          <a:p>
            <a:pPr marL="0" indent="0">
              <a:buNone/>
            </a:pPr>
            <a:r>
              <a:rPr lang="sl-SI" dirty="0"/>
              <a:t> </a:t>
            </a:r>
          </a:p>
          <a:p>
            <a:pPr marL="0" indent="0">
              <a:buNone/>
            </a:pPr>
            <a:r>
              <a:rPr lang="sl-SI" dirty="0"/>
              <a:t>e-poštni naslov </a:t>
            </a:r>
            <a:r>
              <a:rPr lang="sl-SI" dirty="0" smtClean="0"/>
              <a:t>____________________- </a:t>
            </a:r>
            <a:r>
              <a:rPr lang="sl-SI" dirty="0"/>
              <a:t>PRIVOLIM  </a:t>
            </a:r>
            <a:r>
              <a:rPr lang="sl-SI" dirty="0" smtClean="0"/>
              <a:t> </a:t>
            </a:r>
            <a:r>
              <a:rPr lang="sl-SI" dirty="0"/>
              <a:t>- NE PRIVOLIM</a:t>
            </a:r>
          </a:p>
          <a:p>
            <a:pPr marL="0" indent="0">
              <a:buNone/>
            </a:pPr>
            <a:r>
              <a:rPr lang="sl-SI" dirty="0"/>
              <a:t>(prosimo, obkrožite)</a:t>
            </a:r>
          </a:p>
          <a:p>
            <a:pPr marL="0" indent="0">
              <a:buNone/>
            </a:pPr>
            <a:r>
              <a:rPr lang="sl-SI" dirty="0"/>
              <a:t>                </a:t>
            </a:r>
          </a:p>
          <a:p>
            <a:pPr marL="0" indent="0">
              <a:buNone/>
            </a:pPr>
            <a:r>
              <a:rPr lang="sl-SI" dirty="0"/>
              <a:t>telefon številka </a:t>
            </a:r>
            <a:r>
              <a:rPr lang="sl-SI" dirty="0" smtClean="0"/>
              <a:t>____________________- </a:t>
            </a:r>
            <a:r>
              <a:rPr lang="sl-SI" dirty="0"/>
              <a:t>PRIVOLIM   </a:t>
            </a:r>
            <a:r>
              <a:rPr lang="sl-SI" dirty="0" smtClean="0"/>
              <a:t>- </a:t>
            </a:r>
            <a:r>
              <a:rPr lang="sl-SI" dirty="0"/>
              <a:t>NE PRIVOLIM</a:t>
            </a:r>
          </a:p>
          <a:p>
            <a:pPr marL="0" indent="0">
              <a:buNone/>
            </a:pPr>
            <a:r>
              <a:rPr lang="sl-SI" dirty="0"/>
              <a:t>(prosimo, obkrožite)</a:t>
            </a:r>
          </a:p>
          <a:p>
            <a:endParaRPr lang="sl-SI" dirty="0"/>
          </a:p>
        </p:txBody>
      </p:sp>
    </p:spTree>
    <p:extLst>
      <p:ext uri="{BB962C8B-B14F-4D97-AF65-F5344CB8AC3E}">
        <p14:creationId xmlns:p14="http://schemas.microsoft.com/office/powerpoint/2010/main" val="9447293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3492843" y="864108"/>
            <a:ext cx="8122508" cy="5437838"/>
          </a:xfrm>
        </p:spPr>
        <p:txBody>
          <a:bodyPr>
            <a:normAutofit fontScale="70000" lnSpcReduction="20000"/>
          </a:bodyPr>
          <a:lstStyle/>
          <a:p>
            <a:pPr marL="0" indent="0">
              <a:buNone/>
            </a:pPr>
            <a:r>
              <a:rPr lang="en-US" sz="2600" dirty="0" err="1"/>
              <a:t>Pojasnilo</a:t>
            </a:r>
            <a:r>
              <a:rPr lang="en-US" sz="2600" dirty="0"/>
              <a:t>: </a:t>
            </a:r>
            <a:endParaRPr lang="sl-SI" sz="2600" dirty="0"/>
          </a:p>
          <a:p>
            <a:pPr marL="0" indent="0">
              <a:buNone/>
            </a:pPr>
            <a:r>
              <a:rPr lang="en-US" sz="2600" dirty="0" err="1"/>
              <a:t>Privolitve</a:t>
            </a:r>
            <a:r>
              <a:rPr lang="en-US" sz="2600" dirty="0"/>
              <a:t> od </a:t>
            </a:r>
            <a:r>
              <a:rPr lang="en-US" sz="2600" dirty="0" err="1"/>
              <a:t>točke</a:t>
            </a:r>
            <a:r>
              <a:rPr lang="en-US" sz="2600" dirty="0"/>
              <a:t> 1 do 6 </a:t>
            </a:r>
            <a:r>
              <a:rPr lang="en-US" sz="2600" dirty="0" err="1"/>
              <a:t>veljajo</a:t>
            </a:r>
            <a:r>
              <a:rPr lang="en-US" sz="2600" dirty="0"/>
              <a:t> </a:t>
            </a:r>
            <a:r>
              <a:rPr lang="en-US" sz="2600" b="1" dirty="0" err="1">
                <a:solidFill>
                  <a:schemeClr val="accent6"/>
                </a:solidFill>
              </a:rPr>
              <a:t>za</a:t>
            </a:r>
            <a:r>
              <a:rPr lang="en-US" sz="2600" b="1" dirty="0">
                <a:solidFill>
                  <a:schemeClr val="accent6"/>
                </a:solidFill>
              </a:rPr>
              <a:t> </a:t>
            </a:r>
            <a:r>
              <a:rPr lang="en-US" sz="2600" b="1" dirty="0" err="1">
                <a:solidFill>
                  <a:schemeClr val="accent6"/>
                </a:solidFill>
              </a:rPr>
              <a:t>študijsko</a:t>
            </a:r>
            <a:r>
              <a:rPr lang="en-US" sz="2600" b="1" dirty="0">
                <a:solidFill>
                  <a:schemeClr val="accent6"/>
                </a:solidFill>
              </a:rPr>
              <a:t> </a:t>
            </a:r>
            <a:r>
              <a:rPr lang="en-US" sz="2600" b="1" dirty="0" err="1">
                <a:solidFill>
                  <a:schemeClr val="accent6"/>
                </a:solidFill>
              </a:rPr>
              <a:t>leto</a:t>
            </a:r>
            <a:r>
              <a:rPr lang="en-US" sz="2600" b="1" dirty="0">
                <a:solidFill>
                  <a:schemeClr val="accent6"/>
                </a:solidFill>
              </a:rPr>
              <a:t> </a:t>
            </a:r>
            <a:r>
              <a:rPr lang="en-US" sz="2600" dirty="0"/>
              <a:t>in se </a:t>
            </a:r>
            <a:r>
              <a:rPr lang="en-US" sz="2600" dirty="0" err="1"/>
              <a:t>uporabljajo</a:t>
            </a:r>
            <a:r>
              <a:rPr lang="en-US" sz="2600" dirty="0"/>
              <a:t> </a:t>
            </a:r>
            <a:r>
              <a:rPr lang="en-US" sz="2600" dirty="0" err="1"/>
              <a:t>izključno</a:t>
            </a:r>
            <a:r>
              <a:rPr lang="en-US" sz="2600" dirty="0"/>
              <a:t> </a:t>
            </a:r>
            <a:r>
              <a:rPr lang="en-US" sz="2600" dirty="0" err="1"/>
              <a:t>za</a:t>
            </a:r>
            <a:r>
              <a:rPr lang="en-US" sz="2600" dirty="0"/>
              <a:t> </a:t>
            </a:r>
            <a:r>
              <a:rPr lang="en-US" sz="2600" dirty="0" err="1"/>
              <a:t>namen</a:t>
            </a:r>
            <a:r>
              <a:rPr lang="en-US" sz="2600" dirty="0"/>
              <a:t> </a:t>
            </a:r>
            <a:r>
              <a:rPr lang="en-US" sz="2600" dirty="0" err="1"/>
              <a:t>promocije</a:t>
            </a:r>
            <a:r>
              <a:rPr lang="en-US" sz="2600" dirty="0"/>
              <a:t> </a:t>
            </a:r>
            <a:r>
              <a:rPr lang="en-US" sz="2600" dirty="0" err="1"/>
              <a:t>šole</a:t>
            </a:r>
            <a:r>
              <a:rPr lang="en-US" sz="2600" dirty="0"/>
              <a:t> </a:t>
            </a:r>
            <a:r>
              <a:rPr lang="en-US" sz="2600" dirty="0" err="1"/>
              <a:t>javnosti</a:t>
            </a:r>
            <a:r>
              <a:rPr lang="en-US" sz="2600" dirty="0"/>
              <a:t> v </a:t>
            </a:r>
            <a:r>
              <a:rPr lang="en-US" sz="2600" dirty="0" err="1"/>
              <a:t>zvezi</a:t>
            </a:r>
            <a:r>
              <a:rPr lang="en-US" sz="2600" dirty="0"/>
              <a:t> z </a:t>
            </a:r>
            <a:r>
              <a:rPr lang="en-US" sz="2600" dirty="0" err="1"/>
              <a:t>uspehi</a:t>
            </a:r>
            <a:r>
              <a:rPr lang="en-US" sz="2600" dirty="0"/>
              <a:t> v </a:t>
            </a:r>
            <a:r>
              <a:rPr lang="en-US" sz="2600" dirty="0" err="1"/>
              <a:t>povezavi</a:t>
            </a:r>
            <a:r>
              <a:rPr lang="en-US" sz="2600" dirty="0"/>
              <a:t> s </a:t>
            </a:r>
            <a:r>
              <a:rPr lang="en-US" sz="2600" dirty="0" err="1"/>
              <a:t>študijskim</a:t>
            </a:r>
            <a:r>
              <a:rPr lang="en-US" sz="2600" dirty="0"/>
              <a:t> </a:t>
            </a:r>
            <a:r>
              <a:rPr lang="en-US" sz="2600" dirty="0" err="1"/>
              <a:t>delom</a:t>
            </a:r>
            <a:r>
              <a:rPr lang="en-US" sz="2600" dirty="0"/>
              <a:t>.  </a:t>
            </a:r>
            <a:r>
              <a:rPr lang="sl-SI" sz="2600" dirty="0"/>
              <a:t>Privolitev pod točko 7 velja do izrecnega preklica. </a:t>
            </a:r>
          </a:p>
          <a:p>
            <a:pPr marL="0" indent="0">
              <a:buNone/>
            </a:pPr>
            <a:r>
              <a:rPr lang="en-US" sz="2600" dirty="0"/>
              <a:t> </a:t>
            </a:r>
            <a:r>
              <a:rPr lang="en-US" sz="2600" dirty="0" err="1" smtClean="0"/>
              <a:t>Objave</a:t>
            </a:r>
            <a:r>
              <a:rPr lang="en-US" sz="2600" dirty="0" smtClean="0"/>
              <a:t> </a:t>
            </a:r>
            <a:r>
              <a:rPr lang="en-US" sz="2600" dirty="0" err="1"/>
              <a:t>na</a:t>
            </a:r>
            <a:r>
              <a:rPr lang="en-US" sz="2600" dirty="0"/>
              <a:t> </a:t>
            </a:r>
            <a:r>
              <a:rPr lang="en-US" sz="2600" dirty="0" err="1"/>
              <a:t>spletni</a:t>
            </a:r>
            <a:r>
              <a:rPr lang="en-US" sz="2600" dirty="0"/>
              <a:t> </a:t>
            </a:r>
            <a:r>
              <a:rPr lang="en-US" sz="2600" dirty="0" err="1"/>
              <a:t>strani</a:t>
            </a:r>
            <a:r>
              <a:rPr lang="en-US" sz="2600" dirty="0"/>
              <a:t> </a:t>
            </a:r>
            <a:r>
              <a:rPr lang="en-US" sz="2600" dirty="0" err="1"/>
              <a:t>šole</a:t>
            </a:r>
            <a:r>
              <a:rPr lang="en-US" sz="2600" dirty="0"/>
              <a:t>, v </a:t>
            </a:r>
            <a:r>
              <a:rPr lang="en-US" sz="2600" dirty="0" err="1"/>
              <a:t>učnih</a:t>
            </a:r>
            <a:r>
              <a:rPr lang="en-US" sz="2600" dirty="0"/>
              <a:t> </a:t>
            </a:r>
            <a:r>
              <a:rPr lang="en-US" sz="2600" dirty="0" err="1"/>
              <a:t>gradivih</a:t>
            </a:r>
            <a:r>
              <a:rPr lang="en-US" sz="2600" dirty="0"/>
              <a:t> in </a:t>
            </a:r>
            <a:r>
              <a:rPr lang="en-US" sz="2600" dirty="0" err="1"/>
              <a:t>publikaciji</a:t>
            </a:r>
            <a:r>
              <a:rPr lang="en-US" sz="2600" dirty="0"/>
              <a:t> </a:t>
            </a:r>
            <a:r>
              <a:rPr lang="en-US" sz="2600" dirty="0" err="1"/>
              <a:t>ter</a:t>
            </a:r>
            <a:r>
              <a:rPr lang="en-US" sz="2600" dirty="0"/>
              <a:t> </a:t>
            </a:r>
            <a:r>
              <a:rPr lang="en-US" sz="2600" dirty="0" err="1"/>
              <a:t>ankete</a:t>
            </a:r>
            <a:r>
              <a:rPr lang="en-US" sz="2600" dirty="0"/>
              <a:t> se </a:t>
            </a:r>
            <a:r>
              <a:rPr lang="en-US" sz="2600" dirty="0" err="1"/>
              <a:t>hranijo</a:t>
            </a:r>
            <a:r>
              <a:rPr lang="en-US" sz="2600" dirty="0"/>
              <a:t> </a:t>
            </a:r>
            <a:r>
              <a:rPr lang="en-US" sz="2600" dirty="0" err="1"/>
              <a:t>študijsko</a:t>
            </a:r>
            <a:r>
              <a:rPr lang="en-US" sz="2600" dirty="0"/>
              <a:t> </a:t>
            </a:r>
            <a:r>
              <a:rPr lang="en-US" sz="2600" dirty="0" err="1"/>
              <a:t>leto</a:t>
            </a:r>
            <a:r>
              <a:rPr lang="en-US" sz="2600" dirty="0"/>
              <a:t>, </a:t>
            </a:r>
            <a:r>
              <a:rPr lang="en-US" sz="2600" dirty="0" err="1"/>
              <a:t>objave</a:t>
            </a:r>
            <a:r>
              <a:rPr lang="en-US" sz="2600" dirty="0"/>
              <a:t> </a:t>
            </a:r>
            <a:r>
              <a:rPr lang="en-US" sz="2600" dirty="0" err="1"/>
              <a:t>na</a:t>
            </a:r>
            <a:r>
              <a:rPr lang="en-US" sz="2600" dirty="0"/>
              <a:t> </a:t>
            </a:r>
            <a:r>
              <a:rPr lang="en-US" sz="2600" dirty="0" err="1"/>
              <a:t>družabnih</a:t>
            </a:r>
            <a:r>
              <a:rPr lang="en-US" sz="2600" dirty="0"/>
              <a:t> </a:t>
            </a:r>
            <a:r>
              <a:rPr lang="en-US" sz="2600" dirty="0" err="1"/>
              <a:t>omrežjih</a:t>
            </a:r>
            <a:r>
              <a:rPr lang="en-US" sz="2600" dirty="0"/>
              <a:t> so </a:t>
            </a:r>
            <a:r>
              <a:rPr lang="en-US" sz="2600" dirty="0" err="1"/>
              <a:t>trajne</a:t>
            </a:r>
            <a:r>
              <a:rPr lang="en-US" sz="2600" dirty="0"/>
              <a:t>. </a:t>
            </a:r>
            <a:r>
              <a:rPr lang="sl-SI" sz="2600" dirty="0"/>
              <a:t>Vaše podatke bomo po prenehanju študija izbrisali in jih ne bomo posredovali tretjim osebam. </a:t>
            </a:r>
          </a:p>
          <a:p>
            <a:pPr marL="0" indent="0">
              <a:buNone/>
            </a:pPr>
            <a:r>
              <a:rPr lang="en-US" sz="2600" dirty="0"/>
              <a:t> </a:t>
            </a:r>
            <a:r>
              <a:rPr lang="en-US" sz="2600" dirty="0" smtClean="0"/>
              <a:t>Dane </a:t>
            </a:r>
            <a:r>
              <a:rPr lang="en-US" sz="2600" dirty="0" err="1"/>
              <a:t>privolitve</a:t>
            </a:r>
            <a:r>
              <a:rPr lang="en-US" sz="2600" dirty="0"/>
              <a:t> </a:t>
            </a:r>
            <a:r>
              <a:rPr lang="en-US" sz="2600" dirty="0" err="1"/>
              <a:t>lahko</a:t>
            </a:r>
            <a:r>
              <a:rPr lang="en-US" sz="2600" dirty="0"/>
              <a:t> </a:t>
            </a:r>
            <a:r>
              <a:rPr lang="en-US" sz="2600" dirty="0" err="1"/>
              <a:t>kadarkoli</a:t>
            </a:r>
            <a:r>
              <a:rPr lang="en-US" sz="2600" dirty="0"/>
              <a:t> med </a:t>
            </a:r>
            <a:r>
              <a:rPr lang="en-US" sz="2600" dirty="0" err="1"/>
              <a:t>letom</a:t>
            </a:r>
            <a:r>
              <a:rPr lang="en-US" sz="2600" dirty="0"/>
              <a:t> </a:t>
            </a:r>
            <a:r>
              <a:rPr lang="en-US" sz="2600" dirty="0" err="1"/>
              <a:t>spremenite</a:t>
            </a:r>
            <a:r>
              <a:rPr lang="en-US" sz="2600" dirty="0"/>
              <a:t> </a:t>
            </a:r>
            <a:r>
              <a:rPr lang="en-US" sz="2600" dirty="0" err="1"/>
              <a:t>ali</a:t>
            </a:r>
            <a:r>
              <a:rPr lang="en-US" sz="2600" dirty="0"/>
              <a:t> </a:t>
            </a:r>
            <a:r>
              <a:rPr lang="en-US" sz="2600" dirty="0" err="1"/>
              <a:t>prekličete</a:t>
            </a:r>
            <a:r>
              <a:rPr lang="en-US" sz="2600" dirty="0"/>
              <a:t> s </a:t>
            </a:r>
            <a:r>
              <a:rPr lang="en-US" sz="2600" dirty="0" err="1"/>
              <a:t>pisno</a:t>
            </a:r>
            <a:r>
              <a:rPr lang="en-US" sz="2600" dirty="0"/>
              <a:t> </a:t>
            </a:r>
            <a:r>
              <a:rPr lang="en-US" sz="2600" dirty="0" err="1"/>
              <a:t>zahtevo</a:t>
            </a:r>
            <a:r>
              <a:rPr lang="en-US" sz="2600" dirty="0"/>
              <a:t>, </a:t>
            </a:r>
            <a:r>
              <a:rPr lang="en-US" sz="2600" dirty="0" err="1"/>
              <a:t>poslano</a:t>
            </a:r>
            <a:r>
              <a:rPr lang="en-US" sz="2600" dirty="0"/>
              <a:t> </a:t>
            </a:r>
            <a:r>
              <a:rPr lang="en-US" sz="2600" dirty="0" err="1"/>
              <a:t>na</a:t>
            </a:r>
            <a:r>
              <a:rPr lang="en-US" sz="2600" dirty="0"/>
              <a:t> </a:t>
            </a:r>
            <a:r>
              <a:rPr lang="en-US" sz="2600" dirty="0" err="1"/>
              <a:t>naslov</a:t>
            </a:r>
            <a:r>
              <a:rPr lang="en-US" sz="2600" dirty="0"/>
              <a:t>: </a:t>
            </a:r>
            <a:r>
              <a:rPr lang="sl-SI" sz="2600" dirty="0" smtClean="0"/>
              <a:t>___________________________________</a:t>
            </a:r>
            <a:r>
              <a:rPr lang="en-US" sz="2600" dirty="0" smtClean="0"/>
              <a:t>, </a:t>
            </a:r>
            <a:r>
              <a:rPr lang="en-US" sz="2600" dirty="0" err="1"/>
              <a:t>ali</a:t>
            </a:r>
            <a:r>
              <a:rPr lang="en-US" sz="2600" dirty="0"/>
              <a:t> </a:t>
            </a:r>
            <a:r>
              <a:rPr lang="en-US" sz="2600" dirty="0" err="1"/>
              <a:t>po</a:t>
            </a:r>
            <a:r>
              <a:rPr lang="en-US" sz="2600" dirty="0"/>
              <a:t> </a:t>
            </a:r>
            <a:r>
              <a:rPr lang="en-US" sz="2600" dirty="0" err="1"/>
              <a:t>elektronski</a:t>
            </a:r>
            <a:r>
              <a:rPr lang="en-US" sz="2600" dirty="0"/>
              <a:t> </a:t>
            </a:r>
            <a:r>
              <a:rPr lang="en-US" sz="2600" dirty="0" err="1"/>
              <a:t>pošti</a:t>
            </a:r>
            <a:r>
              <a:rPr lang="en-US" sz="2600" dirty="0"/>
              <a:t>: ____________________________________________</a:t>
            </a:r>
            <a:endParaRPr lang="sl-SI" sz="2600" dirty="0"/>
          </a:p>
          <a:p>
            <a:pPr marL="0" indent="0">
              <a:buNone/>
            </a:pPr>
            <a:r>
              <a:rPr lang="en-US" sz="2600" dirty="0"/>
              <a:t> </a:t>
            </a:r>
            <a:r>
              <a:rPr lang="en-US" sz="2600" dirty="0" smtClean="0"/>
              <a:t>Ta </a:t>
            </a:r>
            <a:r>
              <a:rPr lang="en-US" sz="2600" dirty="0" err="1"/>
              <a:t>privolitev</a:t>
            </a:r>
            <a:r>
              <a:rPr lang="en-US" sz="2600" dirty="0"/>
              <a:t> </a:t>
            </a:r>
            <a:r>
              <a:rPr lang="en-US" sz="2600" dirty="0" err="1"/>
              <a:t>ni</a:t>
            </a:r>
            <a:r>
              <a:rPr lang="en-US" sz="2600" dirty="0"/>
              <a:t> </a:t>
            </a:r>
            <a:r>
              <a:rPr lang="en-US" sz="2600" dirty="0" err="1"/>
              <a:t>obvezna</a:t>
            </a:r>
            <a:r>
              <a:rPr lang="en-US" sz="2600" dirty="0"/>
              <a:t> in ne </a:t>
            </a:r>
            <a:r>
              <a:rPr lang="en-US" sz="2600" dirty="0" err="1"/>
              <a:t>vpliva</a:t>
            </a:r>
            <a:r>
              <a:rPr lang="en-US" sz="2600" dirty="0"/>
              <a:t> </a:t>
            </a:r>
            <a:r>
              <a:rPr lang="en-US" sz="2600" dirty="0" err="1"/>
              <a:t>na</a:t>
            </a:r>
            <a:r>
              <a:rPr lang="en-US" sz="2600" dirty="0"/>
              <a:t> </a:t>
            </a:r>
            <a:r>
              <a:rPr lang="en-US" sz="2600" dirty="0" err="1"/>
              <a:t>pravice</a:t>
            </a:r>
            <a:r>
              <a:rPr lang="en-US" sz="2600" dirty="0"/>
              <a:t> in </a:t>
            </a:r>
            <a:r>
              <a:rPr lang="en-US" sz="2600" dirty="0" err="1"/>
              <a:t>obveznosti</a:t>
            </a:r>
            <a:r>
              <a:rPr lang="en-US" sz="2600" dirty="0"/>
              <a:t> </a:t>
            </a:r>
            <a:r>
              <a:rPr lang="en-US" sz="2600" dirty="0" err="1"/>
              <a:t>pri</a:t>
            </a:r>
            <a:r>
              <a:rPr lang="en-US" sz="2600" dirty="0"/>
              <a:t> </a:t>
            </a:r>
            <a:r>
              <a:rPr lang="en-US" sz="2600" dirty="0" err="1"/>
              <a:t>izobraževanju</a:t>
            </a:r>
            <a:r>
              <a:rPr lang="en-US" sz="2600" dirty="0"/>
              <a:t>. Kot </a:t>
            </a:r>
            <a:r>
              <a:rPr lang="en-US" sz="2600" dirty="0" err="1"/>
              <a:t>posameznik</a:t>
            </a:r>
            <a:r>
              <a:rPr lang="en-US" sz="2600" dirty="0"/>
              <a:t> </a:t>
            </a:r>
            <a:r>
              <a:rPr lang="en-US" sz="2600" dirty="0" err="1"/>
              <a:t>imate</a:t>
            </a:r>
            <a:r>
              <a:rPr lang="en-US" sz="2600" dirty="0"/>
              <a:t>, pod </a:t>
            </a:r>
            <a:r>
              <a:rPr lang="en-US" sz="2600" dirty="0" err="1"/>
              <a:t>pogoji</a:t>
            </a:r>
            <a:r>
              <a:rPr lang="en-US" sz="2600" dirty="0"/>
              <a:t> </a:t>
            </a:r>
            <a:r>
              <a:rPr lang="en-US" sz="2600" dirty="0" err="1"/>
              <a:t>iz</a:t>
            </a:r>
            <a:r>
              <a:rPr lang="en-US" sz="2600" dirty="0"/>
              <a:t> </a:t>
            </a:r>
            <a:r>
              <a:rPr lang="en-US" sz="2600" dirty="0" err="1"/>
              <a:t>Splošne</a:t>
            </a:r>
            <a:r>
              <a:rPr lang="en-US" sz="2600" dirty="0"/>
              <a:t> </a:t>
            </a:r>
            <a:r>
              <a:rPr lang="en-US" sz="2600" dirty="0" err="1"/>
              <a:t>uredbe</a:t>
            </a:r>
            <a:r>
              <a:rPr lang="en-US" sz="2600" dirty="0"/>
              <a:t> (EU) o </a:t>
            </a:r>
            <a:r>
              <a:rPr lang="en-US" sz="2600" dirty="0" err="1"/>
              <a:t>varstvu</a:t>
            </a:r>
            <a:r>
              <a:rPr lang="en-US" sz="2600" dirty="0"/>
              <a:t> </a:t>
            </a:r>
            <a:r>
              <a:rPr lang="en-US" sz="2600" dirty="0" err="1"/>
              <a:t>podatkov</a:t>
            </a:r>
            <a:r>
              <a:rPr lang="en-US" sz="2600" dirty="0"/>
              <a:t>, </a:t>
            </a:r>
            <a:r>
              <a:rPr lang="en-US" sz="2600" dirty="0" err="1"/>
              <a:t>pravico</a:t>
            </a:r>
            <a:r>
              <a:rPr lang="en-US" sz="2600" dirty="0"/>
              <a:t> do </a:t>
            </a:r>
            <a:r>
              <a:rPr lang="en-US" sz="2600" dirty="0" err="1"/>
              <a:t>seznanitve</a:t>
            </a:r>
            <a:r>
              <a:rPr lang="en-US" sz="2600" dirty="0"/>
              <a:t> z </a:t>
            </a:r>
            <a:r>
              <a:rPr lang="en-US" sz="2600" dirty="0" err="1"/>
              <a:t>lastnimi</a:t>
            </a:r>
            <a:r>
              <a:rPr lang="en-US" sz="2600" dirty="0"/>
              <a:t> </a:t>
            </a:r>
            <a:r>
              <a:rPr lang="en-US" sz="2600" dirty="0" err="1"/>
              <a:t>osebnimi</a:t>
            </a:r>
            <a:r>
              <a:rPr lang="en-US" sz="2600" dirty="0"/>
              <a:t> </a:t>
            </a:r>
            <a:r>
              <a:rPr lang="en-US" sz="2600" dirty="0" err="1"/>
              <a:t>podatki</a:t>
            </a:r>
            <a:r>
              <a:rPr lang="en-US" sz="2600" dirty="0"/>
              <a:t>, do </a:t>
            </a:r>
            <a:r>
              <a:rPr lang="en-US" sz="2600" dirty="0" err="1"/>
              <a:t>ugovora</a:t>
            </a:r>
            <a:r>
              <a:rPr lang="en-US" sz="2600" dirty="0"/>
              <a:t> in </a:t>
            </a:r>
            <a:r>
              <a:rPr lang="en-US" sz="2600" dirty="0" err="1"/>
              <a:t>omejitve</a:t>
            </a:r>
            <a:r>
              <a:rPr lang="en-US" sz="2600" dirty="0"/>
              <a:t> </a:t>
            </a:r>
            <a:r>
              <a:rPr lang="en-US" sz="2600" dirty="0" err="1"/>
              <a:t>obdelave</a:t>
            </a:r>
            <a:r>
              <a:rPr lang="en-US" sz="2600" dirty="0"/>
              <a:t>, </a:t>
            </a:r>
            <a:r>
              <a:rPr lang="en-US" sz="2600" dirty="0" err="1"/>
              <a:t>ter</a:t>
            </a:r>
            <a:r>
              <a:rPr lang="en-US" sz="2600" dirty="0"/>
              <a:t> do </a:t>
            </a:r>
            <a:r>
              <a:rPr lang="en-US" sz="2600" dirty="0" err="1"/>
              <a:t>prenosljivosti</a:t>
            </a:r>
            <a:r>
              <a:rPr lang="en-US" sz="2600" dirty="0"/>
              <a:t>, </a:t>
            </a:r>
            <a:r>
              <a:rPr lang="en-US" sz="2600" dirty="0" err="1"/>
              <a:t>izbrisa</a:t>
            </a:r>
            <a:r>
              <a:rPr lang="en-US" sz="2600" dirty="0"/>
              <a:t> in </a:t>
            </a:r>
            <a:r>
              <a:rPr lang="en-US" sz="2600" dirty="0" err="1"/>
              <a:t>popravka</a:t>
            </a:r>
            <a:r>
              <a:rPr lang="en-US" sz="2600" dirty="0"/>
              <a:t> </a:t>
            </a:r>
            <a:r>
              <a:rPr lang="en-US" sz="2600" dirty="0" err="1"/>
              <a:t>podatkov</a:t>
            </a:r>
            <a:r>
              <a:rPr lang="en-US" sz="2600" dirty="0"/>
              <a:t>. V </a:t>
            </a:r>
            <a:r>
              <a:rPr lang="en-US" sz="2600" dirty="0" err="1"/>
              <a:t>primeru</a:t>
            </a:r>
            <a:r>
              <a:rPr lang="en-US" sz="2600" dirty="0"/>
              <a:t> </a:t>
            </a:r>
            <a:r>
              <a:rPr lang="en-US" sz="2600" dirty="0" err="1"/>
              <a:t>kršitve</a:t>
            </a:r>
            <a:r>
              <a:rPr lang="en-US" sz="2600" dirty="0"/>
              <a:t> </a:t>
            </a:r>
            <a:r>
              <a:rPr lang="en-US" sz="2600" dirty="0" err="1"/>
              <a:t>varstva</a:t>
            </a:r>
            <a:r>
              <a:rPr lang="en-US" sz="2600" dirty="0"/>
              <a:t> </a:t>
            </a:r>
            <a:r>
              <a:rPr lang="en-US" sz="2600" dirty="0" err="1"/>
              <a:t>osebnih</a:t>
            </a:r>
            <a:r>
              <a:rPr lang="en-US" sz="2600" dirty="0"/>
              <a:t> </a:t>
            </a:r>
            <a:r>
              <a:rPr lang="en-US" sz="2600" dirty="0" err="1"/>
              <a:t>podatkov</a:t>
            </a:r>
            <a:r>
              <a:rPr lang="en-US" sz="2600" dirty="0"/>
              <a:t> je </a:t>
            </a:r>
            <a:r>
              <a:rPr lang="en-US" sz="2600" dirty="0" err="1"/>
              <a:t>možna</a:t>
            </a:r>
            <a:r>
              <a:rPr lang="en-US" sz="2600" dirty="0"/>
              <a:t> </a:t>
            </a:r>
            <a:r>
              <a:rPr lang="en-US" sz="2600" dirty="0" err="1"/>
              <a:t>pritožba</a:t>
            </a:r>
            <a:r>
              <a:rPr lang="en-US" sz="2600" dirty="0"/>
              <a:t>/</a:t>
            </a:r>
            <a:r>
              <a:rPr lang="en-US" sz="2600" dirty="0" err="1"/>
              <a:t>prijava</a:t>
            </a:r>
            <a:r>
              <a:rPr lang="en-US" sz="2600" dirty="0"/>
              <a:t> </a:t>
            </a:r>
            <a:r>
              <a:rPr lang="en-US" sz="2600" dirty="0" err="1"/>
              <a:t>pri</a:t>
            </a:r>
            <a:r>
              <a:rPr lang="en-US" sz="2600" dirty="0"/>
              <a:t> </a:t>
            </a:r>
            <a:r>
              <a:rPr lang="en-US" sz="2600" dirty="0" err="1"/>
              <a:t>Informacijskem</a:t>
            </a:r>
            <a:r>
              <a:rPr lang="en-US" sz="2600" dirty="0"/>
              <a:t> </a:t>
            </a:r>
            <a:r>
              <a:rPr lang="en-US" sz="2600" dirty="0" err="1"/>
              <a:t>pooblaščencu</a:t>
            </a:r>
            <a:r>
              <a:rPr lang="en-US" sz="2600" dirty="0"/>
              <a:t> RS. Ta </a:t>
            </a:r>
            <a:r>
              <a:rPr lang="en-US" sz="2600" dirty="0" err="1"/>
              <a:t>izjava</a:t>
            </a:r>
            <a:r>
              <a:rPr lang="en-US" sz="2600" dirty="0"/>
              <a:t> se </a:t>
            </a:r>
            <a:r>
              <a:rPr lang="en-US" sz="2600" dirty="0" err="1"/>
              <a:t>hrani</a:t>
            </a:r>
            <a:r>
              <a:rPr lang="en-US" sz="2600" dirty="0"/>
              <a:t> do </a:t>
            </a:r>
            <a:r>
              <a:rPr lang="en-US" sz="2600" dirty="0" err="1"/>
              <a:t>konca</a:t>
            </a:r>
            <a:r>
              <a:rPr lang="en-US" sz="2600" dirty="0"/>
              <a:t> </a:t>
            </a:r>
            <a:r>
              <a:rPr lang="en-US" sz="2600" dirty="0" err="1"/>
              <a:t>šolanja</a:t>
            </a:r>
            <a:r>
              <a:rPr lang="en-US" sz="2600" dirty="0"/>
              <a:t> in se </a:t>
            </a:r>
            <a:r>
              <a:rPr lang="en-US" sz="2600" dirty="0" err="1"/>
              <a:t>redoma</a:t>
            </a:r>
            <a:r>
              <a:rPr lang="en-US" sz="2600" dirty="0"/>
              <a:t> ne </a:t>
            </a:r>
            <a:r>
              <a:rPr lang="en-US" sz="2600" dirty="0" err="1"/>
              <a:t>posreduje</a:t>
            </a:r>
            <a:r>
              <a:rPr lang="en-US" sz="2600" dirty="0"/>
              <a:t> </a:t>
            </a:r>
            <a:r>
              <a:rPr lang="en-US" sz="2600" dirty="0" err="1"/>
              <a:t>nobenim</a:t>
            </a:r>
            <a:r>
              <a:rPr lang="en-US" sz="2600" dirty="0"/>
              <a:t> </a:t>
            </a:r>
            <a:r>
              <a:rPr lang="en-US" sz="2600" dirty="0" err="1"/>
              <a:t>zunanjim</a:t>
            </a:r>
            <a:r>
              <a:rPr lang="en-US" sz="2600" dirty="0"/>
              <a:t> </a:t>
            </a:r>
            <a:r>
              <a:rPr lang="en-US" sz="2600" dirty="0" err="1"/>
              <a:t>uporabnikom</a:t>
            </a:r>
            <a:r>
              <a:rPr lang="en-US" sz="2600" dirty="0"/>
              <a:t>. </a:t>
            </a:r>
            <a:endParaRPr lang="sl-SI" sz="2600" dirty="0"/>
          </a:p>
          <a:p>
            <a:pPr marL="0" indent="0">
              <a:buNone/>
            </a:pPr>
            <a:r>
              <a:rPr lang="en-US" sz="2600" dirty="0"/>
              <a:t> </a:t>
            </a:r>
            <a:r>
              <a:rPr lang="sl-SI" sz="2600" dirty="0"/>
              <a:t>  </a:t>
            </a:r>
          </a:p>
          <a:p>
            <a:pPr marL="0" indent="0">
              <a:buNone/>
            </a:pPr>
            <a:r>
              <a:rPr lang="sl-SI" sz="2600" dirty="0"/>
              <a:t>Podpis: ___________________</a:t>
            </a:r>
          </a:p>
          <a:p>
            <a:pPr marL="0" indent="0">
              <a:buNone/>
            </a:pPr>
            <a:r>
              <a:rPr lang="sl-SI" sz="2600" dirty="0"/>
              <a:t> </a:t>
            </a:r>
            <a:r>
              <a:rPr lang="sl-SI" sz="2600" dirty="0" smtClean="0"/>
              <a:t>Kraj </a:t>
            </a:r>
            <a:r>
              <a:rPr lang="sl-SI" sz="2600" dirty="0"/>
              <a:t>in datum: __________________________________</a:t>
            </a:r>
          </a:p>
          <a:p>
            <a:endParaRPr lang="sl-SI" dirty="0"/>
          </a:p>
        </p:txBody>
      </p:sp>
    </p:spTree>
    <p:extLst>
      <p:ext uri="{BB962C8B-B14F-4D97-AF65-F5344CB8AC3E}">
        <p14:creationId xmlns:p14="http://schemas.microsoft.com/office/powerpoint/2010/main" val="25679476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solidFill>
                  <a:srgbClr val="FF0000"/>
                </a:solidFill>
              </a:rPr>
              <a:t>TEŽAVE:</a:t>
            </a:r>
            <a:endParaRPr lang="sl-SI" dirty="0">
              <a:solidFill>
                <a:srgbClr val="FF0000"/>
              </a:solidFill>
            </a:endParaRPr>
          </a:p>
        </p:txBody>
      </p:sp>
      <p:sp>
        <p:nvSpPr>
          <p:cNvPr id="3" name="Označba mesta vsebine 2"/>
          <p:cNvSpPr>
            <a:spLocks noGrp="1"/>
          </p:cNvSpPr>
          <p:nvPr>
            <p:ph idx="1"/>
          </p:nvPr>
        </p:nvSpPr>
        <p:spPr>
          <a:xfrm>
            <a:off x="3869268" y="864108"/>
            <a:ext cx="7927316" cy="5120640"/>
          </a:xfrm>
        </p:spPr>
        <p:txBody>
          <a:bodyPr/>
          <a:lstStyle/>
          <a:p>
            <a:r>
              <a:rPr lang="sl-SI" sz="3200" dirty="0" smtClean="0">
                <a:solidFill>
                  <a:srgbClr val="FF0000"/>
                </a:solidFill>
              </a:rPr>
              <a:t>PRIVOLITEV NA ZALOGO </a:t>
            </a:r>
            <a:r>
              <a:rPr lang="sl-SI" sz="3200" dirty="0" smtClean="0"/>
              <a:t>– šolska svetovalna delavka – ni dopustno IP!!</a:t>
            </a:r>
          </a:p>
          <a:p>
            <a:r>
              <a:rPr lang="sl-SI" sz="3200" dirty="0" smtClean="0"/>
              <a:t>IZUM – ni spremenil  pogodb</a:t>
            </a:r>
          </a:p>
          <a:p>
            <a:r>
              <a:rPr lang="sl-SI" sz="3200" dirty="0" smtClean="0"/>
              <a:t>DMFA, ZOTKS – urediti glede tekmovanj</a:t>
            </a:r>
          </a:p>
          <a:p>
            <a:pPr marL="0" indent="0">
              <a:buNone/>
            </a:pPr>
            <a:r>
              <a:rPr lang="sl-SI" sz="3200" dirty="0"/>
              <a:t> </a:t>
            </a:r>
            <a:r>
              <a:rPr lang="sl-SI" sz="3200" dirty="0" smtClean="0"/>
              <a:t>                                    </a:t>
            </a:r>
            <a:endParaRPr lang="sl-SI" dirty="0"/>
          </a:p>
        </p:txBody>
      </p:sp>
    </p:spTree>
    <p:extLst>
      <p:ext uri="{BB962C8B-B14F-4D97-AF65-F5344CB8AC3E}">
        <p14:creationId xmlns:p14="http://schemas.microsoft.com/office/powerpoint/2010/main" val="15370291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solidFill>
                  <a:srgbClr val="FF0000"/>
                </a:solidFill>
              </a:rPr>
              <a:t>Tekmovanja</a:t>
            </a:r>
            <a:r>
              <a:rPr lang="sl-SI" dirty="0">
                <a:solidFill>
                  <a:srgbClr val="FF0000"/>
                </a:solidFill>
              </a:rPr>
              <a:t/>
            </a:r>
            <a:br>
              <a:rPr lang="sl-SI" dirty="0">
                <a:solidFill>
                  <a:srgbClr val="FF0000"/>
                </a:solidFill>
              </a:rPr>
            </a:br>
            <a:r>
              <a:rPr lang="sl-SI" dirty="0" smtClean="0">
                <a:solidFill>
                  <a:srgbClr val="FF0000"/>
                </a:solidFill>
              </a:rPr>
              <a:t> ZOTK-a</a:t>
            </a:r>
            <a:endParaRPr lang="sl-SI" dirty="0">
              <a:solidFill>
                <a:srgbClr val="FF0000"/>
              </a:solidFill>
            </a:endParaRPr>
          </a:p>
        </p:txBody>
      </p:sp>
      <p:sp>
        <p:nvSpPr>
          <p:cNvPr id="3" name="Označba mesta vsebine 2"/>
          <p:cNvSpPr>
            <a:spLocks noGrp="1"/>
          </p:cNvSpPr>
          <p:nvPr>
            <p:ph idx="1"/>
          </p:nvPr>
        </p:nvSpPr>
        <p:spPr/>
        <p:txBody>
          <a:bodyPr/>
          <a:lstStyle/>
          <a:p>
            <a:r>
              <a:rPr lang="sl-SI" dirty="0"/>
              <a:t>To je problematično, saj je z vidika varstva osebnih podatkov organizator upravljalec zbirke podatkov in </a:t>
            </a:r>
            <a:r>
              <a:rPr lang="sl-SI" dirty="0">
                <a:solidFill>
                  <a:srgbClr val="FF0000"/>
                </a:solidFill>
              </a:rPr>
              <a:t>ne pogodbeni obdelovalec šole.</a:t>
            </a:r>
          </a:p>
          <a:p>
            <a:r>
              <a:rPr lang="sl-SI" dirty="0">
                <a:solidFill>
                  <a:srgbClr val="FF0000"/>
                </a:solidFill>
              </a:rPr>
              <a:t>Prav tako je nedopustno</a:t>
            </a:r>
            <a:r>
              <a:rPr lang="sl-SI" dirty="0"/>
              <a:t>, da se od šole zahteva: (cit.: Šola, ki prijavlja udeleženca, je dolžna zagotoviti pisno soglasje staršev oz. zakonitih skrbnikov za uporabo osebnih podatkov v skladu s tem pravilnikom, za javno objavo rezultatov ter za objavo fotografije udeleženca s tekmovanja ali razglasitve rezultatov na spletni strani ali v tiskanih gradivih ZOTKS.), da namesto njih pridobiva in hrani  soglasja ter jih po potrebi , na njihovo zahtevo izroči ZTKOS-u.</a:t>
            </a:r>
          </a:p>
          <a:p>
            <a:endParaRPr lang="sl-SI" dirty="0"/>
          </a:p>
        </p:txBody>
      </p:sp>
    </p:spTree>
    <p:extLst>
      <p:ext uri="{BB962C8B-B14F-4D97-AF65-F5344CB8AC3E}">
        <p14:creationId xmlns:p14="http://schemas.microsoft.com/office/powerpoint/2010/main" val="28641650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solidFill>
                  <a:srgbClr val="FF0000"/>
                </a:solidFill>
              </a:rPr>
              <a:t>Tekmovanja ZOTKA</a:t>
            </a:r>
            <a:endParaRPr lang="sl-SI" dirty="0">
              <a:solidFill>
                <a:srgbClr val="FF0000"/>
              </a:solidFill>
            </a:endParaRPr>
          </a:p>
        </p:txBody>
      </p:sp>
      <p:sp>
        <p:nvSpPr>
          <p:cNvPr id="3" name="Označba mesta vsebine 2"/>
          <p:cNvSpPr>
            <a:spLocks noGrp="1"/>
          </p:cNvSpPr>
          <p:nvPr>
            <p:ph idx="1"/>
          </p:nvPr>
        </p:nvSpPr>
        <p:spPr>
          <a:xfrm>
            <a:off x="3869268" y="328108"/>
            <a:ext cx="7315200" cy="5656640"/>
          </a:xfrm>
        </p:spPr>
        <p:txBody>
          <a:bodyPr>
            <a:normAutofit/>
          </a:bodyPr>
          <a:lstStyle/>
          <a:p>
            <a:pPr marL="0" indent="0">
              <a:buNone/>
            </a:pPr>
            <a:r>
              <a:rPr lang="sl-SI" dirty="0"/>
              <a:t>N</a:t>
            </a:r>
            <a:r>
              <a:rPr lang="sl-SI" dirty="0" smtClean="0"/>
              <a:t>eprimerno </a:t>
            </a:r>
            <a:r>
              <a:rPr lang="sl-SI" dirty="0"/>
              <a:t>prakso navedenega organizatorja državnega tekmovanja.</a:t>
            </a:r>
          </a:p>
          <a:p>
            <a:pPr marL="0" indent="0">
              <a:buNone/>
            </a:pPr>
            <a:r>
              <a:rPr lang="sl-SI" dirty="0"/>
              <a:t>O</a:t>
            </a:r>
            <a:r>
              <a:rPr lang="sl-SI" dirty="0" smtClean="0"/>
              <a:t>ba </a:t>
            </a:r>
            <a:r>
              <a:rPr lang="sl-SI" dirty="0"/>
              <a:t>obrazca (za </a:t>
            </a:r>
            <a:r>
              <a:rPr lang="sl-SI" dirty="0" smtClean="0"/>
              <a:t>mladoletne </a:t>
            </a:r>
            <a:r>
              <a:rPr lang="sl-SI" dirty="0"/>
              <a:t>in polnoletne) </a:t>
            </a:r>
            <a:r>
              <a:rPr lang="sl-SI" dirty="0" smtClean="0"/>
              <a:t>pomanjkljiva </a:t>
            </a:r>
            <a:r>
              <a:rPr lang="sl-SI" dirty="0"/>
              <a:t>glede soglasja za  objavo </a:t>
            </a:r>
            <a:r>
              <a:rPr lang="sl-SI" u="sng" dirty="0"/>
              <a:t>fotografij z imenom in priimkom. </a:t>
            </a:r>
            <a:endParaRPr lang="sl-SI" u="sng" dirty="0" smtClean="0"/>
          </a:p>
          <a:p>
            <a:pPr marL="0" indent="0">
              <a:buNone/>
            </a:pPr>
            <a:r>
              <a:rPr lang="sl-SI" dirty="0" smtClean="0"/>
              <a:t>Obrazec </a:t>
            </a:r>
            <a:r>
              <a:rPr lang="sl-SI" dirty="0"/>
              <a:t>sicer </a:t>
            </a:r>
            <a:r>
              <a:rPr lang="sl-SI" b="1" dirty="0">
                <a:solidFill>
                  <a:srgbClr val="FF0000"/>
                </a:solidFill>
              </a:rPr>
              <a:t>navaja objavo priznanja </a:t>
            </a:r>
            <a:r>
              <a:rPr lang="sl-SI" dirty="0"/>
              <a:t>(domnevam fotografijo  zlatega , srebrnega priznanja), na katerem so navedeni osebni podatki udeleženca. </a:t>
            </a:r>
            <a:endParaRPr lang="sl-SI" dirty="0" smtClean="0"/>
          </a:p>
          <a:p>
            <a:pPr marL="0" indent="0">
              <a:buNone/>
            </a:pPr>
            <a:r>
              <a:rPr lang="sl-SI" dirty="0" smtClean="0"/>
              <a:t>Morda </a:t>
            </a:r>
            <a:r>
              <a:rPr lang="sl-SI" dirty="0"/>
              <a:t>organizator </a:t>
            </a:r>
            <a:r>
              <a:rPr lang="sl-SI" u="sng" dirty="0"/>
              <a:t>ne namerava objaviti fotografije </a:t>
            </a:r>
            <a:r>
              <a:rPr lang="sl-SI" dirty="0"/>
              <a:t>posameznih dijakov, zato tudi ne išče </a:t>
            </a:r>
            <a:r>
              <a:rPr lang="sl-SI" dirty="0" smtClean="0"/>
              <a:t>soglasja,.</a:t>
            </a:r>
          </a:p>
          <a:p>
            <a:pPr marL="0" indent="0">
              <a:buNone/>
            </a:pPr>
            <a:r>
              <a:rPr lang="sl-SI" dirty="0" smtClean="0"/>
              <a:t>Drugačna </a:t>
            </a:r>
            <a:r>
              <a:rPr lang="sl-SI" dirty="0"/>
              <a:t>pa je </a:t>
            </a:r>
            <a:r>
              <a:rPr lang="sl-SI" u="sng" dirty="0"/>
              <a:t>zgodba z zbiranjem in hranjenjem soglasij</a:t>
            </a:r>
            <a:r>
              <a:rPr lang="sl-SI" dirty="0"/>
              <a:t>, </a:t>
            </a:r>
            <a:r>
              <a:rPr lang="sl-SI" dirty="0" smtClean="0"/>
              <a:t>-  nedopustna praksa, </a:t>
            </a:r>
            <a:r>
              <a:rPr lang="sl-SI" dirty="0"/>
              <a:t>ki je sporna z vidika zbiranja in varovanja zbirke podatkov</a:t>
            </a:r>
            <a:r>
              <a:rPr lang="sl-SI" dirty="0" smtClean="0"/>
              <a:t>.</a:t>
            </a:r>
          </a:p>
          <a:p>
            <a:pPr marL="0" indent="0">
              <a:buNone/>
            </a:pPr>
            <a:r>
              <a:rPr lang="sl-SI" dirty="0" smtClean="0">
                <a:solidFill>
                  <a:srgbClr val="FF0000"/>
                </a:solidFill>
              </a:rPr>
              <a:t>Organizator </a:t>
            </a:r>
            <a:r>
              <a:rPr lang="sl-SI" dirty="0">
                <a:solidFill>
                  <a:srgbClr val="FF0000"/>
                </a:solidFill>
              </a:rPr>
              <a:t>je s Pravili tekmovanja v 8. členu svojo dolžnost zbiranja soglasij za namene kot jih navaja </a:t>
            </a:r>
            <a:r>
              <a:rPr lang="sl-SI" dirty="0"/>
              <a:t>(cit.:- lahko ZOTKS uporablja za namene izvedbe državnega tekmovanja, javno objavo rezultatov, promocijo tekmovanja ter obveščanje o drugih aktivnostih ZOTKS) </a:t>
            </a:r>
            <a:r>
              <a:rPr lang="sl-SI" dirty="0">
                <a:solidFill>
                  <a:srgbClr val="FF0000"/>
                </a:solidFill>
              </a:rPr>
              <a:t>prenesel na šolo, ki prijavlja tekmovalca. </a:t>
            </a:r>
            <a:endParaRPr lang="sl-SI" dirty="0" smtClean="0">
              <a:solidFill>
                <a:srgbClr val="FF0000"/>
              </a:solidFill>
            </a:endParaRPr>
          </a:p>
          <a:p>
            <a:endParaRPr lang="sl-SI" dirty="0"/>
          </a:p>
          <a:p>
            <a:endParaRPr lang="sl-SI" dirty="0"/>
          </a:p>
        </p:txBody>
      </p:sp>
    </p:spTree>
    <p:extLst>
      <p:ext uri="{BB962C8B-B14F-4D97-AF65-F5344CB8AC3E}">
        <p14:creationId xmlns:p14="http://schemas.microsoft.com/office/powerpoint/2010/main" val="35901272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značba mesta vsebine 2"/>
          <p:cNvSpPr>
            <a:spLocks noGrp="1"/>
          </p:cNvSpPr>
          <p:nvPr>
            <p:ph idx="1"/>
          </p:nvPr>
        </p:nvSpPr>
        <p:spPr/>
        <p:txBody>
          <a:bodyPr/>
          <a:lstStyle/>
          <a:p>
            <a:pPr marL="0" indent="0">
              <a:buNone/>
            </a:pPr>
            <a:r>
              <a:rPr lang="sl-SI" dirty="0"/>
              <a:t>Š</a:t>
            </a:r>
            <a:r>
              <a:rPr lang="sl-SI" dirty="0" smtClean="0"/>
              <a:t>ola </a:t>
            </a:r>
            <a:r>
              <a:rPr lang="sl-SI" dirty="0"/>
              <a:t>ima soglasja za objavo fotografij in rezultatov tekmovanj, za namene objave na javnih prostorih šole, spletnih straneh šole, ipd</a:t>
            </a:r>
            <a:r>
              <a:rPr lang="sl-SI" dirty="0" smtClean="0"/>
              <a:t>.</a:t>
            </a:r>
          </a:p>
          <a:p>
            <a:pPr marL="0" indent="0">
              <a:buNone/>
            </a:pPr>
            <a:r>
              <a:rPr lang="sl-SI" u="sng" dirty="0" smtClean="0">
                <a:solidFill>
                  <a:srgbClr val="FF0000"/>
                </a:solidFill>
              </a:rPr>
              <a:t>Ni </a:t>
            </a:r>
            <a:r>
              <a:rPr lang="sl-SI" u="sng" dirty="0">
                <a:solidFill>
                  <a:srgbClr val="FF0000"/>
                </a:solidFill>
              </a:rPr>
              <a:t>pa mogoče ta soglasja uporabiti za objave ZTKOS-a.</a:t>
            </a:r>
          </a:p>
          <a:p>
            <a:pPr marL="0" indent="0">
              <a:buNone/>
            </a:pPr>
            <a:endParaRPr lang="sl-SI" dirty="0"/>
          </a:p>
          <a:p>
            <a:pPr marL="0" indent="0">
              <a:buNone/>
            </a:pPr>
            <a:r>
              <a:rPr lang="sl-SI" dirty="0"/>
              <a:t>P</a:t>
            </a:r>
            <a:r>
              <a:rPr lang="sl-SI" dirty="0" smtClean="0"/>
              <a:t>ravilno </a:t>
            </a:r>
            <a:r>
              <a:rPr lang="sl-SI" dirty="0"/>
              <a:t>pa je, da šola zbere soglasja za udeležbo na tekmovanjih (7. člen)</a:t>
            </a:r>
          </a:p>
          <a:p>
            <a:pPr marL="0" indent="0">
              <a:buNone/>
            </a:pPr>
            <a:r>
              <a:rPr lang="sl-SI" dirty="0"/>
              <a:t> </a:t>
            </a:r>
            <a:r>
              <a:rPr lang="sl-SI" dirty="0" smtClean="0"/>
              <a:t>Vi </a:t>
            </a:r>
            <a:r>
              <a:rPr lang="sl-SI" dirty="0"/>
              <a:t>lahko </a:t>
            </a:r>
            <a:r>
              <a:rPr lang="sl-SI" u="sng" dirty="0"/>
              <a:t>kot uslugo </a:t>
            </a:r>
            <a:r>
              <a:rPr lang="sl-SI" dirty="0"/>
              <a:t>organizatorju poleg zbiranja soglasja za udeležbo na tekmovanju razdelite tudi njihov obrazec soglasja za zbiranje in obdelavo podatkov in jim vse skupaj s prevzemnim zapisnikom izročite v hrambo in postopanje kot upravljalcu podatkov. </a:t>
            </a:r>
            <a:endParaRPr lang="sl-SI" dirty="0" smtClean="0"/>
          </a:p>
          <a:p>
            <a:pPr marL="0" indent="0">
              <a:buNone/>
            </a:pPr>
            <a:r>
              <a:rPr lang="sl-SI" dirty="0" smtClean="0"/>
              <a:t>Seveda </a:t>
            </a:r>
            <a:r>
              <a:rPr lang="sl-SI" dirty="0"/>
              <a:t>pa morajo prej </a:t>
            </a:r>
            <a:r>
              <a:rPr lang="sl-SI" dirty="0">
                <a:solidFill>
                  <a:srgbClr val="FF0000"/>
                </a:solidFill>
              </a:rPr>
              <a:t>izdelati obrazec, ki bo ustrezal standardom GDPR-ja</a:t>
            </a:r>
          </a:p>
        </p:txBody>
      </p:sp>
    </p:spTree>
    <p:extLst>
      <p:ext uri="{BB962C8B-B14F-4D97-AF65-F5344CB8AC3E}">
        <p14:creationId xmlns:p14="http://schemas.microsoft.com/office/powerpoint/2010/main" val="10182098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lstStyle/>
          <a:p>
            <a:r>
              <a:rPr lang="sl-SI" dirty="0" smtClean="0">
                <a:solidFill>
                  <a:srgbClr val="FF0000"/>
                </a:solidFill>
              </a:rPr>
              <a:t>Dogovor nova KP</a:t>
            </a:r>
            <a:endParaRPr lang="sl-SI" dirty="0">
              <a:solidFill>
                <a:srgbClr val="FF0000"/>
              </a:solidFill>
            </a:endParaRPr>
          </a:p>
        </p:txBody>
      </p:sp>
      <p:sp>
        <p:nvSpPr>
          <p:cNvPr id="3" name="Podnaslov 2"/>
          <p:cNvSpPr>
            <a:spLocks noGrp="1"/>
          </p:cNvSpPr>
          <p:nvPr>
            <p:ph type="subTitle" idx="1"/>
          </p:nvPr>
        </p:nvSpPr>
        <p:spPr/>
        <p:txBody>
          <a:bodyPr/>
          <a:lstStyle/>
          <a:p>
            <a:endParaRPr lang="sl-SI" dirty="0"/>
          </a:p>
        </p:txBody>
      </p:sp>
    </p:spTree>
    <p:extLst>
      <p:ext uri="{BB962C8B-B14F-4D97-AF65-F5344CB8AC3E}">
        <p14:creationId xmlns:p14="http://schemas.microsoft.com/office/powerpoint/2010/main" val="3263475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dirty="0"/>
          </a:p>
        </p:txBody>
      </p:sp>
      <p:sp>
        <p:nvSpPr>
          <p:cNvPr id="3" name="Označba mesta vsebine 2"/>
          <p:cNvSpPr>
            <a:spLocks noGrp="1"/>
          </p:cNvSpPr>
          <p:nvPr>
            <p:ph idx="1"/>
          </p:nvPr>
        </p:nvSpPr>
        <p:spPr/>
        <p:txBody>
          <a:bodyPr/>
          <a:lstStyle/>
          <a:p>
            <a:r>
              <a:rPr lang="sl-SI" sz="3200" dirty="0" smtClean="0"/>
              <a:t>Anekse ste dobili.</a:t>
            </a:r>
          </a:p>
          <a:p>
            <a:r>
              <a:rPr lang="sl-SI" sz="3200" dirty="0" smtClean="0"/>
              <a:t>Opis delovnega mesta </a:t>
            </a:r>
          </a:p>
          <a:p>
            <a:r>
              <a:rPr lang="sl-SI" sz="3200" dirty="0" smtClean="0"/>
              <a:t>Spremenite Pravilnik o sistemizaciji.</a:t>
            </a:r>
          </a:p>
          <a:p>
            <a:r>
              <a:rPr lang="sl-SI" sz="3200" dirty="0" smtClean="0"/>
              <a:t>Pogodba o zaposlitvi – razrednik!  </a:t>
            </a:r>
            <a:endParaRPr lang="sl-SI" dirty="0"/>
          </a:p>
        </p:txBody>
      </p:sp>
    </p:spTree>
    <p:extLst>
      <p:ext uri="{BB962C8B-B14F-4D97-AF65-F5344CB8AC3E}">
        <p14:creationId xmlns:p14="http://schemas.microsoft.com/office/powerpoint/2010/main" val="2235543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smtClean="0">
                <a:solidFill>
                  <a:srgbClr val="FF0000"/>
                </a:solidFill>
              </a:rPr>
              <a:t>Obrazec –</a:t>
            </a:r>
            <a:br>
              <a:rPr lang="sl-SI" dirty="0" smtClean="0">
                <a:solidFill>
                  <a:srgbClr val="FF0000"/>
                </a:solidFill>
              </a:rPr>
            </a:br>
            <a:r>
              <a:rPr lang="sl-SI" dirty="0" smtClean="0">
                <a:solidFill>
                  <a:srgbClr val="FF0000"/>
                </a:solidFill>
              </a:rPr>
              <a:t>evidenca kršitev</a:t>
            </a:r>
            <a:endParaRPr lang="sl-SI" dirty="0">
              <a:solidFill>
                <a:srgbClr val="FF0000"/>
              </a:solidFill>
            </a:endParaRP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68738" y="1236790"/>
            <a:ext cx="7315200" cy="43748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090962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lstStyle/>
          <a:p>
            <a:r>
              <a:rPr lang="sl-SI" dirty="0" smtClean="0">
                <a:solidFill>
                  <a:srgbClr val="92D050"/>
                </a:solidFill>
              </a:rPr>
              <a:t>Vprašanja?</a:t>
            </a:r>
            <a:endParaRPr lang="sl-SI" dirty="0">
              <a:solidFill>
                <a:srgbClr val="92D050"/>
              </a:solidFill>
            </a:endParaRPr>
          </a:p>
        </p:txBody>
      </p:sp>
      <p:sp>
        <p:nvSpPr>
          <p:cNvPr id="3" name="Podnaslov 2"/>
          <p:cNvSpPr>
            <a:spLocks noGrp="1"/>
          </p:cNvSpPr>
          <p:nvPr>
            <p:ph type="subTitle" idx="1"/>
          </p:nvPr>
        </p:nvSpPr>
        <p:spPr/>
        <p:txBody>
          <a:bodyPr>
            <a:normAutofit/>
          </a:bodyPr>
          <a:lstStyle/>
          <a:p>
            <a:pPr algn="ctr"/>
            <a:r>
              <a:rPr lang="sl-SI" sz="3600" dirty="0" smtClean="0">
                <a:solidFill>
                  <a:srgbClr val="FF0000"/>
                </a:solidFill>
              </a:rPr>
              <a:t>HVALA ZA POZORNOST!</a:t>
            </a:r>
            <a:endParaRPr lang="sl-SI" sz="3600" dirty="0">
              <a:solidFill>
                <a:srgbClr val="FF0000"/>
              </a:solidFill>
            </a:endParaRPr>
          </a:p>
        </p:txBody>
      </p:sp>
    </p:spTree>
    <p:extLst>
      <p:ext uri="{BB962C8B-B14F-4D97-AF65-F5344CB8AC3E}">
        <p14:creationId xmlns:p14="http://schemas.microsoft.com/office/powerpoint/2010/main" val="2777822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2200" b="1" dirty="0">
                <a:solidFill>
                  <a:srgbClr val="FF0000"/>
                </a:solidFill>
              </a:rPr>
              <a:t>PRAVILNIK</a:t>
            </a:r>
            <a:r>
              <a:rPr lang="sl-SI" sz="2200" dirty="0">
                <a:solidFill>
                  <a:srgbClr val="FF0000"/>
                </a:solidFill>
              </a:rPr>
              <a:t/>
            </a:r>
            <a:br>
              <a:rPr lang="sl-SI" sz="2200" dirty="0">
                <a:solidFill>
                  <a:srgbClr val="FF0000"/>
                </a:solidFill>
              </a:rPr>
            </a:br>
            <a:r>
              <a:rPr lang="sl-SI" sz="2200" b="1" dirty="0">
                <a:solidFill>
                  <a:srgbClr val="FF0000"/>
                </a:solidFill>
              </a:rPr>
              <a:t>o obdelavi osebnih podatkov vključno z zagotavljanjem varnosti osebnih podatkov in politiko varstva osebnih podatkov </a:t>
            </a:r>
            <a:r>
              <a:rPr lang="sl-SI" sz="2200" b="1" dirty="0" smtClean="0">
                <a:solidFill>
                  <a:srgbClr val="FF0000"/>
                </a:solidFill>
              </a:rPr>
              <a:t>zaposlenih</a:t>
            </a:r>
            <a:endParaRPr lang="sl-SI" dirty="0"/>
          </a:p>
        </p:txBody>
      </p:sp>
      <p:sp>
        <p:nvSpPr>
          <p:cNvPr id="3" name="Označba mesta vsebine 2"/>
          <p:cNvSpPr>
            <a:spLocks noGrp="1"/>
          </p:cNvSpPr>
          <p:nvPr>
            <p:ph idx="1"/>
          </p:nvPr>
        </p:nvSpPr>
        <p:spPr/>
        <p:txBody>
          <a:bodyPr>
            <a:normAutofit fontScale="85000" lnSpcReduction="20000"/>
          </a:bodyPr>
          <a:lstStyle/>
          <a:p>
            <a:pPr marL="0" indent="0">
              <a:buNone/>
            </a:pPr>
            <a:r>
              <a:rPr lang="sl-SI" dirty="0"/>
              <a:t>Na podlagi določb Uredbe (EU) 2016/679 Evropskega Parlamenta in Sveta z dne 27. aprila 2016 o varstvu posameznikov pri obdelavi osebnih podatkov in o prostem pretoku takih podatkov ter o razveljavitvi Direktive 95/46/ES (v nadaljevanju: Splošna uredba), 24. in 25. člena Zakona o varstvu osebnih podatkov ( Uradni list RS, Uradni list RS, št. </a:t>
            </a:r>
            <a:r>
              <a:rPr lang="sl-SI" dirty="0">
                <a:hlinkClick r:id="rId2" tooltip="Zakon o varstvu osebnih podatkov (uradno prečiščeno besedilo)"/>
              </a:rPr>
              <a:t>94/07</a:t>
            </a:r>
            <a:r>
              <a:rPr lang="sl-SI" dirty="0"/>
              <a:t> – uradno prečiščeno besedilo; ZVOP-1) izdaja </a:t>
            </a:r>
            <a:r>
              <a:rPr lang="sl-SI" dirty="0" smtClean="0"/>
              <a:t>_______________, </a:t>
            </a:r>
            <a:r>
              <a:rPr lang="sl-SI" dirty="0"/>
              <a:t>ki ga </a:t>
            </a:r>
            <a:r>
              <a:rPr lang="sl-SI" dirty="0" smtClean="0"/>
              <a:t>zastopa____________________</a:t>
            </a:r>
            <a:endParaRPr lang="sl-SI" dirty="0"/>
          </a:p>
          <a:p>
            <a:pPr marL="0" indent="0">
              <a:buNone/>
            </a:pPr>
            <a:r>
              <a:rPr lang="sl-SI" b="1" dirty="0" smtClean="0">
                <a:solidFill>
                  <a:srgbClr val="FF0000"/>
                </a:solidFill>
              </a:rPr>
              <a:t> </a:t>
            </a:r>
          </a:p>
          <a:p>
            <a:pPr marL="0" indent="0">
              <a:buNone/>
            </a:pPr>
            <a:r>
              <a:rPr lang="sl-SI" dirty="0"/>
              <a:t>I. SPLOŠNE DOLOČBE</a:t>
            </a:r>
          </a:p>
          <a:p>
            <a:pPr marL="0" indent="0">
              <a:buNone/>
            </a:pPr>
            <a:r>
              <a:rPr lang="sl-SI" dirty="0" smtClean="0"/>
              <a:t>II</a:t>
            </a:r>
            <a:r>
              <a:rPr lang="sl-SI" dirty="0"/>
              <a:t>. VAROVANJE PROSTOROV IN RAČUNALNIŠKE OPREME</a:t>
            </a:r>
          </a:p>
          <a:p>
            <a:pPr marL="0" indent="0">
              <a:buNone/>
            </a:pPr>
            <a:r>
              <a:rPr lang="sl-SI" dirty="0"/>
              <a:t>III. VAROVANJE SISTEMSKE IN APLIKATIVNO PROGRAMSKE RAČUNALNIŠKE OPREME TER PODATKOV, KI SE OBDELUJEJO Z RAČUNALNIŠKO </a:t>
            </a:r>
            <a:r>
              <a:rPr lang="sl-SI" dirty="0" smtClean="0"/>
              <a:t>OPREMO</a:t>
            </a:r>
          </a:p>
          <a:p>
            <a:pPr marL="0" indent="0">
              <a:buNone/>
            </a:pPr>
            <a:r>
              <a:rPr lang="sl-SI" dirty="0"/>
              <a:t>IV. POLITIKA VARSTVA OSEBNIH PODATKOV ZAPOSLENIH </a:t>
            </a:r>
          </a:p>
          <a:p>
            <a:pPr marL="0" indent="0">
              <a:buNone/>
            </a:pPr>
            <a:r>
              <a:rPr lang="sl-SI" dirty="0"/>
              <a:t>V. STORITVE, KI JIH OPRAVLJAJO ZUNANJE PRAVNE ALI FIZIČNE </a:t>
            </a:r>
            <a:r>
              <a:rPr lang="sl-SI" dirty="0" smtClean="0"/>
              <a:t>OSEBE</a:t>
            </a:r>
          </a:p>
          <a:p>
            <a:pPr marL="0" indent="0">
              <a:buNone/>
            </a:pPr>
            <a:r>
              <a:rPr lang="sl-SI" dirty="0"/>
              <a:t>VI. POSREDOVANJE OSEBNIH PODATKOV</a:t>
            </a:r>
          </a:p>
          <a:p>
            <a:pPr marL="0" indent="0">
              <a:buNone/>
            </a:pPr>
            <a:r>
              <a:rPr lang="sl-SI" dirty="0" smtClean="0"/>
              <a:t>VII</a:t>
            </a:r>
            <a:r>
              <a:rPr lang="sl-SI" dirty="0"/>
              <a:t>. BRISANJE PODATKOV</a:t>
            </a:r>
          </a:p>
          <a:p>
            <a:pPr marL="0" indent="0">
              <a:buNone/>
            </a:pPr>
            <a:r>
              <a:rPr lang="sl-SI" dirty="0" smtClean="0"/>
              <a:t>VIII</a:t>
            </a:r>
            <a:r>
              <a:rPr lang="sl-SI" dirty="0"/>
              <a:t>. UKREPANJE OB SUMU NEPOOBLAŠČENEGA DOSTOPA</a:t>
            </a:r>
          </a:p>
          <a:p>
            <a:pPr marL="0" indent="0">
              <a:buNone/>
            </a:pPr>
            <a:r>
              <a:rPr lang="sl-SI" dirty="0" smtClean="0"/>
              <a:t>IX</a:t>
            </a:r>
            <a:r>
              <a:rPr lang="sl-SI" dirty="0"/>
              <a:t>. ODGOVORNOST ZA IZVAJANJE VARNOSTNIH UKREPOV IN POSTOPKOV</a:t>
            </a:r>
          </a:p>
          <a:p>
            <a:pPr marL="0" indent="0">
              <a:buNone/>
            </a:pPr>
            <a:r>
              <a:rPr lang="sl-SI" dirty="0"/>
              <a:t>X. KONČNE DOLOČBE:</a:t>
            </a:r>
          </a:p>
          <a:p>
            <a:pPr marL="0" indent="0">
              <a:buNone/>
            </a:pPr>
            <a:endParaRPr lang="sl-SI" dirty="0"/>
          </a:p>
        </p:txBody>
      </p:sp>
    </p:spTree>
    <p:extLst>
      <p:ext uri="{BB962C8B-B14F-4D97-AF65-F5344CB8AC3E}">
        <p14:creationId xmlns:p14="http://schemas.microsoft.com/office/powerpoint/2010/main" val="2875862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a:solidFill>
                  <a:srgbClr val="FF0000"/>
                </a:solidFill>
              </a:rPr>
              <a:t>Evidenca dejavnosti obdelave </a:t>
            </a:r>
            <a:r>
              <a:rPr lang="sl-SI" b="1" dirty="0" smtClean="0">
                <a:solidFill>
                  <a:srgbClr val="FF0000"/>
                </a:solidFill>
              </a:rPr>
              <a:t>javnega zavoda</a:t>
            </a:r>
            <a:br>
              <a:rPr lang="sl-SI" b="1" dirty="0" smtClean="0">
                <a:solidFill>
                  <a:srgbClr val="FF0000"/>
                </a:solidFill>
              </a:rPr>
            </a:br>
            <a:r>
              <a:rPr lang="sl-SI" b="1" dirty="0" smtClean="0">
                <a:solidFill>
                  <a:srgbClr val="FF0000"/>
                </a:solidFill>
              </a:rPr>
              <a:t>(upravljavec</a:t>
            </a:r>
            <a:r>
              <a:rPr lang="sl-SI" b="1" dirty="0">
                <a:solidFill>
                  <a:srgbClr val="FF0000"/>
                </a:solidFill>
              </a:rPr>
              <a:t>) </a:t>
            </a:r>
            <a:r>
              <a:rPr lang="sl-SI" dirty="0"/>
              <a:t/>
            </a:r>
            <a:br>
              <a:rPr lang="sl-SI" dirty="0"/>
            </a:br>
            <a:r>
              <a:rPr lang="sl-SI" dirty="0"/>
              <a:t> </a:t>
            </a:r>
            <a:br>
              <a:rPr lang="sl-SI" dirty="0"/>
            </a:br>
            <a:r>
              <a:rPr lang="sl-SI" dirty="0"/>
              <a:t> </a:t>
            </a:r>
            <a:br>
              <a:rPr lang="sl-SI" dirty="0"/>
            </a:br>
            <a:endParaRPr lang="sl-SI" dirty="0"/>
          </a:p>
        </p:txBody>
      </p:sp>
      <p:pic>
        <p:nvPicPr>
          <p:cNvPr id="4" name="Označba mesta vsebine 3"/>
          <p:cNvPicPr>
            <a:picLocks noGrp="1" noChangeAspect="1"/>
          </p:cNvPicPr>
          <p:nvPr>
            <p:ph idx="1"/>
          </p:nvPr>
        </p:nvPicPr>
        <p:blipFill>
          <a:blip r:embed="rId2"/>
          <a:stretch>
            <a:fillRect/>
          </a:stretch>
        </p:blipFill>
        <p:spPr>
          <a:xfrm>
            <a:off x="3868738" y="2191884"/>
            <a:ext cx="7315200" cy="2464707"/>
          </a:xfrm>
          <a:prstGeom prst="rect">
            <a:avLst/>
          </a:prstGeom>
        </p:spPr>
      </p:pic>
    </p:spTree>
    <p:extLst>
      <p:ext uri="{BB962C8B-B14F-4D97-AF65-F5344CB8AC3E}">
        <p14:creationId xmlns:p14="http://schemas.microsoft.com/office/powerpoint/2010/main" val="3205091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a:solidFill>
                  <a:srgbClr val="FF0000"/>
                </a:solidFill>
              </a:rPr>
              <a:t>KATALOG INFORMACIJ JAVNEGA ZNAČAJA</a:t>
            </a:r>
            <a:r>
              <a:rPr lang="sl-SI" dirty="0">
                <a:solidFill>
                  <a:srgbClr val="FF0000"/>
                </a:solidFill>
              </a:rPr>
              <a:t/>
            </a:r>
            <a:br>
              <a:rPr lang="sl-SI" dirty="0">
                <a:solidFill>
                  <a:srgbClr val="FF0000"/>
                </a:solidFill>
              </a:rPr>
            </a:br>
            <a:r>
              <a:rPr lang="sl-SI" dirty="0" smtClean="0"/>
              <a:t>Korigirajte </a:t>
            </a:r>
            <a:r>
              <a:rPr lang="sl-SI" dirty="0"/>
              <a:t>ga !</a:t>
            </a:r>
            <a:br>
              <a:rPr lang="sl-SI" dirty="0"/>
            </a:br>
            <a:r>
              <a:rPr lang="sl-SI" dirty="0"/>
              <a:t/>
            </a:r>
            <a:br>
              <a:rPr lang="sl-SI" dirty="0"/>
            </a:br>
            <a:r>
              <a:rPr lang="sl-SI" dirty="0"/>
              <a:t> </a:t>
            </a:r>
            <a:br>
              <a:rPr lang="sl-SI" dirty="0"/>
            </a:br>
            <a:endParaRPr lang="sl-SI" dirty="0"/>
          </a:p>
        </p:txBody>
      </p:sp>
      <p:sp>
        <p:nvSpPr>
          <p:cNvPr id="3" name="Označba mesta vsebine 2"/>
          <p:cNvSpPr>
            <a:spLocks noGrp="1"/>
          </p:cNvSpPr>
          <p:nvPr>
            <p:ph idx="1"/>
          </p:nvPr>
        </p:nvSpPr>
        <p:spPr/>
        <p:txBody>
          <a:bodyPr>
            <a:normAutofit fontScale="32500" lnSpcReduction="20000"/>
          </a:bodyPr>
          <a:lstStyle/>
          <a:p>
            <a:pPr marL="0" indent="0">
              <a:buNone/>
            </a:pPr>
            <a:r>
              <a:rPr lang="sl-SI" b="1" dirty="0"/>
              <a:t>Politika zasebnosti</a:t>
            </a:r>
            <a:endParaRPr lang="sl-SI" u="sng" dirty="0"/>
          </a:p>
          <a:p>
            <a:pPr marL="0" indent="0">
              <a:buNone/>
            </a:pPr>
            <a:r>
              <a:rPr lang="sl-SI" dirty="0"/>
              <a:t> </a:t>
            </a:r>
            <a:r>
              <a:rPr lang="sl-SI" sz="3700" b="1" dirty="0" smtClean="0">
                <a:solidFill>
                  <a:srgbClr val="FF0000"/>
                </a:solidFill>
              </a:rPr>
              <a:t>Varovanje </a:t>
            </a:r>
            <a:r>
              <a:rPr lang="sl-SI" sz="3700" b="1" dirty="0">
                <a:solidFill>
                  <a:srgbClr val="FF0000"/>
                </a:solidFill>
              </a:rPr>
              <a:t>osebnih podatkov</a:t>
            </a:r>
            <a:endParaRPr lang="sl-SI" sz="3700" u="sng" dirty="0">
              <a:solidFill>
                <a:srgbClr val="FF0000"/>
              </a:solidFill>
            </a:endParaRPr>
          </a:p>
          <a:p>
            <a:pPr marL="0" indent="0">
              <a:buNone/>
            </a:pPr>
            <a:r>
              <a:rPr lang="sl-SI" dirty="0"/>
              <a:t>Šolski center Ljubljana za namene izobraževanja in izpopolnjevanja učencev in dijakov, študentov in udeležencev izobraževanja odraslih za spremljanje njihovega razvoja in napredovanja, za svetovanje in obveščanje ter za nemoten potek dela zavoda obdeluje osebne podatke učencev in dijakov ter staršev oziroma skrbnikov, študentov in udeležencev izobraževanja odraslih, skladno s področno zakonodajo in splošno uredbo o varovanju osebnih podatkov. </a:t>
            </a:r>
            <a:endParaRPr lang="sl-SI" u="sng" dirty="0"/>
          </a:p>
          <a:p>
            <a:pPr marL="0" indent="0">
              <a:lnSpc>
                <a:spcPct val="120000"/>
              </a:lnSpc>
              <a:buNone/>
            </a:pPr>
            <a:r>
              <a:rPr lang="sl-SI" dirty="0"/>
              <a:t>Naša politika varovanja podatkov vsebuje:</a:t>
            </a:r>
            <a:endParaRPr lang="sl-SI" u="sng" dirty="0"/>
          </a:p>
          <a:p>
            <a:pPr marL="0" lvl="0" indent="0">
              <a:lnSpc>
                <a:spcPct val="120000"/>
              </a:lnSpc>
              <a:buNone/>
            </a:pPr>
            <a:r>
              <a:rPr lang="sl-SI" dirty="0"/>
              <a:t>uporabnike natančno seznanimo, kako in za kaj bomo uporabili podatke, ki jih vpišejo v različne obrazce;</a:t>
            </a:r>
          </a:p>
          <a:p>
            <a:pPr marL="0" lvl="0" indent="0">
              <a:lnSpc>
                <a:spcPct val="120000"/>
              </a:lnSpc>
              <a:buNone/>
            </a:pPr>
            <a:r>
              <a:rPr lang="sl-SI" dirty="0"/>
              <a:t>podatkov o naših uporabnikih nikoli ne dajemo v najem, jih ne prodajamo in ne dovolimo, da bi jih uporabila katerakoli druga oseba;</a:t>
            </a:r>
          </a:p>
          <a:p>
            <a:pPr marL="0" lvl="0" indent="0">
              <a:lnSpc>
                <a:spcPct val="120000"/>
              </a:lnSpc>
              <a:buNone/>
            </a:pPr>
            <a:r>
              <a:rPr lang="sl-SI" dirty="0"/>
              <a:t>svoje baze za e-obveščanje na novo oblikujemo ob začetku vsakega šolskega leta, preverjamo in ažuriramo, da je v njih čim manj naslovov z napakami,</a:t>
            </a:r>
          </a:p>
          <a:p>
            <a:pPr marL="0" lvl="0" indent="0">
              <a:lnSpc>
                <a:spcPct val="120000"/>
              </a:lnSpc>
              <a:buNone/>
            </a:pPr>
            <a:r>
              <a:rPr lang="sl-SI" dirty="0"/>
              <a:t>upoštevamo pravila evropske uredbe o varstvu posameznikov pri obdelavi osebnih podatkov in o prostem pretoku takih podatkov (EUR-</a:t>
            </a:r>
            <a:r>
              <a:rPr lang="sl-SI" dirty="0" err="1"/>
              <a:t>Lex</a:t>
            </a:r>
            <a:r>
              <a:rPr lang="sl-SI" dirty="0"/>
              <a:t> - 32016R0679 – SL).</a:t>
            </a:r>
            <a:endParaRPr lang="sl-SI" u="sng" dirty="0"/>
          </a:p>
          <a:p>
            <a:pPr marL="0" indent="0">
              <a:buNone/>
            </a:pPr>
            <a:r>
              <a:rPr lang="sl-SI" dirty="0"/>
              <a:t> </a:t>
            </a:r>
            <a:r>
              <a:rPr lang="sl-SI" sz="3700" b="1" dirty="0" smtClean="0">
                <a:solidFill>
                  <a:srgbClr val="FF0000"/>
                </a:solidFill>
              </a:rPr>
              <a:t>Podatki</a:t>
            </a:r>
            <a:r>
              <a:rPr lang="sl-SI" sz="3700" b="1" dirty="0">
                <a:solidFill>
                  <a:srgbClr val="FF0000"/>
                </a:solidFill>
              </a:rPr>
              <a:t>, ki jih imamo</a:t>
            </a:r>
            <a:endParaRPr lang="sl-SI" sz="3700" u="sng" dirty="0">
              <a:solidFill>
                <a:srgbClr val="FF0000"/>
              </a:solidFill>
            </a:endParaRPr>
          </a:p>
          <a:p>
            <a:pPr marL="0" indent="0">
              <a:buNone/>
            </a:pPr>
            <a:r>
              <a:rPr lang="sl-SI" dirty="0"/>
              <a:t>Podatke ste nam posredovali z izpolnitvijo obrazcev ob vpisu oz. ob začetku novega </a:t>
            </a:r>
            <a:r>
              <a:rPr lang="sl-SI" dirty="0" smtClean="0"/>
              <a:t>šolskega </a:t>
            </a:r>
            <a:r>
              <a:rPr lang="sl-SI" dirty="0"/>
              <a:t>leta v pisni obliki oz. nam jih zaupali preko telefona, elektronske pošte ali kako drugače. Posamezna soglasja na nivoju organizacijskih enot zavoda (npr. za uporabo e-naslovov, fotografiranje in drugo) zbiramo vsako šolsko leto na novo, kar pomeni, da soglasja veljajo eno šolsko leto oz. do pisne dopolnitve, preklica oz. umika.</a:t>
            </a:r>
            <a:endParaRPr lang="sl-SI" u="sng" dirty="0"/>
          </a:p>
          <a:p>
            <a:pPr marL="0" indent="0">
              <a:buNone/>
            </a:pPr>
            <a:r>
              <a:rPr lang="sl-SI" dirty="0"/>
              <a:t> </a:t>
            </a:r>
            <a:r>
              <a:rPr lang="sl-SI" sz="3700" b="1" dirty="0" smtClean="0">
                <a:solidFill>
                  <a:srgbClr val="FF0000"/>
                </a:solidFill>
              </a:rPr>
              <a:t>Kako </a:t>
            </a:r>
            <a:r>
              <a:rPr lang="sl-SI" sz="3700" b="1" dirty="0">
                <a:solidFill>
                  <a:srgbClr val="FF0000"/>
                </a:solidFill>
              </a:rPr>
              <a:t>uporabljamo vaše podatke</a:t>
            </a:r>
            <a:endParaRPr lang="sl-SI" sz="3700" u="sng" dirty="0">
              <a:solidFill>
                <a:srgbClr val="FF0000"/>
              </a:solidFill>
            </a:endParaRPr>
          </a:p>
          <a:p>
            <a:pPr marL="0" indent="0">
              <a:buNone/>
            </a:pPr>
            <a:r>
              <a:rPr lang="sl-SI" dirty="0"/>
              <a:t>Zbrane podatke uporabljamo za obveščanje in izvajanje storitev ter tekočega poslovanja. Vaš e-poštni naslov lahko uporabljamo za pošiljanje obvestil, povezanih z našimi storitvami, vključno z vsemi obvestili, ki jih zahteva zakonodaja. Če  nam pišete po elektronski pošti, lahko shranimo vaša e-poštna sporočila, vaš e-poštni naslov in naš odgovor zaradi izboljšanja kakovosti naših storitev.</a:t>
            </a:r>
            <a:endParaRPr lang="sl-SI" u="sng" dirty="0"/>
          </a:p>
          <a:p>
            <a:pPr marL="0" indent="0">
              <a:buNone/>
            </a:pPr>
            <a:r>
              <a:rPr lang="sl-SI" sz="3700" b="1" dirty="0" smtClean="0">
                <a:solidFill>
                  <a:srgbClr val="FF0000"/>
                </a:solidFill>
              </a:rPr>
              <a:t>Hranjenje </a:t>
            </a:r>
            <a:r>
              <a:rPr lang="sl-SI" sz="3700" b="1" dirty="0">
                <a:solidFill>
                  <a:srgbClr val="FF0000"/>
                </a:solidFill>
              </a:rPr>
              <a:t>vaših podatkov</a:t>
            </a:r>
            <a:endParaRPr lang="sl-SI" sz="3700" u="sng" dirty="0">
              <a:solidFill>
                <a:srgbClr val="FF0000"/>
              </a:solidFill>
            </a:endParaRPr>
          </a:p>
          <a:p>
            <a:pPr marL="0" indent="0">
              <a:buNone/>
            </a:pPr>
            <a:r>
              <a:rPr lang="sl-SI" dirty="0"/>
              <a:t>Vaše podatke bomo hranili le toliko časa, dokler je to potrebno za dosego namena, zaradi katerega so se osebni podatki zbirali in uporabljali. Ob koncu izobraževanja oziroma po izpolnitvi namena obdelave šola osebne podatke izbriše oziroma uniči v skladu z določili Zakona o varstvu osebnih podatkov, razen podatkov, ki se hranijo trajno oziroma so del arhivskega gradiva. </a:t>
            </a:r>
            <a:endParaRPr lang="sl-SI" u="sng" dirty="0"/>
          </a:p>
          <a:p>
            <a:pPr marL="0" indent="0">
              <a:buNone/>
            </a:pPr>
            <a:r>
              <a:rPr lang="sl-SI" sz="3700" b="1" dirty="0" smtClean="0">
                <a:solidFill>
                  <a:srgbClr val="FF0000"/>
                </a:solidFill>
              </a:rPr>
              <a:t>Vaše </a:t>
            </a:r>
            <a:r>
              <a:rPr lang="sl-SI" sz="3700" b="1" dirty="0">
                <a:solidFill>
                  <a:srgbClr val="FF0000"/>
                </a:solidFill>
              </a:rPr>
              <a:t>pravice</a:t>
            </a:r>
            <a:endParaRPr lang="sl-SI" sz="3700" u="sng" dirty="0">
              <a:solidFill>
                <a:srgbClr val="FF0000"/>
              </a:solidFill>
            </a:endParaRPr>
          </a:p>
          <a:p>
            <a:pPr marL="0" indent="0">
              <a:buNone/>
            </a:pPr>
            <a:r>
              <a:rPr lang="sl-SI" dirty="0"/>
              <a:t>Sprejemali bomo vse potrebne ukrepe, da zagotovimo varno obravnavanje vaših osebnih podatkov v skladu s politiko zasebnosti. Imate pravico do dostopa do osebnih podatkov, ki jih imamo o vas, ter pravico do popravka ali izbrisa vaših podatkov. Prav tako imate pravico omejiti uporabo vaših podatkov in pravico do prenosa vaših osebnih podatkov na tretjo osebo. Zavezujemo se, da bomo spoštovali vašo voljo in osebne podatke v izjavah opredeljene namene obdelovali zgolj v okviru danih privolitev. </a:t>
            </a:r>
            <a:endParaRPr lang="sl-SI" u="sng" dirty="0"/>
          </a:p>
          <a:p>
            <a:pPr marL="0" indent="0">
              <a:buNone/>
            </a:pPr>
            <a:r>
              <a:rPr lang="sl-SI" dirty="0"/>
              <a:t>Dane privolitve lahko kadarkoli prekličete s pisno zahtevo, poslano na naslov: Šolski center Ljubljana, Aškerčeva cesta 1, 1000 Ljubljana ali po E-pošti: </a:t>
            </a:r>
            <a:r>
              <a:rPr lang="sl-SI" dirty="0">
                <a:hlinkClick r:id="rId2"/>
              </a:rPr>
              <a:t>solski-center.lj@guest.arnes.si</a:t>
            </a:r>
            <a:r>
              <a:rPr lang="sl-SI" dirty="0"/>
              <a:t>.</a:t>
            </a:r>
            <a:endParaRPr lang="sl-SI" u="sng" dirty="0"/>
          </a:p>
          <a:p>
            <a:pPr marL="0" indent="0">
              <a:buNone/>
            </a:pPr>
            <a:endParaRPr lang="sl-SI" dirty="0"/>
          </a:p>
        </p:txBody>
      </p:sp>
    </p:spTree>
    <p:extLst>
      <p:ext uri="{BB962C8B-B14F-4D97-AF65-F5344CB8AC3E}">
        <p14:creationId xmlns:p14="http://schemas.microsoft.com/office/powerpoint/2010/main" val="3725629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52918" y="1123837"/>
            <a:ext cx="3182259" cy="4601183"/>
          </a:xfrm>
        </p:spPr>
        <p:txBody>
          <a:bodyPr>
            <a:normAutofit/>
          </a:bodyPr>
          <a:lstStyle/>
          <a:p>
            <a:r>
              <a:rPr lang="sl-SI" dirty="0">
                <a:solidFill>
                  <a:srgbClr val="FF0000"/>
                </a:solidFill>
              </a:rPr>
              <a:t>IZJAVA </a:t>
            </a:r>
            <a:r>
              <a:rPr lang="sl-SI" dirty="0" smtClean="0">
                <a:solidFill>
                  <a:srgbClr val="FF0000"/>
                </a:solidFill>
              </a:rPr>
              <a:t>ZAPOSLENEGA      O </a:t>
            </a:r>
            <a:r>
              <a:rPr lang="sl-SI" dirty="0">
                <a:solidFill>
                  <a:srgbClr val="FF0000"/>
                </a:solidFill>
              </a:rPr>
              <a:t>VAROVANJU OSEBNIH </a:t>
            </a:r>
            <a:r>
              <a:rPr lang="sl-SI" dirty="0" smtClean="0">
                <a:solidFill>
                  <a:srgbClr val="FF0000"/>
                </a:solidFill>
              </a:rPr>
              <a:t>PODATKOV</a:t>
            </a:r>
            <a:br>
              <a:rPr lang="sl-SI" dirty="0" smtClean="0">
                <a:solidFill>
                  <a:srgbClr val="FF0000"/>
                </a:solidFill>
              </a:rPr>
            </a:br>
            <a:r>
              <a:rPr lang="sl-SI" dirty="0">
                <a:solidFill>
                  <a:srgbClr val="FF0000"/>
                </a:solidFill>
              </a:rPr>
              <a:t/>
            </a:r>
            <a:br>
              <a:rPr lang="sl-SI" dirty="0">
                <a:solidFill>
                  <a:srgbClr val="FF0000"/>
                </a:solidFill>
              </a:rPr>
            </a:br>
            <a:r>
              <a:rPr lang="sl-SI" dirty="0" smtClean="0">
                <a:solidFill>
                  <a:srgbClr val="FF0000"/>
                </a:solidFill>
              </a:rPr>
              <a:t>            ali </a:t>
            </a:r>
            <a:endParaRPr lang="sl-SI" dirty="0">
              <a:solidFill>
                <a:srgbClr val="FF0000"/>
              </a:solidFill>
            </a:endParaRPr>
          </a:p>
        </p:txBody>
      </p:sp>
      <p:sp>
        <p:nvSpPr>
          <p:cNvPr id="3" name="Označba mesta vsebine 2"/>
          <p:cNvSpPr>
            <a:spLocks noGrp="1"/>
          </p:cNvSpPr>
          <p:nvPr>
            <p:ph idx="1"/>
          </p:nvPr>
        </p:nvSpPr>
        <p:spPr>
          <a:xfrm>
            <a:off x="4057527" y="864108"/>
            <a:ext cx="7315200" cy="5120640"/>
          </a:xfrm>
        </p:spPr>
        <p:txBody>
          <a:bodyPr>
            <a:normAutofit fontScale="62500" lnSpcReduction="20000"/>
          </a:bodyPr>
          <a:lstStyle/>
          <a:p>
            <a:endParaRPr lang="sl-SI" dirty="0"/>
          </a:p>
          <a:p>
            <a:pPr marL="0" indent="0">
              <a:buNone/>
            </a:pPr>
            <a:r>
              <a:rPr lang="sl-SI" dirty="0" smtClean="0"/>
              <a:t>Spodaj </a:t>
            </a:r>
            <a:r>
              <a:rPr lang="sl-SI" dirty="0"/>
              <a:t>podpisani(a) ………………………………………………………….,rojen(a)…………………………………………………..,</a:t>
            </a:r>
          </a:p>
          <a:p>
            <a:pPr marL="0" indent="0">
              <a:buNone/>
            </a:pPr>
            <a:r>
              <a:rPr lang="sl-SI" dirty="0"/>
              <a:t> </a:t>
            </a:r>
          </a:p>
          <a:p>
            <a:pPr marL="0" indent="0">
              <a:buNone/>
            </a:pPr>
            <a:r>
              <a:rPr lang="sl-SI" dirty="0"/>
              <a:t>zaposlen na delovnem mestu……………………………………………………………………………….…………………………….,</a:t>
            </a:r>
          </a:p>
          <a:p>
            <a:pPr marL="0" indent="0">
              <a:buNone/>
            </a:pPr>
            <a:r>
              <a:rPr lang="sl-SI" dirty="0"/>
              <a:t> </a:t>
            </a:r>
          </a:p>
          <a:p>
            <a:pPr marL="0" indent="0">
              <a:buNone/>
            </a:pPr>
            <a:r>
              <a:rPr lang="sl-SI" dirty="0"/>
              <a:t>I Z J A V L J A M:</a:t>
            </a:r>
          </a:p>
          <a:p>
            <a:pPr marL="0" indent="0">
              <a:buNone/>
            </a:pPr>
            <a:r>
              <a:rPr lang="sl-SI" dirty="0"/>
              <a:t> </a:t>
            </a:r>
            <a:r>
              <a:rPr lang="sl-SI" dirty="0" smtClean="0"/>
              <a:t>Da </a:t>
            </a:r>
            <a:r>
              <a:rPr lang="sl-SI" dirty="0"/>
              <a:t>sem seznanjen(a) s problematiko varovanja  osebnih podatkov in bom kot zaposleni(a) v zavodu pri svojem delu zbiral(a), urejal(a), obdeloval(a), spreminjal(a), shranjeval(a), posredoval(a) in uporabljal(a) osebne podatke dijakov, njihovih staršev, poslovnih partnerjev in ostalih zaposlenih.</a:t>
            </a:r>
          </a:p>
          <a:p>
            <a:pPr marL="0" indent="0">
              <a:buNone/>
            </a:pPr>
            <a:r>
              <a:rPr lang="sl-SI" dirty="0"/>
              <a:t> </a:t>
            </a:r>
          </a:p>
          <a:p>
            <a:pPr marL="0" lvl="0" indent="0">
              <a:buNone/>
            </a:pPr>
            <a:r>
              <a:rPr lang="sl-SI" dirty="0"/>
              <a:t>Da bom kot poklicno in poslovno skrivnost ves čas trajanja delovnega razmerja varoval(a) vse osebne podatke, s katerimi se bom pri svojem delu seznanil(a).</a:t>
            </a:r>
          </a:p>
          <a:p>
            <a:pPr marL="0" indent="0">
              <a:buNone/>
            </a:pPr>
            <a:r>
              <a:rPr lang="sl-SI" dirty="0"/>
              <a:t> </a:t>
            </a:r>
          </a:p>
          <a:p>
            <a:pPr marL="0" indent="0">
              <a:buNone/>
            </a:pPr>
            <a:r>
              <a:rPr lang="sl-SI" dirty="0"/>
              <a:t> </a:t>
            </a:r>
            <a:r>
              <a:rPr lang="sl-SI" dirty="0" smtClean="0"/>
              <a:t>Da </a:t>
            </a:r>
            <a:r>
              <a:rPr lang="sl-SI" dirty="0"/>
              <a:t>sem poučen(a) o varnostnih standardih zavoda in se zavedam, da je razkrivanje osebnih podatkov, ki so mi zaupani pri delu, nepooblaščenim osebam opredeljeno kot hujša kršitev delovnih obveznosti, ki je lahko razlog za prenehanje pogodbe o zaposlitvi.</a:t>
            </a:r>
          </a:p>
          <a:p>
            <a:pPr marL="0" indent="0">
              <a:buNone/>
            </a:pPr>
            <a:r>
              <a:rPr lang="sl-SI" dirty="0"/>
              <a:t> </a:t>
            </a:r>
          </a:p>
          <a:p>
            <a:pPr marL="0" indent="0">
              <a:buNone/>
            </a:pPr>
            <a:r>
              <a:rPr lang="sl-SI" dirty="0"/>
              <a:t> </a:t>
            </a:r>
          </a:p>
          <a:p>
            <a:pPr marL="0" indent="0">
              <a:buNone/>
            </a:pPr>
            <a:r>
              <a:rPr lang="sl-SI" dirty="0"/>
              <a:t>Ljubljana,………………………………….</a:t>
            </a:r>
          </a:p>
          <a:p>
            <a:endParaRPr lang="sl-SI" dirty="0"/>
          </a:p>
        </p:txBody>
      </p:sp>
    </p:spTree>
    <p:extLst>
      <p:ext uri="{BB962C8B-B14F-4D97-AF65-F5344CB8AC3E}">
        <p14:creationId xmlns:p14="http://schemas.microsoft.com/office/powerpoint/2010/main" val="2496435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solidFill>
                  <a:srgbClr val="FF0000"/>
                </a:solidFill>
              </a:rPr>
              <a:t>POGODBA O ZAPOSLITVI- primer</a:t>
            </a:r>
            <a:endParaRPr lang="sl-SI" dirty="0">
              <a:solidFill>
                <a:srgbClr val="FF0000"/>
              </a:solidFill>
            </a:endParaRPr>
          </a:p>
        </p:txBody>
      </p:sp>
      <p:sp>
        <p:nvSpPr>
          <p:cNvPr id="3" name="Označba mesta vsebine 2"/>
          <p:cNvSpPr>
            <a:spLocks noGrp="1"/>
          </p:cNvSpPr>
          <p:nvPr>
            <p:ph idx="1"/>
          </p:nvPr>
        </p:nvSpPr>
        <p:spPr/>
        <p:txBody>
          <a:bodyPr>
            <a:normAutofit fontScale="70000" lnSpcReduction="20000"/>
          </a:bodyPr>
          <a:lstStyle/>
          <a:p>
            <a:pPr marL="0" indent="0">
              <a:buNone/>
            </a:pPr>
            <a:r>
              <a:rPr lang="sl-SI" dirty="0"/>
              <a:t>Varovanje osebnih podatkov in </a:t>
            </a:r>
            <a:r>
              <a:rPr lang="sl-SI" dirty="0" smtClean="0"/>
              <a:t>delavčeve </a:t>
            </a:r>
            <a:r>
              <a:rPr lang="sl-SI" dirty="0"/>
              <a:t>zasebnosti:</a:t>
            </a:r>
          </a:p>
          <a:p>
            <a:pPr marL="0" indent="0">
              <a:buNone/>
            </a:pPr>
            <a:r>
              <a:rPr lang="sl-SI" dirty="0"/>
              <a:t>12. člen</a:t>
            </a:r>
          </a:p>
          <a:p>
            <a:pPr marL="0" indent="0">
              <a:buNone/>
            </a:pPr>
            <a:r>
              <a:rPr lang="sl-SI" dirty="0"/>
              <a:t>Delavec se </a:t>
            </a:r>
            <a:r>
              <a:rPr lang="sl-SI" dirty="0" smtClean="0"/>
              <a:t>zavežem</a:t>
            </a:r>
            <a:r>
              <a:rPr lang="sl-SI" dirty="0"/>
              <a:t>, da bom v č</a:t>
            </a:r>
            <a:r>
              <a:rPr lang="sl-SI" dirty="0" smtClean="0"/>
              <a:t>asu </a:t>
            </a:r>
            <a:r>
              <a:rPr lang="sl-SI" dirty="0"/>
              <a:t>trajanja delovnega razmerja in po prenehanju delovnega razmerja varoval osebne podatke dijakov oziroma drugih </a:t>
            </a:r>
            <a:r>
              <a:rPr lang="sl-SI" dirty="0" smtClean="0"/>
              <a:t>udeležencev izobraževanja </a:t>
            </a:r>
            <a:r>
              <a:rPr lang="sl-SI" dirty="0"/>
              <a:t>in zaposlenih oziroma drugih oseb, v katere imam vpogled v zavodu oziroma v katere bom imel vpogled v zvezi z </a:t>
            </a:r>
            <a:r>
              <a:rPr lang="sl-SI" dirty="0" smtClean="0"/>
              <a:t>izvrševanjem </a:t>
            </a:r>
            <a:r>
              <a:rPr lang="sl-SI" dirty="0"/>
              <a:t>svojih delovnih nalog ter bom izvajal tudi vse ukrepe, ki jih bo zavarovanje osebnih podatkov in zasebnosti v okviru izvajalca dejavnosti zavoda </a:t>
            </a:r>
            <a:r>
              <a:rPr lang="sl-SI" dirty="0" err="1"/>
              <a:t>dolocil</a:t>
            </a:r>
            <a:r>
              <a:rPr lang="sl-SI" dirty="0"/>
              <a:t> delodajalec.</a:t>
            </a:r>
          </a:p>
          <a:p>
            <a:pPr marL="0" indent="0">
              <a:buNone/>
            </a:pPr>
            <a:r>
              <a:rPr lang="sl-SI" dirty="0"/>
              <a:t>Direktorica se </a:t>
            </a:r>
            <a:r>
              <a:rPr lang="sl-SI" dirty="0" smtClean="0"/>
              <a:t>zavežem</a:t>
            </a:r>
            <a:r>
              <a:rPr lang="sl-SI" dirty="0"/>
              <a:t>, da bom varovala in </a:t>
            </a:r>
            <a:r>
              <a:rPr lang="sl-SI" dirty="0" smtClean="0"/>
              <a:t>spoštovala delavčevo </a:t>
            </a:r>
            <a:r>
              <a:rPr lang="sl-SI" dirty="0"/>
              <a:t>osebnost ter </a:t>
            </a:r>
            <a:r>
              <a:rPr lang="sl-SI" dirty="0" smtClean="0"/>
              <a:t>upoštevala </a:t>
            </a:r>
            <a:r>
              <a:rPr lang="sl-SI" dirty="0"/>
              <a:t>in </a:t>
            </a:r>
            <a:r>
              <a:rPr lang="sl-SI" dirty="0" smtClean="0"/>
              <a:t>ščitila delavčevo </a:t>
            </a:r>
            <a:r>
              <a:rPr lang="sl-SI" dirty="0"/>
              <a:t>zasebnost ter zagotovila pogoje za </a:t>
            </a:r>
            <a:r>
              <a:rPr lang="sl-SI" dirty="0" smtClean="0"/>
              <a:t>zaščito delavčevih </a:t>
            </a:r>
            <a:r>
              <a:rPr lang="sl-SI" dirty="0"/>
              <a:t>osebnih podatkov.</a:t>
            </a:r>
          </a:p>
          <a:p>
            <a:pPr marL="0" indent="0">
              <a:buNone/>
            </a:pPr>
            <a:r>
              <a:rPr lang="sl-SI" dirty="0"/>
              <a:t> </a:t>
            </a:r>
          </a:p>
          <a:p>
            <a:pPr marL="0" indent="0">
              <a:buNone/>
            </a:pPr>
            <a:r>
              <a:rPr lang="sl-SI" dirty="0"/>
              <a:t>V 32. členu Pravilnika o obdelavi osebnih podatkov... je navedeno (citiram): </a:t>
            </a:r>
            <a:r>
              <a:rPr lang="sl-SI" dirty="0" smtClean="0"/>
              <a:t>člen</a:t>
            </a:r>
            <a:endParaRPr lang="sl-SI" dirty="0"/>
          </a:p>
          <a:p>
            <a:pPr marL="0" indent="0">
              <a:buNone/>
            </a:pPr>
            <a:r>
              <a:rPr lang="sl-SI" dirty="0"/>
              <a:t>Pred nastopom dela delavca na delovnem mestu, na katerem se obdelujejo osebni podatki, </a:t>
            </a:r>
            <a:r>
              <a:rPr lang="sl-SI" b="1" dirty="0"/>
              <a:t>mora delavec podpisati pisno izjavo, s katero se </a:t>
            </a:r>
            <a:r>
              <a:rPr lang="sl-SI" b="1" dirty="0" err="1"/>
              <a:t>oblično</a:t>
            </a:r>
            <a:r>
              <a:rPr lang="sl-SI" b="1" dirty="0"/>
              <a:t> zaveže k varovanju osebnih podatkov ves čas trajanja delovnega razmerja, pri čemer se delavca opozori, da obveznost varovanja osebnih podatkov ne preneha s prenehanjem delovnega razmerja </a:t>
            </a:r>
            <a:r>
              <a:rPr lang="sl-SI" dirty="0"/>
              <a:t>in da bo kršitev te obveznosti šteta tudi kot kršitev njegovih zavez iz pogodbe o zaposlitvi.</a:t>
            </a:r>
          </a:p>
          <a:p>
            <a:pPr marL="0" indent="0">
              <a:buNone/>
            </a:pPr>
            <a:r>
              <a:rPr lang="sl-SI" dirty="0"/>
              <a:t> </a:t>
            </a:r>
          </a:p>
          <a:p>
            <a:pPr marL="0" indent="0">
              <a:buNone/>
            </a:pPr>
            <a:r>
              <a:rPr lang="sl-SI" dirty="0"/>
              <a:t>Z izjavo v pogodbi smo vsi podpisali zavezo, da bomo varovali osebne podatke v času trajanja zaposlitve in po prenehanju delovnega razmerja,</a:t>
            </a:r>
            <a:r>
              <a:rPr lang="sl-SI" b="1" dirty="0"/>
              <a:t> tako da smo glede tega pokriti, in ne potrebujemo še ene izjave.</a:t>
            </a:r>
            <a:endParaRPr lang="sl-SI" dirty="0"/>
          </a:p>
          <a:p>
            <a:pPr marL="0" indent="0">
              <a:buNone/>
            </a:pPr>
            <a:r>
              <a:rPr lang="sl-SI" dirty="0"/>
              <a:t> </a:t>
            </a:r>
          </a:p>
          <a:p>
            <a:endParaRPr lang="sl-SI" dirty="0"/>
          </a:p>
        </p:txBody>
      </p:sp>
    </p:spTree>
    <p:extLst>
      <p:ext uri="{BB962C8B-B14F-4D97-AF65-F5344CB8AC3E}">
        <p14:creationId xmlns:p14="http://schemas.microsoft.com/office/powerpoint/2010/main" val="3092965457"/>
      </p:ext>
    </p:extLst>
  </p:cSld>
  <p:clrMapOvr>
    <a:masterClrMapping/>
  </p:clrMapOvr>
</p:sld>
</file>

<file path=ppt/theme/theme1.xml><?xml version="1.0" encoding="utf-8"?>
<a:theme xmlns:a="http://schemas.openxmlformats.org/drawingml/2006/main" name="Okvir">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Organic</Template>
  <TotalTime>234</TotalTime>
  <Words>3989</Words>
  <Application>Microsoft Office PowerPoint</Application>
  <PresentationFormat>Širokozaslonsko</PresentationFormat>
  <Paragraphs>240</Paragraphs>
  <Slides>40</Slides>
  <Notes>0</Notes>
  <HiddenSlides>0</HiddenSlides>
  <MMClips>0</MMClips>
  <ScaleCrop>false</ScaleCrop>
  <HeadingPairs>
    <vt:vector size="6" baseType="variant">
      <vt:variant>
        <vt:lpstr>Uporabljene pisave</vt:lpstr>
      </vt:variant>
      <vt:variant>
        <vt:i4>2</vt:i4>
      </vt:variant>
      <vt:variant>
        <vt:lpstr>Tema</vt:lpstr>
      </vt:variant>
      <vt:variant>
        <vt:i4>1</vt:i4>
      </vt:variant>
      <vt:variant>
        <vt:lpstr>Naslovi diapozitivov</vt:lpstr>
      </vt:variant>
      <vt:variant>
        <vt:i4>40</vt:i4>
      </vt:variant>
    </vt:vector>
  </HeadingPairs>
  <TitlesOfParts>
    <vt:vector size="43" baseType="lpstr">
      <vt:lpstr>Corbel</vt:lpstr>
      <vt:lpstr>Wingdings 2</vt:lpstr>
      <vt:lpstr>Okvir</vt:lpstr>
      <vt:lpstr>GDPR</vt:lpstr>
      <vt:lpstr>ŽE NAREJENO: </vt:lpstr>
      <vt:lpstr>Na spletni strani šole – obvestilo!</vt:lpstr>
      <vt:lpstr>Obrazec – evidenca kršitev</vt:lpstr>
      <vt:lpstr>PRAVILNIK o obdelavi osebnih podatkov vključno z zagotavljanjem varnosti osebnih podatkov in politiko varstva osebnih podatkov zaposlenih</vt:lpstr>
      <vt:lpstr>Evidenca dejavnosti obdelave javnega zavoda (upravljavec)      </vt:lpstr>
      <vt:lpstr>KATALOG INFORMACIJ JAVNEGA ZNAČAJA Korigirajte ga !    </vt:lpstr>
      <vt:lpstr>IZJAVA ZAPOSLENEGA      O VAROVANJU OSEBNIH PODATKOV              ali </vt:lpstr>
      <vt:lpstr>POGODBA O ZAPOSLITVI- primer</vt:lpstr>
      <vt:lpstr>Morate: </vt:lpstr>
      <vt:lpstr>Matura in zaključni izpit (poklicna matura)</vt:lpstr>
      <vt:lpstr>STROKOVNE EKSKURZIJE</vt:lpstr>
      <vt:lpstr>PowerPointova predstavitev</vt:lpstr>
      <vt:lpstr>PowerPointova predstavitev</vt:lpstr>
      <vt:lpstr>ŠPORTNO VZGOJNI KARTON - OBVEZNOST ZBIRANJA IN POSREDOVANJA PODATKOV </vt:lpstr>
      <vt:lpstr>PowerPointova predstavitev</vt:lpstr>
      <vt:lpstr>PowerPointova predstavitev</vt:lpstr>
      <vt:lpstr>PowerPointova predstavitev</vt:lpstr>
      <vt:lpstr>PRIREDITEV </vt:lpstr>
      <vt:lpstr>INFORMACIJE O VARSTVU OSEBNIH PODATKOV ZA DIJAKE  (objava na spletni strani šole)</vt:lpstr>
      <vt:lpstr>PowerPointova predstavitev</vt:lpstr>
      <vt:lpstr>PowerPointova predstavitev</vt:lpstr>
      <vt:lpstr>Ali lahko starš fotografira svojega otroka na šolski prireditvi in objaviti fotografijo na družbenih omrežjih?</vt:lpstr>
      <vt:lpstr>PowerPointova predstavitev</vt:lpstr>
      <vt:lpstr>PowerPointova predstavitev</vt:lpstr>
      <vt:lpstr>Primer:</vt:lpstr>
      <vt:lpstr>ZASEBNO FOTOGRAFIR=ANJE</vt:lpstr>
      <vt:lpstr>Privolitev študenta</vt:lpstr>
      <vt:lpstr>PowerPointova predstavitev</vt:lpstr>
      <vt:lpstr>PowerPointova predstavitev</vt:lpstr>
      <vt:lpstr>PowerPointova predstavitev</vt:lpstr>
      <vt:lpstr>PowerPointova predstavitev</vt:lpstr>
      <vt:lpstr>PowerPointova predstavitev</vt:lpstr>
      <vt:lpstr>TEŽAVE:</vt:lpstr>
      <vt:lpstr>Tekmovanja  ZOTK-a</vt:lpstr>
      <vt:lpstr>Tekmovanja ZOTKA</vt:lpstr>
      <vt:lpstr>PowerPointova predstavitev</vt:lpstr>
      <vt:lpstr>Dogovor nova KP</vt:lpstr>
      <vt:lpstr>PowerPointova predstavitev</vt:lpstr>
      <vt:lpstr>Vprašanja?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GDPR</dc:title>
  <dc:creator>Nives Počkar</dc:creator>
  <cp:lastModifiedBy>Fani Al-Mansour</cp:lastModifiedBy>
  <cp:revision>56</cp:revision>
  <dcterms:created xsi:type="dcterms:W3CDTF">2019-01-27T13:07:31Z</dcterms:created>
  <dcterms:modified xsi:type="dcterms:W3CDTF">2019-01-29T11:51:47Z</dcterms:modified>
</cp:coreProperties>
</file>