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74" r:id="rId6"/>
    <p:sldMasterId id="2147483686" r:id="rId7"/>
    <p:sldMasterId id="2147483700" r:id="rId8"/>
    <p:sldMasterId id="2147483712" r:id="rId9"/>
    <p:sldMasterId id="2147483725" r:id="rId10"/>
  </p:sldMasterIdLst>
  <p:notesMasterIdLst>
    <p:notesMasterId r:id="rId65"/>
  </p:notesMasterIdLst>
  <p:handoutMasterIdLst>
    <p:handoutMasterId r:id="rId66"/>
  </p:handoutMasterIdLst>
  <p:sldIdLst>
    <p:sldId id="365" r:id="rId11"/>
    <p:sldId id="390" r:id="rId12"/>
    <p:sldId id="392" r:id="rId13"/>
    <p:sldId id="447" r:id="rId14"/>
    <p:sldId id="375" r:id="rId15"/>
    <p:sldId id="420" r:id="rId16"/>
    <p:sldId id="411" r:id="rId17"/>
    <p:sldId id="378" r:id="rId18"/>
    <p:sldId id="368" r:id="rId19"/>
    <p:sldId id="345" r:id="rId20"/>
    <p:sldId id="394" r:id="rId21"/>
    <p:sldId id="412" r:id="rId22"/>
    <p:sldId id="401" r:id="rId23"/>
    <p:sldId id="400" r:id="rId24"/>
    <p:sldId id="399" r:id="rId25"/>
    <p:sldId id="386" r:id="rId26"/>
    <p:sldId id="422" r:id="rId27"/>
    <p:sldId id="384" r:id="rId28"/>
    <p:sldId id="398" r:id="rId29"/>
    <p:sldId id="385" r:id="rId30"/>
    <p:sldId id="395" r:id="rId31"/>
    <p:sldId id="343" r:id="rId32"/>
    <p:sldId id="299" r:id="rId33"/>
    <p:sldId id="382" r:id="rId34"/>
    <p:sldId id="423" r:id="rId35"/>
    <p:sldId id="387" r:id="rId36"/>
    <p:sldId id="388" r:id="rId37"/>
    <p:sldId id="424" r:id="rId38"/>
    <p:sldId id="393" r:id="rId39"/>
    <p:sldId id="426" r:id="rId40"/>
    <p:sldId id="425" r:id="rId41"/>
    <p:sldId id="410" r:id="rId42"/>
    <p:sldId id="370" r:id="rId43"/>
    <p:sldId id="381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415" autoAdjust="0"/>
    <p:restoredTop sz="96015" autoAdjust="0"/>
  </p:normalViewPr>
  <p:slideViewPr>
    <p:cSldViewPr>
      <p:cViewPr>
        <p:scale>
          <a:sx n="100" d="100"/>
          <a:sy n="100" d="100"/>
        </p:scale>
        <p:origin x="-122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sl-SI" sz="1400" b="1" i="0" baseline="0" dirty="0">
                <a:effectLst/>
              </a:rPr>
              <a:t>Število javno objavljenih letnih poročil </a:t>
            </a:r>
            <a:r>
              <a:rPr lang="sl-SI" sz="1400" b="1" i="0" baseline="0" dirty="0" smtClean="0">
                <a:effectLst/>
              </a:rPr>
              <a:t>(*2017 do </a:t>
            </a:r>
            <a:r>
              <a:rPr lang="sl-SI" sz="1400" b="1" i="0" baseline="0" dirty="0">
                <a:effectLst/>
              </a:rPr>
              <a:t>vključno </a:t>
            </a:r>
            <a:r>
              <a:rPr lang="sl-SI" sz="1400" b="1" i="0" baseline="0" dirty="0" smtClean="0">
                <a:effectLst/>
              </a:rPr>
              <a:t>7</a:t>
            </a:r>
            <a:r>
              <a:rPr lang="sl-SI" sz="1400" b="1" i="0" baseline="0" dirty="0">
                <a:effectLst/>
              </a:rPr>
              <a:t>. 1. 2019)</a:t>
            </a:r>
            <a:endParaRPr lang="sl-SI" sz="1400" dirty="0">
              <a:effectLst/>
            </a:endParaRPr>
          </a:p>
        </c:rich>
      </c:tx>
      <c:layout>
        <c:manualLayout>
          <c:xMode val="edge"/>
          <c:yMode val="edge"/>
          <c:x val="0.21582960150215746"/>
          <c:y val="2.290392973723601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58269726233436E-2"/>
          <c:y val="0.10717847769028871"/>
          <c:w val="0.92234177886144386"/>
          <c:h val="0.64137153372132827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'JOLP graf'!$J$54</c:f>
              <c:strCache>
                <c:ptCount val="1"/>
                <c:pt idx="0">
                  <c:v>Pravne osebe javnega prava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2.9127976056344974E-3"/>
                  <c:y val="-5.586592178770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FF-43E7-8C4B-38DA007259DE}"/>
                </c:ext>
              </c:extLst>
            </c:dLbl>
            <c:dLbl>
              <c:idx val="13"/>
              <c:layout>
                <c:manualLayout>
                  <c:x val="1.41617946004534E-3"/>
                  <c:y val="-3.522677723251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F-43E7-8C4B-38DA007259DE}"/>
                </c:ext>
              </c:extLst>
            </c:dLbl>
            <c:dLbl>
              <c:idx val="14"/>
              <c:layout>
                <c:manualLayout>
                  <c:x val="0"/>
                  <c:y val="-5.2840165848776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FF-43E7-8C4B-38DA007259DE}"/>
                </c:ext>
              </c:extLst>
            </c:dLbl>
            <c:dLbl>
              <c:idx val="15"/>
              <c:layout>
                <c:manualLayout>
                  <c:x val="5.6330076863498743E-3"/>
                  <c:y val="-4.907975460122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graf'!$J$55:$J$60</c:f>
              <c:numCache>
                <c:formatCode>#,##0</c:formatCode>
                <c:ptCount val="6"/>
                <c:pt idx="1">
                  <c:v>1632</c:v>
                </c:pt>
                <c:pt idx="2">
                  <c:v>3020</c:v>
                </c:pt>
                <c:pt idx="3">
                  <c:v>2988</c:v>
                </c:pt>
                <c:pt idx="4">
                  <c:v>2976</c:v>
                </c:pt>
                <c:pt idx="5">
                  <c:v>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F-43E7-8C4B-38DA007259DE}"/>
            </c:ext>
          </c:extLst>
        </c:ser>
        <c:ser>
          <c:idx val="3"/>
          <c:order val="1"/>
          <c:tx>
            <c:strRef>
              <c:f>'JOLP graf'!$I$54</c:f>
              <c:strCache>
                <c:ptCount val="1"/>
                <c:pt idx="0">
                  <c:v>Samostojni podjetniki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7.2819940140862434E-3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FF-43E7-8C4B-38DA007259DE}"/>
                </c:ext>
              </c:extLst>
            </c:dLbl>
            <c:dLbl>
              <c:idx val="12"/>
              <c:layout>
                <c:manualLayout>
                  <c:x val="1.41617946004534E-3"/>
                  <c:y val="-2.465874406276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FF-43E7-8C4B-38DA007259DE}"/>
                </c:ext>
              </c:extLst>
            </c:dLbl>
            <c:dLbl>
              <c:idx val="13"/>
              <c:layout>
                <c:manualLayout>
                  <c:x val="7.0808973002268044E-3"/>
                  <c:y val="-3.17042381973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F-43E7-8C4B-38DA007259DE}"/>
                </c:ext>
              </c:extLst>
            </c:dLbl>
            <c:dLbl>
              <c:idx val="14"/>
              <c:layout>
                <c:manualLayout>
                  <c:x val="8.4969652500784393E-3"/>
                  <c:y val="-4.227213267902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FF-43E7-8C4B-38DA007259DE}"/>
                </c:ext>
              </c:extLst>
            </c:dLbl>
            <c:dLbl>
              <c:idx val="15"/>
              <c:layout>
                <c:manualLayout>
                  <c:x val="2.2532030745399498E-3"/>
                  <c:y val="-5.071574642126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graf'!$I$55:$I$60</c:f>
              <c:numCache>
                <c:formatCode>#,##0</c:formatCode>
                <c:ptCount val="6"/>
                <c:pt idx="0">
                  <c:v>53689</c:v>
                </c:pt>
                <c:pt idx="1">
                  <c:v>67677</c:v>
                </c:pt>
                <c:pt idx="2">
                  <c:v>73493</c:v>
                </c:pt>
                <c:pt idx="3">
                  <c:v>70228</c:v>
                </c:pt>
                <c:pt idx="4">
                  <c:v>62468</c:v>
                </c:pt>
                <c:pt idx="5">
                  <c:v>56389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FF-43E7-8C4B-38DA007259DE}"/>
            </c:ext>
          </c:extLst>
        </c:ser>
        <c:ser>
          <c:idx val="1"/>
          <c:order val="2"/>
          <c:tx>
            <c:strRef>
              <c:f>'JOLP graf'!$D$54</c:f>
              <c:strCache>
                <c:ptCount val="1"/>
                <c:pt idx="0">
                  <c:v>Gospodarske družbe in zadruge (revidirano letno poročilo)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7.2819940140862434E-3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FF-43E7-8C4B-38DA007259DE}"/>
                </c:ext>
              </c:extLst>
            </c:dLbl>
            <c:dLbl>
              <c:idx val="12"/>
              <c:layout>
                <c:manualLayout>
                  <c:x val="2.83235892009068E-3"/>
                  <c:y val="-1.05680331697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FF-43E7-8C4B-38DA007259DE}"/>
                </c:ext>
              </c:extLst>
            </c:dLbl>
            <c:dLbl>
              <c:idx val="13"/>
              <c:layout>
                <c:manualLayout>
                  <c:x val="7.0808973002267003E-3"/>
                  <c:y val="-1.409071089300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FF-43E7-8C4B-38DA007259DE}"/>
                </c:ext>
              </c:extLst>
            </c:dLbl>
            <c:dLbl>
              <c:idx val="14"/>
              <c:layout>
                <c:manualLayout>
                  <c:x val="5.664717840181464E-3"/>
                  <c:y val="-1.93747274778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FF-43E7-8C4B-38DA007259DE}"/>
                </c:ext>
              </c:extLst>
            </c:dLbl>
            <c:dLbl>
              <c:idx val="15"/>
              <c:layout>
                <c:manualLayout>
                  <c:x val="2.2532030745399498E-3"/>
                  <c:y val="-4.907975460122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graf'!$D$55:$D$60</c:f>
              <c:numCache>
                <c:formatCode>#,##0</c:formatCode>
                <c:ptCount val="6"/>
                <c:pt idx="0">
                  <c:v>2251</c:v>
                </c:pt>
                <c:pt idx="1">
                  <c:v>2154</c:v>
                </c:pt>
                <c:pt idx="2">
                  <c:v>1795</c:v>
                </c:pt>
                <c:pt idx="3">
                  <c:v>1706</c:v>
                </c:pt>
                <c:pt idx="4">
                  <c:v>1617</c:v>
                </c:pt>
                <c:pt idx="5">
                  <c:v>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AFF-43E7-8C4B-38DA007259DE}"/>
            </c:ext>
          </c:extLst>
        </c:ser>
        <c:ser>
          <c:idx val="0"/>
          <c:order val="3"/>
          <c:tx>
            <c:strRef>
              <c:f>'JOLP graf'!$C$54</c:f>
              <c:strCache>
                <c:ptCount val="1"/>
                <c:pt idx="0">
                  <c:v>Gospodarske družbe in zadruge (letno poročilo)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7.2819940140862434E-3"/>
                  <c:y val="-9.3109869646182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FF-43E7-8C4B-38DA007259DE}"/>
                </c:ext>
              </c:extLst>
            </c:dLbl>
            <c:dLbl>
              <c:idx val="12"/>
              <c:layout>
                <c:manualLayout>
                  <c:x val="7.0808973002267003E-3"/>
                  <c:y val="-1.937486616598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FF-43E7-8C4B-38DA007259DE}"/>
                </c:ext>
              </c:extLst>
            </c:dLbl>
            <c:dLbl>
              <c:idx val="13"/>
              <c:layout>
                <c:manualLayout>
                  <c:x val="1.4161794600454438E-3"/>
                  <c:y val="-4.748930160001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FF-43E7-8C4B-38DA007259DE}"/>
                </c:ext>
              </c:extLst>
            </c:dLbl>
            <c:dLbl>
              <c:idx val="14"/>
              <c:layout>
                <c:manualLayout>
                  <c:x val="5.6646063299877593E-3"/>
                  <c:y val="-5.260287051080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FF-43E7-8C4B-38DA007259DE}"/>
                </c:ext>
              </c:extLst>
            </c:dLbl>
            <c:dLbl>
              <c:idx val="15"/>
              <c:layout>
                <c:manualLayout>
                  <c:x val="0"/>
                  <c:y val="-5.699318873484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graf'!$C$55:$C$60</c:f>
              <c:numCache>
                <c:formatCode>#,##0</c:formatCode>
                <c:ptCount val="6"/>
                <c:pt idx="0">
                  <c:v>37726</c:v>
                </c:pt>
                <c:pt idx="1">
                  <c:v>50746</c:v>
                </c:pt>
                <c:pt idx="2">
                  <c:v>57141</c:v>
                </c:pt>
                <c:pt idx="3">
                  <c:v>61216</c:v>
                </c:pt>
                <c:pt idx="4">
                  <c:v>64962</c:v>
                </c:pt>
                <c:pt idx="5">
                  <c:v>65903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AFF-43E7-8C4B-38DA007259DE}"/>
            </c:ext>
          </c:extLst>
        </c:ser>
        <c:ser>
          <c:idx val="2"/>
          <c:order val="4"/>
          <c:tx>
            <c:strRef>
              <c:f>'JOLP graf'!$E$54</c:f>
              <c:strCache>
                <c:ptCount val="1"/>
                <c:pt idx="0">
                  <c:v>Gospodarske družbe in zadruge (konsolidirano letno poročilo)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5.8255952112689947E-3"/>
                  <c:y val="1.862197392923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FF-43E7-8C4B-38DA007259DE}"/>
                </c:ext>
              </c:extLst>
            </c:dLbl>
            <c:dLbl>
              <c:idx val="12"/>
              <c:layout>
                <c:manualLayout>
                  <c:x val="2.8322474098970798E-3"/>
                  <c:y val="-1.38688099340621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FF-43E7-8C4B-38DA007259DE}"/>
                </c:ext>
              </c:extLst>
            </c:dLbl>
            <c:dLbl>
              <c:idx val="13"/>
              <c:layout>
                <c:manualLayout>
                  <c:x val="0"/>
                  <c:y val="3.72377546729568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FF-43E7-8C4B-38DA007259DE}"/>
                </c:ext>
              </c:extLst>
            </c:dLbl>
            <c:dLbl>
              <c:idx val="14"/>
              <c:layout>
                <c:manualLayout>
                  <c:x val="4.2485383801360204E-3"/>
                  <c:y val="-1.5728617346219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FF-43E7-8C4B-38DA007259DE}"/>
                </c:ext>
              </c:extLst>
            </c:dLbl>
            <c:dLbl>
              <c:idx val="15"/>
              <c:layout>
                <c:manualLayout>
                  <c:x val="7.8862107608898228E-3"/>
                  <c:y val="-1.916648149042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graf'!$E$55:$E$60</c:f>
              <c:numCache>
                <c:formatCode>#,##0</c:formatCode>
                <c:ptCount val="6"/>
                <c:pt idx="0">
                  <c:v>542</c:v>
                </c:pt>
                <c:pt idx="1">
                  <c:v>605</c:v>
                </c:pt>
                <c:pt idx="2">
                  <c:v>542</c:v>
                </c:pt>
                <c:pt idx="3">
                  <c:v>501</c:v>
                </c:pt>
                <c:pt idx="4">
                  <c:v>459</c:v>
                </c:pt>
                <c:pt idx="5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AFF-43E7-8C4B-38DA007259DE}"/>
            </c:ext>
          </c:extLst>
        </c:ser>
        <c:ser>
          <c:idx val="5"/>
          <c:order val="5"/>
          <c:tx>
            <c:strRef>
              <c:f>'JOLP graf'!$K$54</c:f>
              <c:strCache>
                <c:ptCount val="1"/>
                <c:pt idx="0">
                  <c:v>Društva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-2.4477379599655999E-2"/>
                  <c:y val="3.7243302196930442E-3"/>
                </c:manualLayout>
              </c:layout>
              <c:tx>
                <c:rich>
                  <a:bodyPr/>
                  <a:lstStyle/>
                  <a:p>
                    <a:r>
                      <a:rPr lang="sl-SI"/>
                      <a:t>             </a:t>
                    </a:r>
                    <a:r>
                      <a:rPr lang="en-US"/>
                      <a:t>2</a:t>
                    </a:r>
                    <a:r>
                      <a:rPr lang="sl-SI"/>
                      <a:t>3.026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FF-43E7-8C4B-38DA007259DE}"/>
                </c:ext>
              </c:extLst>
            </c:dLbl>
            <c:dLbl>
              <c:idx val="12"/>
              <c:layout>
                <c:manualLayout>
                  <c:x val="-1.1151019370435748E-7"/>
                  <c:y val="-1.232937203138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AFF-43E7-8C4B-38DA007259DE}"/>
                </c:ext>
              </c:extLst>
            </c:dLbl>
            <c:dLbl>
              <c:idx val="13"/>
              <c:layout>
                <c:manualLayout>
                  <c:x val="-1.4161794600452361E-3"/>
                  <c:y val="-1.4005556400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AFF-43E7-8C4B-38DA007259DE}"/>
                </c:ext>
              </c:extLst>
            </c:dLbl>
            <c:dLbl>
              <c:idx val="14"/>
              <c:layout>
                <c:manualLayout>
                  <c:x val="5.6646063299877593E-3"/>
                  <c:y val="-1.739634174079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AFF-43E7-8C4B-38DA007259DE}"/>
                </c:ext>
              </c:extLst>
            </c:dLbl>
            <c:dLbl>
              <c:idx val="15"/>
              <c:layout>
                <c:manualLayout>
                  <c:x val="6.759609223619849E-3"/>
                  <c:y val="-2.236774390931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graf'!$K$55:$K$60</c:f>
              <c:numCache>
                <c:formatCode>General</c:formatCode>
                <c:ptCount val="6"/>
                <c:pt idx="2" formatCode="#,##0">
                  <c:v>21513</c:v>
                </c:pt>
                <c:pt idx="3" formatCode="#,##0">
                  <c:v>22354</c:v>
                </c:pt>
                <c:pt idx="4" formatCode="#,##0">
                  <c:v>23289</c:v>
                </c:pt>
                <c:pt idx="5" formatCode="#,##0">
                  <c:v>23696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AFF-43E7-8C4B-38DA007259DE}"/>
            </c:ext>
          </c:extLst>
        </c:ser>
        <c:ser>
          <c:idx val="6"/>
          <c:order val="6"/>
          <c:tx>
            <c:strRef>
              <c:f>'JOLP graf'!$L$54</c:f>
              <c:strCache>
                <c:ptCount val="1"/>
                <c:pt idx="0">
                  <c:v>Zasebno pravo (politične stranke)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4.3691964084517461E-3"/>
                  <c:y val="-2.23463687150838E-2"/>
                </c:manualLayout>
              </c:layout>
              <c:tx>
                <c:rich>
                  <a:bodyPr/>
                  <a:lstStyle/>
                  <a:p>
                    <a:r>
                      <a:rPr lang="sl-SI" b="1" i="0" baseline="0"/>
                      <a:t>122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AFF-43E7-8C4B-38DA007259DE}"/>
                </c:ext>
              </c:extLst>
            </c:dLbl>
            <c:dLbl>
              <c:idx val="11"/>
              <c:layout>
                <c:manualLayout>
                  <c:x val="1.1651190422537989E-2"/>
                  <c:y val="-2.2346368715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AFF-43E7-8C4B-38DA007259DE}"/>
                </c:ext>
              </c:extLst>
            </c:dLbl>
            <c:dLbl>
              <c:idx val="12"/>
              <c:layout>
                <c:manualLayout>
                  <c:x val="8.4970767602721448E-3"/>
                  <c:y val="-2.626322668403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AFF-43E7-8C4B-38DA007259DE}"/>
                </c:ext>
              </c:extLst>
            </c:dLbl>
            <c:dLbl>
              <c:idx val="13"/>
              <c:layout>
                <c:manualLayout>
                  <c:x val="5.6647178401813599E-3"/>
                  <c:y val="-2.3137474301095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AFF-43E7-8C4B-38DA007259DE}"/>
                </c:ext>
              </c:extLst>
            </c:dLbl>
            <c:dLbl>
              <c:idx val="14"/>
              <c:layout>
                <c:manualLayout>
                  <c:x val="6.6716496863988839E-3"/>
                  <c:y val="-2.686221277555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AFF-43E7-8C4B-38DA007259DE}"/>
                </c:ext>
              </c:extLst>
            </c:dLbl>
            <c:dLbl>
              <c:idx val="15"/>
              <c:layout>
                <c:manualLayout>
                  <c:x val="3.3798046118099245E-3"/>
                  <c:y val="-4.933906574561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graf'!$L$55:$L$60</c:f>
              <c:numCache>
                <c:formatCode>General</c:formatCode>
                <c:ptCount val="6"/>
                <c:pt idx="3" formatCode="#,##0">
                  <c:v>121</c:v>
                </c:pt>
                <c:pt idx="4" formatCode="#,##0">
                  <c:v>83</c:v>
                </c:pt>
                <c:pt idx="5" formatCode="#,##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DAFF-43E7-8C4B-38DA007259DE}"/>
            </c:ext>
          </c:extLst>
        </c:ser>
        <c:ser>
          <c:idx val="7"/>
          <c:order val="7"/>
          <c:tx>
            <c:strRef>
              <c:f>'JOLP graf'!$F$54</c:f>
              <c:strCache>
                <c:ptCount val="1"/>
                <c:pt idx="0">
                  <c:v>Gospodarske družbe in zadruge (letno poročilo s preiskanimi računovodskimi izkazi)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3.6347106279034161E-3"/>
                  <c:y val="1.635991820040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AFF-43E7-8C4B-38DA007259DE}"/>
                </c:ext>
              </c:extLst>
            </c:dLbl>
            <c:dLbl>
              <c:idx val="15"/>
              <c:layout>
                <c:manualLayout>
                  <c:x val="4.5064061490798996E-3"/>
                  <c:y val="-1.972477980129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AFF-43E7-8C4B-38DA0072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graf'!$B$55:$B$60</c:f>
              <c:strCache>
                <c:ptCount val="6"/>
                <c:pt idx="0">
                  <c:v>2003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2017*</c:v>
                </c:pt>
              </c:strCache>
            </c:strRef>
          </c:cat>
          <c:val>
            <c:numRef>
              <c:f>'JOLP graf'!$F$55:$F$60</c:f>
              <c:numCache>
                <c:formatCode>General</c:formatCode>
                <c:ptCount val="6"/>
                <c:pt idx="5" formatCode="#,##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AFF-43E7-8C4B-38DA00725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078720"/>
        <c:axId val="123744192"/>
        <c:axId val="0"/>
      </c:bar3DChart>
      <c:catAx>
        <c:axId val="9807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l-SI"/>
          </a:p>
        </c:txPr>
        <c:crossAx val="123744192"/>
        <c:crosses val="autoZero"/>
        <c:auto val="1"/>
        <c:lblAlgn val="ctr"/>
        <c:lblOffset val="100"/>
        <c:noMultiLvlLbl val="0"/>
      </c:catAx>
      <c:valAx>
        <c:axId val="123744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l-SI"/>
          </a:p>
        </c:txPr>
        <c:crossAx val="9807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336614601343961E-3"/>
          <c:y val="0.81242477819106973"/>
          <c:w val="0.98450540598362923"/>
          <c:h val="0.15708097837463569"/>
        </c:manualLayout>
      </c:layout>
      <c:overlay val="0"/>
      <c:txPr>
        <a:bodyPr/>
        <a:lstStyle/>
        <a:p>
          <a:pPr>
            <a:defRPr sz="900" b="1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jpes.si/prs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jpes.si/prs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jpes.si/eRTR/JavniDel/Iskanje.aspx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pes.si/RNO/Ajpes.RNO/RNO/vstop" TargetMode="External"/><Relationship Id="rId2" Type="http://schemas.openxmlformats.org/officeDocument/2006/relationships/hyperlink" Target="https://www.ajpes.si/RZIJZ" TargetMode="External"/><Relationship Id="rId1" Type="http://schemas.openxmlformats.org/officeDocument/2006/relationships/hyperlink" Target="https://www.ajpes.si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jpes.si/Uradne_obja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F7001-B20E-40D1-8DBE-FD3E0192A0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D5837EA-86D0-483A-A355-712F966DA8F1}">
      <dgm:prSet phldrT="[besedilo]" custT="1"/>
      <dgm:spPr>
        <a:solidFill>
          <a:srgbClr val="FF9900"/>
        </a:solidFill>
      </dgm:spPr>
      <dgm:t>
        <a:bodyPr/>
        <a:lstStyle/>
        <a:p>
          <a:r>
            <a:rPr lang="sl-SI" sz="2800" dirty="0" smtClean="0"/>
            <a:t>Zanesljiva ocena </a:t>
          </a:r>
        </a:p>
        <a:p>
          <a:r>
            <a:rPr lang="sl-SI" sz="2800" dirty="0" smtClean="0"/>
            <a:t>poslovnih partnerjev</a:t>
          </a:r>
          <a:endParaRPr lang="sl-SI" sz="2800" dirty="0"/>
        </a:p>
      </dgm:t>
    </dgm:pt>
    <dgm:pt modelId="{BD5CD5A6-0214-41B1-B06C-ABFE93D77CD1}" type="parTrans" cxnId="{0103C11A-DB9B-4963-AF21-6803A102D5EF}">
      <dgm:prSet/>
      <dgm:spPr/>
      <dgm:t>
        <a:bodyPr/>
        <a:lstStyle/>
        <a:p>
          <a:endParaRPr lang="sl-SI"/>
        </a:p>
      </dgm:t>
    </dgm:pt>
    <dgm:pt modelId="{060D3DBD-97E2-4037-A862-9A131DB9E85A}" type="sibTrans" cxnId="{0103C11A-DB9B-4963-AF21-6803A102D5EF}">
      <dgm:prSet/>
      <dgm:spPr/>
      <dgm:t>
        <a:bodyPr/>
        <a:lstStyle/>
        <a:p>
          <a:endParaRPr lang="sl-SI"/>
        </a:p>
      </dgm:t>
    </dgm:pt>
    <dgm:pt modelId="{36582005-1FA4-4ED6-A35A-679ABC9BBBC6}">
      <dgm:prSet phldrT="[besedilo]" custT="1"/>
      <dgm:spPr>
        <a:solidFill>
          <a:schemeClr val="accent3">
            <a:lumMod val="95000"/>
          </a:schemeClr>
        </a:solidFill>
        <a:ln>
          <a:solidFill>
            <a:srgbClr val="FF9900"/>
          </a:solidFill>
        </a:ln>
      </dgm:spPr>
      <dgm:t>
        <a:bodyPr/>
        <a:lstStyle/>
        <a:p>
          <a:r>
            <a:rPr lang="sl-SI" sz="2000" dirty="0" smtClean="0">
              <a:solidFill>
                <a:srgbClr val="5F5F5F"/>
              </a:solidFill>
            </a:rPr>
            <a:t>Glede na vrsto podatkov</a:t>
          </a:r>
          <a:endParaRPr lang="sl-SI" sz="2000" dirty="0">
            <a:solidFill>
              <a:srgbClr val="5F5F5F"/>
            </a:solidFill>
          </a:endParaRPr>
        </a:p>
      </dgm:t>
    </dgm:pt>
    <dgm:pt modelId="{7479C550-7DBF-471B-9BA4-AB24DC362C2B}" type="parTrans" cxnId="{96D5E638-F7AB-4D41-BDB6-043F7E79BAD0}">
      <dgm:prSet/>
      <dgm:spPr>
        <a:ln>
          <a:solidFill>
            <a:srgbClr val="FF9933"/>
          </a:solidFill>
        </a:ln>
      </dgm:spPr>
      <dgm:t>
        <a:bodyPr/>
        <a:lstStyle/>
        <a:p>
          <a:endParaRPr lang="sl-SI"/>
        </a:p>
      </dgm:t>
    </dgm:pt>
    <dgm:pt modelId="{A1D06435-9929-426F-BE35-EFBFEE4FCFCE}" type="sibTrans" cxnId="{96D5E638-F7AB-4D41-BDB6-043F7E79BAD0}">
      <dgm:prSet/>
      <dgm:spPr/>
      <dgm:t>
        <a:bodyPr/>
        <a:lstStyle/>
        <a:p>
          <a:endParaRPr lang="sl-SI"/>
        </a:p>
      </dgm:t>
    </dgm:pt>
    <dgm:pt modelId="{E6331DBF-DC5B-4F01-8199-DFAE808D2456}">
      <dgm:prSet phldrT="[besedilo]" custT="1"/>
      <dgm:spPr>
        <a:solidFill>
          <a:schemeClr val="accent3">
            <a:lumMod val="95000"/>
          </a:schemeClr>
        </a:solidFill>
        <a:ln>
          <a:solidFill>
            <a:srgbClr val="FF9900"/>
          </a:solidFill>
        </a:ln>
      </dgm:spPr>
      <dgm:t>
        <a:bodyPr/>
        <a:lstStyle/>
        <a:p>
          <a:r>
            <a:rPr lang="sl-SI" sz="2000" dirty="0" smtClean="0">
              <a:solidFill>
                <a:srgbClr val="5F5F5F"/>
              </a:solidFill>
            </a:rPr>
            <a:t>Domači ali tuji poslovni partnerji</a:t>
          </a:r>
          <a:endParaRPr lang="sl-SI" sz="2000" dirty="0">
            <a:solidFill>
              <a:srgbClr val="5F5F5F"/>
            </a:solidFill>
          </a:endParaRPr>
        </a:p>
      </dgm:t>
    </dgm:pt>
    <dgm:pt modelId="{0AE7CE1B-B6C5-4ED9-8186-76DF49A48B31}" type="parTrans" cxnId="{4E8F6CCA-6F30-49F8-9ACE-01B06558D012}">
      <dgm:prSet/>
      <dgm:spPr>
        <a:ln>
          <a:solidFill>
            <a:srgbClr val="FF9900"/>
          </a:solidFill>
        </a:ln>
      </dgm:spPr>
      <dgm:t>
        <a:bodyPr/>
        <a:lstStyle/>
        <a:p>
          <a:endParaRPr lang="sl-SI"/>
        </a:p>
      </dgm:t>
    </dgm:pt>
    <dgm:pt modelId="{08E3D54F-AE61-4A28-B245-9C2986A721B5}" type="sibTrans" cxnId="{4E8F6CCA-6F30-49F8-9ACE-01B06558D012}">
      <dgm:prSet/>
      <dgm:spPr/>
      <dgm:t>
        <a:bodyPr/>
        <a:lstStyle/>
        <a:p>
          <a:endParaRPr lang="sl-SI"/>
        </a:p>
      </dgm:t>
    </dgm:pt>
    <dgm:pt modelId="{B36D044E-5756-47E8-8ECD-1BB864AFB819}">
      <dgm:prSet phldrT="[besedilo]" custT="1"/>
      <dgm:spPr>
        <a:solidFill>
          <a:schemeClr val="accent3">
            <a:lumMod val="95000"/>
          </a:schemeClr>
        </a:solidFill>
        <a:ln>
          <a:solidFill>
            <a:srgbClr val="FF9900"/>
          </a:solidFill>
        </a:ln>
      </dgm:spPr>
      <dgm:t>
        <a:bodyPr/>
        <a:lstStyle/>
        <a:p>
          <a:r>
            <a:rPr lang="sl-SI" sz="2000" dirty="0" smtClean="0">
              <a:solidFill>
                <a:srgbClr val="5F5F5F"/>
              </a:solidFill>
            </a:rPr>
            <a:t>Lastna ali specialistična ocena</a:t>
          </a:r>
          <a:endParaRPr lang="sl-SI" sz="2000" dirty="0">
            <a:solidFill>
              <a:srgbClr val="5F5F5F"/>
            </a:solidFill>
          </a:endParaRPr>
        </a:p>
      </dgm:t>
    </dgm:pt>
    <dgm:pt modelId="{EFACCE28-D1E5-4970-8E37-717D680E5422}" type="parTrans" cxnId="{2297F870-F914-4D68-83A2-578CF9F48004}">
      <dgm:prSet/>
      <dgm:spPr>
        <a:ln>
          <a:solidFill>
            <a:srgbClr val="FF9933"/>
          </a:solidFill>
        </a:ln>
      </dgm:spPr>
      <dgm:t>
        <a:bodyPr/>
        <a:lstStyle/>
        <a:p>
          <a:endParaRPr lang="sl-SI"/>
        </a:p>
      </dgm:t>
    </dgm:pt>
    <dgm:pt modelId="{289A3A05-4FD6-45C3-840B-B3A34478F705}" type="sibTrans" cxnId="{2297F870-F914-4D68-83A2-578CF9F48004}">
      <dgm:prSet/>
      <dgm:spPr/>
      <dgm:t>
        <a:bodyPr/>
        <a:lstStyle/>
        <a:p>
          <a:endParaRPr lang="sl-SI"/>
        </a:p>
      </dgm:t>
    </dgm:pt>
    <dgm:pt modelId="{32EA11BB-BD23-419E-B6AF-40C1660DC851}" type="pres">
      <dgm:prSet presAssocID="{D40F7001-B20E-40D1-8DBE-FD3E0192A0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545CEF1-669F-4495-80CB-733381FDFA18}" type="pres">
      <dgm:prSet presAssocID="{AD5837EA-86D0-483A-A355-712F966DA8F1}" presName="root1" presStyleCnt="0"/>
      <dgm:spPr/>
    </dgm:pt>
    <dgm:pt modelId="{E9620300-30EB-44FF-95A4-BA105F50DD0F}" type="pres">
      <dgm:prSet presAssocID="{AD5837EA-86D0-483A-A355-712F966DA8F1}" presName="LevelOneTextNode" presStyleLbl="node0" presStyleIdx="0" presStyleCnt="1" custScaleX="156631" custLinFactNeighborX="537" custLinFactNeighborY="-94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59FD97B-C0A8-4D93-9BFC-A604C9072DF9}" type="pres">
      <dgm:prSet presAssocID="{AD5837EA-86D0-483A-A355-712F966DA8F1}" presName="level2hierChild" presStyleCnt="0"/>
      <dgm:spPr/>
    </dgm:pt>
    <dgm:pt modelId="{0268D04B-D05A-49FC-9BB7-52B501E96B13}" type="pres">
      <dgm:prSet presAssocID="{7479C550-7DBF-471B-9BA4-AB24DC362C2B}" presName="conn2-1" presStyleLbl="parChTrans1D2" presStyleIdx="0" presStyleCnt="3"/>
      <dgm:spPr/>
      <dgm:t>
        <a:bodyPr/>
        <a:lstStyle/>
        <a:p>
          <a:endParaRPr lang="sl-SI"/>
        </a:p>
      </dgm:t>
    </dgm:pt>
    <dgm:pt modelId="{4506D704-393C-475C-9644-CEE9D3DC0A54}" type="pres">
      <dgm:prSet presAssocID="{7479C550-7DBF-471B-9BA4-AB24DC362C2B}" presName="connTx" presStyleLbl="parChTrans1D2" presStyleIdx="0" presStyleCnt="3"/>
      <dgm:spPr/>
      <dgm:t>
        <a:bodyPr/>
        <a:lstStyle/>
        <a:p>
          <a:endParaRPr lang="sl-SI"/>
        </a:p>
      </dgm:t>
    </dgm:pt>
    <dgm:pt modelId="{225E641C-DBAB-426E-B919-AB4BD2B3B9EC}" type="pres">
      <dgm:prSet presAssocID="{36582005-1FA4-4ED6-A35A-679ABC9BBBC6}" presName="root2" presStyleCnt="0"/>
      <dgm:spPr/>
    </dgm:pt>
    <dgm:pt modelId="{170E7A48-546A-496C-B8D8-F0050DC232FA}" type="pres">
      <dgm:prSet presAssocID="{36582005-1FA4-4ED6-A35A-679ABC9BBBC6}" presName="LevelTwoTextNode" presStyleLbl="node2" presStyleIdx="0" presStyleCnt="3" custScaleX="11572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CCCEACC-C6C3-4ABC-983E-9019CEB6611E}" type="pres">
      <dgm:prSet presAssocID="{36582005-1FA4-4ED6-A35A-679ABC9BBBC6}" presName="level3hierChild" presStyleCnt="0"/>
      <dgm:spPr/>
    </dgm:pt>
    <dgm:pt modelId="{9CCA149F-2BF4-4114-964E-16A9DB0E920D}" type="pres">
      <dgm:prSet presAssocID="{0AE7CE1B-B6C5-4ED9-8186-76DF49A48B31}" presName="conn2-1" presStyleLbl="parChTrans1D2" presStyleIdx="1" presStyleCnt="3"/>
      <dgm:spPr/>
      <dgm:t>
        <a:bodyPr/>
        <a:lstStyle/>
        <a:p>
          <a:endParaRPr lang="sl-SI"/>
        </a:p>
      </dgm:t>
    </dgm:pt>
    <dgm:pt modelId="{8632BD57-F489-4F33-85AE-593E6E11CD2F}" type="pres">
      <dgm:prSet presAssocID="{0AE7CE1B-B6C5-4ED9-8186-76DF49A48B31}" presName="connTx" presStyleLbl="parChTrans1D2" presStyleIdx="1" presStyleCnt="3"/>
      <dgm:spPr/>
      <dgm:t>
        <a:bodyPr/>
        <a:lstStyle/>
        <a:p>
          <a:endParaRPr lang="sl-SI"/>
        </a:p>
      </dgm:t>
    </dgm:pt>
    <dgm:pt modelId="{F21D9E72-02FF-4FAD-A742-FD92F33D6712}" type="pres">
      <dgm:prSet presAssocID="{E6331DBF-DC5B-4F01-8199-DFAE808D2456}" presName="root2" presStyleCnt="0"/>
      <dgm:spPr/>
    </dgm:pt>
    <dgm:pt modelId="{8FD86F43-B9D9-4284-B2F2-F514DAA3AEB4}" type="pres">
      <dgm:prSet presAssocID="{E6331DBF-DC5B-4F01-8199-DFAE808D2456}" presName="LevelTwoTextNode" presStyleLbl="node2" presStyleIdx="1" presStyleCnt="3" custScaleX="11572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CF90013-4003-4038-89F4-3D1FF4FF766A}" type="pres">
      <dgm:prSet presAssocID="{E6331DBF-DC5B-4F01-8199-DFAE808D2456}" presName="level3hierChild" presStyleCnt="0"/>
      <dgm:spPr/>
    </dgm:pt>
    <dgm:pt modelId="{8DF85DB9-9AB5-45AB-90A8-DD853931914F}" type="pres">
      <dgm:prSet presAssocID="{EFACCE28-D1E5-4970-8E37-717D680E5422}" presName="conn2-1" presStyleLbl="parChTrans1D2" presStyleIdx="2" presStyleCnt="3"/>
      <dgm:spPr/>
      <dgm:t>
        <a:bodyPr/>
        <a:lstStyle/>
        <a:p>
          <a:endParaRPr lang="sl-SI"/>
        </a:p>
      </dgm:t>
    </dgm:pt>
    <dgm:pt modelId="{9EAF1AA7-C5A8-4423-A40A-85BC65C6E46A}" type="pres">
      <dgm:prSet presAssocID="{EFACCE28-D1E5-4970-8E37-717D680E5422}" presName="connTx" presStyleLbl="parChTrans1D2" presStyleIdx="2" presStyleCnt="3"/>
      <dgm:spPr/>
      <dgm:t>
        <a:bodyPr/>
        <a:lstStyle/>
        <a:p>
          <a:endParaRPr lang="sl-SI"/>
        </a:p>
      </dgm:t>
    </dgm:pt>
    <dgm:pt modelId="{B0E0B33E-5B18-4E8A-979F-4B8029DF47F2}" type="pres">
      <dgm:prSet presAssocID="{B36D044E-5756-47E8-8ECD-1BB864AFB819}" presName="root2" presStyleCnt="0"/>
      <dgm:spPr/>
    </dgm:pt>
    <dgm:pt modelId="{6E6453AB-4899-4ABD-B3EF-0C51786A1711}" type="pres">
      <dgm:prSet presAssocID="{B36D044E-5756-47E8-8ECD-1BB864AFB819}" presName="LevelTwoTextNode" presStyleLbl="node2" presStyleIdx="2" presStyleCnt="3" custScaleX="11572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5D024EA-92F3-40CA-8CAF-639F55642891}" type="pres">
      <dgm:prSet presAssocID="{B36D044E-5756-47E8-8ECD-1BB864AFB819}" presName="level3hierChild" presStyleCnt="0"/>
      <dgm:spPr/>
    </dgm:pt>
  </dgm:ptLst>
  <dgm:cxnLst>
    <dgm:cxn modelId="{2297F870-F914-4D68-83A2-578CF9F48004}" srcId="{AD5837EA-86D0-483A-A355-712F966DA8F1}" destId="{B36D044E-5756-47E8-8ECD-1BB864AFB819}" srcOrd="2" destOrd="0" parTransId="{EFACCE28-D1E5-4970-8E37-717D680E5422}" sibTransId="{289A3A05-4FD6-45C3-840B-B3A34478F705}"/>
    <dgm:cxn modelId="{4E8F6CCA-6F30-49F8-9ACE-01B06558D012}" srcId="{AD5837EA-86D0-483A-A355-712F966DA8F1}" destId="{E6331DBF-DC5B-4F01-8199-DFAE808D2456}" srcOrd="1" destOrd="0" parTransId="{0AE7CE1B-B6C5-4ED9-8186-76DF49A48B31}" sibTransId="{08E3D54F-AE61-4A28-B245-9C2986A721B5}"/>
    <dgm:cxn modelId="{77416AF7-C3A9-4AE8-BBAA-BEC8CBAFD47A}" type="presOf" srcId="{0AE7CE1B-B6C5-4ED9-8186-76DF49A48B31}" destId="{9CCA149F-2BF4-4114-964E-16A9DB0E920D}" srcOrd="0" destOrd="0" presId="urn:microsoft.com/office/officeart/2008/layout/HorizontalMultiLevelHierarchy"/>
    <dgm:cxn modelId="{3AF150AC-C9EC-416C-8837-34C324989156}" type="presOf" srcId="{B36D044E-5756-47E8-8ECD-1BB864AFB819}" destId="{6E6453AB-4899-4ABD-B3EF-0C51786A1711}" srcOrd="0" destOrd="0" presId="urn:microsoft.com/office/officeart/2008/layout/HorizontalMultiLevelHierarchy"/>
    <dgm:cxn modelId="{A4C5129E-4C17-4F35-B213-A04385911BBD}" type="presOf" srcId="{36582005-1FA4-4ED6-A35A-679ABC9BBBC6}" destId="{170E7A48-546A-496C-B8D8-F0050DC232FA}" srcOrd="0" destOrd="0" presId="urn:microsoft.com/office/officeart/2008/layout/HorizontalMultiLevelHierarchy"/>
    <dgm:cxn modelId="{4FF8F08A-F9AB-48B6-B365-3634AC851E87}" type="presOf" srcId="{7479C550-7DBF-471B-9BA4-AB24DC362C2B}" destId="{0268D04B-D05A-49FC-9BB7-52B501E96B13}" srcOrd="0" destOrd="0" presId="urn:microsoft.com/office/officeart/2008/layout/HorizontalMultiLevelHierarchy"/>
    <dgm:cxn modelId="{96D5E638-F7AB-4D41-BDB6-043F7E79BAD0}" srcId="{AD5837EA-86D0-483A-A355-712F966DA8F1}" destId="{36582005-1FA4-4ED6-A35A-679ABC9BBBC6}" srcOrd="0" destOrd="0" parTransId="{7479C550-7DBF-471B-9BA4-AB24DC362C2B}" sibTransId="{A1D06435-9929-426F-BE35-EFBFEE4FCFCE}"/>
    <dgm:cxn modelId="{CC1EDBF6-9C1F-4CD3-8937-C42CD9E88A08}" type="presOf" srcId="{EFACCE28-D1E5-4970-8E37-717D680E5422}" destId="{9EAF1AA7-C5A8-4423-A40A-85BC65C6E46A}" srcOrd="1" destOrd="0" presId="urn:microsoft.com/office/officeart/2008/layout/HorizontalMultiLevelHierarchy"/>
    <dgm:cxn modelId="{3F4D63D7-3BC8-40CE-BCB7-A8978F0B2921}" type="presOf" srcId="{AD5837EA-86D0-483A-A355-712F966DA8F1}" destId="{E9620300-30EB-44FF-95A4-BA105F50DD0F}" srcOrd="0" destOrd="0" presId="urn:microsoft.com/office/officeart/2008/layout/HorizontalMultiLevelHierarchy"/>
    <dgm:cxn modelId="{37836530-BDC5-4827-A6EA-784D7AD3BBC7}" type="presOf" srcId="{D40F7001-B20E-40D1-8DBE-FD3E0192A0D5}" destId="{32EA11BB-BD23-419E-B6AF-40C1660DC851}" srcOrd="0" destOrd="0" presId="urn:microsoft.com/office/officeart/2008/layout/HorizontalMultiLevelHierarchy"/>
    <dgm:cxn modelId="{585FEFB0-6D6C-41B8-A724-AEB47D5E2FE8}" type="presOf" srcId="{7479C550-7DBF-471B-9BA4-AB24DC362C2B}" destId="{4506D704-393C-475C-9644-CEE9D3DC0A54}" srcOrd="1" destOrd="0" presId="urn:microsoft.com/office/officeart/2008/layout/HorizontalMultiLevelHierarchy"/>
    <dgm:cxn modelId="{BB044F9D-FDF4-4DEC-848F-CC2B6AF7D202}" type="presOf" srcId="{EFACCE28-D1E5-4970-8E37-717D680E5422}" destId="{8DF85DB9-9AB5-45AB-90A8-DD853931914F}" srcOrd="0" destOrd="0" presId="urn:microsoft.com/office/officeart/2008/layout/HorizontalMultiLevelHierarchy"/>
    <dgm:cxn modelId="{0103C11A-DB9B-4963-AF21-6803A102D5EF}" srcId="{D40F7001-B20E-40D1-8DBE-FD3E0192A0D5}" destId="{AD5837EA-86D0-483A-A355-712F966DA8F1}" srcOrd="0" destOrd="0" parTransId="{BD5CD5A6-0214-41B1-B06C-ABFE93D77CD1}" sibTransId="{060D3DBD-97E2-4037-A862-9A131DB9E85A}"/>
    <dgm:cxn modelId="{0AA03B94-1014-45F0-B915-A1E7EE1814CD}" type="presOf" srcId="{0AE7CE1B-B6C5-4ED9-8186-76DF49A48B31}" destId="{8632BD57-F489-4F33-85AE-593E6E11CD2F}" srcOrd="1" destOrd="0" presId="urn:microsoft.com/office/officeart/2008/layout/HorizontalMultiLevelHierarchy"/>
    <dgm:cxn modelId="{3341A77B-2A88-4EF5-8C65-73FFD461014D}" type="presOf" srcId="{E6331DBF-DC5B-4F01-8199-DFAE808D2456}" destId="{8FD86F43-B9D9-4284-B2F2-F514DAA3AEB4}" srcOrd="0" destOrd="0" presId="urn:microsoft.com/office/officeart/2008/layout/HorizontalMultiLevelHierarchy"/>
    <dgm:cxn modelId="{612A6898-87FF-473F-A8F3-F516AE37A73B}" type="presParOf" srcId="{32EA11BB-BD23-419E-B6AF-40C1660DC851}" destId="{6545CEF1-669F-4495-80CB-733381FDFA18}" srcOrd="0" destOrd="0" presId="urn:microsoft.com/office/officeart/2008/layout/HorizontalMultiLevelHierarchy"/>
    <dgm:cxn modelId="{97ED289A-6A3C-4D6E-9C46-A6653A82B682}" type="presParOf" srcId="{6545CEF1-669F-4495-80CB-733381FDFA18}" destId="{E9620300-30EB-44FF-95A4-BA105F50DD0F}" srcOrd="0" destOrd="0" presId="urn:microsoft.com/office/officeart/2008/layout/HorizontalMultiLevelHierarchy"/>
    <dgm:cxn modelId="{E206CF6A-126D-40A1-9FA8-0534CA7E8259}" type="presParOf" srcId="{6545CEF1-669F-4495-80CB-733381FDFA18}" destId="{259FD97B-C0A8-4D93-9BFC-A604C9072DF9}" srcOrd="1" destOrd="0" presId="urn:microsoft.com/office/officeart/2008/layout/HorizontalMultiLevelHierarchy"/>
    <dgm:cxn modelId="{B3079969-AE5A-4F67-A60F-285D70CD07F2}" type="presParOf" srcId="{259FD97B-C0A8-4D93-9BFC-A604C9072DF9}" destId="{0268D04B-D05A-49FC-9BB7-52B501E96B13}" srcOrd="0" destOrd="0" presId="urn:microsoft.com/office/officeart/2008/layout/HorizontalMultiLevelHierarchy"/>
    <dgm:cxn modelId="{644D991C-58AA-4E60-914E-229A3A8DA9B6}" type="presParOf" srcId="{0268D04B-D05A-49FC-9BB7-52B501E96B13}" destId="{4506D704-393C-475C-9644-CEE9D3DC0A54}" srcOrd="0" destOrd="0" presId="urn:microsoft.com/office/officeart/2008/layout/HorizontalMultiLevelHierarchy"/>
    <dgm:cxn modelId="{CA478809-B08E-44E2-8097-5E8E7CDE8E19}" type="presParOf" srcId="{259FD97B-C0A8-4D93-9BFC-A604C9072DF9}" destId="{225E641C-DBAB-426E-B919-AB4BD2B3B9EC}" srcOrd="1" destOrd="0" presId="urn:microsoft.com/office/officeart/2008/layout/HorizontalMultiLevelHierarchy"/>
    <dgm:cxn modelId="{FC49922B-EE3B-4F27-9C20-C03FAFF50072}" type="presParOf" srcId="{225E641C-DBAB-426E-B919-AB4BD2B3B9EC}" destId="{170E7A48-546A-496C-B8D8-F0050DC232FA}" srcOrd="0" destOrd="0" presId="urn:microsoft.com/office/officeart/2008/layout/HorizontalMultiLevelHierarchy"/>
    <dgm:cxn modelId="{F0B8CFFC-AE60-4128-91F4-35DA7C96AC89}" type="presParOf" srcId="{225E641C-DBAB-426E-B919-AB4BD2B3B9EC}" destId="{CCCCEACC-C6C3-4ABC-983E-9019CEB6611E}" srcOrd="1" destOrd="0" presId="urn:microsoft.com/office/officeart/2008/layout/HorizontalMultiLevelHierarchy"/>
    <dgm:cxn modelId="{3A43E49A-7370-41C7-A173-636F8ACBC105}" type="presParOf" srcId="{259FD97B-C0A8-4D93-9BFC-A604C9072DF9}" destId="{9CCA149F-2BF4-4114-964E-16A9DB0E920D}" srcOrd="2" destOrd="0" presId="urn:microsoft.com/office/officeart/2008/layout/HorizontalMultiLevelHierarchy"/>
    <dgm:cxn modelId="{6B664A6F-153D-47C9-98A8-A294EA7E7750}" type="presParOf" srcId="{9CCA149F-2BF4-4114-964E-16A9DB0E920D}" destId="{8632BD57-F489-4F33-85AE-593E6E11CD2F}" srcOrd="0" destOrd="0" presId="urn:microsoft.com/office/officeart/2008/layout/HorizontalMultiLevelHierarchy"/>
    <dgm:cxn modelId="{A15B75C0-3B04-4CC0-920D-C80C60F5CBE7}" type="presParOf" srcId="{259FD97B-C0A8-4D93-9BFC-A604C9072DF9}" destId="{F21D9E72-02FF-4FAD-A742-FD92F33D6712}" srcOrd="3" destOrd="0" presId="urn:microsoft.com/office/officeart/2008/layout/HorizontalMultiLevelHierarchy"/>
    <dgm:cxn modelId="{FE8E2831-CA98-4013-A241-AB8445325A42}" type="presParOf" srcId="{F21D9E72-02FF-4FAD-A742-FD92F33D6712}" destId="{8FD86F43-B9D9-4284-B2F2-F514DAA3AEB4}" srcOrd="0" destOrd="0" presId="urn:microsoft.com/office/officeart/2008/layout/HorizontalMultiLevelHierarchy"/>
    <dgm:cxn modelId="{0EC5CD1D-2684-4C21-8086-2A7F18A23C86}" type="presParOf" srcId="{F21D9E72-02FF-4FAD-A742-FD92F33D6712}" destId="{2CF90013-4003-4038-89F4-3D1FF4FF766A}" srcOrd="1" destOrd="0" presId="urn:microsoft.com/office/officeart/2008/layout/HorizontalMultiLevelHierarchy"/>
    <dgm:cxn modelId="{E8FB02F9-EE23-45CB-9666-CEDC450C786E}" type="presParOf" srcId="{259FD97B-C0A8-4D93-9BFC-A604C9072DF9}" destId="{8DF85DB9-9AB5-45AB-90A8-DD853931914F}" srcOrd="4" destOrd="0" presId="urn:microsoft.com/office/officeart/2008/layout/HorizontalMultiLevelHierarchy"/>
    <dgm:cxn modelId="{A1AE15A8-D6E1-42A5-8F2A-6E0E73697241}" type="presParOf" srcId="{8DF85DB9-9AB5-45AB-90A8-DD853931914F}" destId="{9EAF1AA7-C5A8-4423-A40A-85BC65C6E46A}" srcOrd="0" destOrd="0" presId="urn:microsoft.com/office/officeart/2008/layout/HorizontalMultiLevelHierarchy"/>
    <dgm:cxn modelId="{5AA770D2-701F-4182-A031-1CD35AFCFAAB}" type="presParOf" srcId="{259FD97B-C0A8-4D93-9BFC-A604C9072DF9}" destId="{B0E0B33E-5B18-4E8A-979F-4B8029DF47F2}" srcOrd="5" destOrd="0" presId="urn:microsoft.com/office/officeart/2008/layout/HorizontalMultiLevelHierarchy"/>
    <dgm:cxn modelId="{A05ABD60-8C6F-42A0-BFB6-D57D129C83FF}" type="presParOf" srcId="{B0E0B33E-5B18-4E8A-979F-4B8029DF47F2}" destId="{6E6453AB-4899-4ABD-B3EF-0C51786A1711}" srcOrd="0" destOrd="0" presId="urn:microsoft.com/office/officeart/2008/layout/HorizontalMultiLevelHierarchy"/>
    <dgm:cxn modelId="{1C30FC41-FE55-4950-99F8-DB39C5334058}" type="presParOf" srcId="{B0E0B33E-5B18-4E8A-979F-4B8029DF47F2}" destId="{95D024EA-92F3-40CA-8CAF-639F556428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9247F-B7FE-44DE-947E-C9C1287C89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2184072-E1C5-40FC-B8DB-703356017405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samostojni </a:t>
          </a:r>
        </a:p>
        <a:p>
          <a:pPr rtl="0"/>
          <a:r>
            <a:rPr lang="sl-SI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podjetnik</a:t>
          </a:r>
          <a:endParaRPr lang="sl-SI" sz="2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049708-6BFF-431A-B00A-B82BCC59196F}" type="parTrans" cxnId="{6F515C83-D356-44AA-B6B0-5593DAA5AE1E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A8103A3-EEBA-4AB6-94ED-5F6CAB96C9BF}" type="sibTrans" cxnId="{6F515C83-D356-44AA-B6B0-5593DAA5AE1E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615EAF9-D571-4E0E-9D9A-0486D6672B61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A4C3F-5D4B-4561-868C-D7D110B5FE18}" type="parTrans" cxnId="{A5532E76-47CC-4E4E-AE7F-584FA7AF7B0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AD93F885-45DB-4407-8193-BD0FA93B0EC7}" type="sibTrans" cxnId="{A5532E76-47CC-4E4E-AE7F-584FA7AF7B0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212A9432-6438-4038-B29E-DCB088686C05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e-podpisan izpisek iz PRS v </a:t>
          </a:r>
          <a:r>
            <a:rPr lang="sl-SI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pdf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2FB57F-23DC-485B-B65B-CC30A187F5B7}" type="parTrans" cxnId="{6BA36926-7352-4308-B49C-3ACA5866E1F3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BE333AF-8FAC-4A92-9B13-8C94D314C895}" type="sibTrans" cxnId="{6BA36926-7352-4308-B49C-3ACA5866E1F3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A15B7890-6647-47C1-BFC0-87A5131E7A49}">
      <dgm:prSet/>
      <dgm:spPr>
        <a:solidFill>
          <a:srgbClr val="009AD0"/>
        </a:solidFill>
      </dgm:spPr>
      <dgm:t>
        <a:bodyPr/>
        <a:lstStyle/>
        <a:p>
          <a:pPr rtl="0"/>
          <a:r>
            <a:rPr lang="sl-SI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gospodarska družba in drug subjekt vpisa v sodni register</a:t>
          </a:r>
          <a:endParaRPr lang="sl-SI" b="1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60A3FE14-12E5-4CA3-BC98-5E50BEE45CD0}" type="parTrans" cxnId="{6C490342-682A-497C-9A71-61D26EAED2A9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0391B7D8-5AFF-48AC-9F56-B8AF4C17763D}" type="sibTrans" cxnId="{6C490342-682A-497C-9A71-61D26EAED2A9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B82A9AD-DA28-4517-8069-B534D7850AF2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sodni register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0ABA6F-DF20-4C1E-A5A4-C706374E5E88}" type="parTrans" cxnId="{E2FC9DBC-DBB5-476C-96F7-181F97CDE998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560B383D-6413-4119-AD64-D64F751280AF}" type="sibTrans" cxnId="{E2FC9DBC-DBB5-476C-96F7-181F97CDE998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A6582582-20BB-4756-B093-8C695376CA88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(dejavnosti, transakcijski računi)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C1ABC4-1508-4026-B834-04B8AD64B995}" type="parTrans" cxnId="{E0958064-17E1-4A76-8E26-3F6F4161CF7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7D6681C-D076-43AD-A3F7-2CAF31128A53}" type="sibTrans" cxnId="{E0958064-17E1-4A76-8E26-3F6F4161CF7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E8FA314-8821-4DD8-999D-F6D36C8C243D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e-podpisan izpisek iz PRS v </a:t>
          </a:r>
          <a:r>
            <a:rPr lang="sl-SI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pdf</a:t>
          </a:r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(redni, zgodovinski)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AF4FC-7BEB-4D87-BDE0-018F50C4BBC0}" type="parTrans" cxnId="{5B468C8E-B6E0-4265-81CE-2B7696609CF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D1588C60-9CE2-4740-99D1-435088A94752}" type="sibTrans" cxnId="{5B468C8E-B6E0-4265-81CE-2B7696609CF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D45D95B4-97A9-41A5-8898-44BD48E509B4}">
      <dgm:prSet/>
      <dgm:spPr>
        <a:solidFill>
          <a:srgbClr val="009AD0"/>
        </a:solidFill>
      </dgm:spPr>
      <dgm:t>
        <a:bodyPr/>
        <a:lstStyle/>
        <a:p>
          <a:pPr rtl="0"/>
          <a:r>
            <a:rPr lang="sl-SI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drug poslovni subjekt</a:t>
          </a:r>
          <a:endParaRPr lang="sl-SI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D60554-7C53-4BF3-B2F1-559A056C51B2}" type="parTrans" cxnId="{F53B07D1-24A1-4A2B-8521-BC6FF5EEB418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92BDC44-9163-45B0-926E-47025AEE655C}" type="sibTrans" cxnId="{F53B07D1-24A1-4A2B-8521-BC6FF5EEB418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BC4566D-DABD-4440-9855-3DEE75B16C35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endParaRPr lang="sl-S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3A4690-227E-48B2-A804-FF2102298111}" type="parTrans" cxnId="{B35792EF-2680-4E0D-A351-B7F7F0DB675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48288C66-FEC7-4E8A-8523-52116A09AF17}" type="sibTrans" cxnId="{B35792EF-2680-4E0D-A351-B7F7F0DB675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E5C67DA-B0A1-4A40-A34F-C0DA74957564}" type="pres">
      <dgm:prSet presAssocID="{D4B9247F-B7FE-44DE-947E-C9C1287C8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615CCB5-E704-480F-8148-BE4D03882B27}" type="pres">
      <dgm:prSet presAssocID="{02184072-E1C5-40FC-B8DB-703356017405}" presName="linNode" presStyleCnt="0"/>
      <dgm:spPr/>
    </dgm:pt>
    <dgm:pt modelId="{AFE6A20F-6033-4E97-BE06-EE7F7C1F47EF}" type="pres">
      <dgm:prSet presAssocID="{02184072-E1C5-40FC-B8DB-703356017405}" presName="parentText" presStyleLbl="node1" presStyleIdx="0" presStyleCnt="3" custLinFactNeighborX="249" custLinFactNeighborY="-6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09B1CA-99F6-4049-A3E6-B4F24AF03DB5}" type="pres">
      <dgm:prSet presAssocID="{02184072-E1C5-40FC-B8DB-7033560174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25166D-2BD0-4D29-B3EE-D2E5123CAFAC}" type="pres">
      <dgm:prSet presAssocID="{3A8103A3-EEBA-4AB6-94ED-5F6CAB96C9BF}" presName="sp" presStyleCnt="0"/>
      <dgm:spPr/>
    </dgm:pt>
    <dgm:pt modelId="{643FE646-B42B-47A6-9979-1D6FB2489B59}" type="pres">
      <dgm:prSet presAssocID="{A15B7890-6647-47C1-BFC0-87A5131E7A49}" presName="linNode" presStyleCnt="0"/>
      <dgm:spPr/>
    </dgm:pt>
    <dgm:pt modelId="{57D5CB49-1B51-4302-A301-3DA64549067D}" type="pres">
      <dgm:prSet presAssocID="{A15B7890-6647-47C1-BFC0-87A5131E7A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8E9C38-D88A-4621-9014-5652EE902498}" type="pres">
      <dgm:prSet presAssocID="{A15B7890-6647-47C1-BFC0-87A5131E7A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E28FDB2-E337-42D2-8E4F-0AC28828FBBB}" type="pres">
      <dgm:prSet presAssocID="{0391B7D8-5AFF-48AC-9F56-B8AF4C17763D}" presName="sp" presStyleCnt="0"/>
      <dgm:spPr/>
    </dgm:pt>
    <dgm:pt modelId="{81035C26-DB57-4ECD-95F0-3689045A712A}" type="pres">
      <dgm:prSet presAssocID="{D45D95B4-97A9-41A5-8898-44BD48E509B4}" presName="linNode" presStyleCnt="0"/>
      <dgm:spPr/>
    </dgm:pt>
    <dgm:pt modelId="{6386D76F-BCD3-461D-AF67-5E8B7BE0FFE6}" type="pres">
      <dgm:prSet presAssocID="{D45D95B4-97A9-41A5-8898-44BD48E509B4}" presName="parentText" presStyleLbl="node1" presStyleIdx="2" presStyleCnt="3" custLinFactNeighborY="3108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725C1F1-5068-4E12-B5F2-C09DB38B31CE}" type="pres">
      <dgm:prSet presAssocID="{D45D95B4-97A9-41A5-8898-44BD48E509B4}" presName="descendantText" presStyleLbl="alignAccFollowNode1" presStyleIdx="2" presStyleCnt="3" custScaleX="8394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C78B1CD-212D-40CC-BC8C-5DDE26F4CE34}" type="presOf" srcId="{3E8FA314-8821-4DD8-999D-F6D36C8C243D}" destId="{BC8E9C38-D88A-4621-9014-5652EE902498}" srcOrd="0" destOrd="2" presId="urn:microsoft.com/office/officeart/2005/8/layout/vList5"/>
    <dgm:cxn modelId="{F53B07D1-24A1-4A2B-8521-BC6FF5EEB418}" srcId="{D4B9247F-B7FE-44DE-947E-C9C1287C895B}" destId="{D45D95B4-97A9-41A5-8898-44BD48E509B4}" srcOrd="2" destOrd="0" parTransId="{0DD60554-7C53-4BF3-B2F1-559A056C51B2}" sibTransId="{192BDC44-9163-45B0-926E-47025AEE655C}"/>
    <dgm:cxn modelId="{C4E5B526-5684-4B74-BE88-B995AEA87D59}" type="presOf" srcId="{1615EAF9-D571-4E0E-9D9A-0486D6672B61}" destId="{DE09B1CA-99F6-4049-A3E6-B4F24AF03DB5}" srcOrd="0" destOrd="0" presId="urn:microsoft.com/office/officeart/2005/8/layout/vList5"/>
    <dgm:cxn modelId="{A08B4B08-B337-4C19-8578-92CD9C04AA0F}" type="presOf" srcId="{3B82A9AD-DA28-4517-8069-B534D7850AF2}" destId="{BC8E9C38-D88A-4621-9014-5652EE902498}" srcOrd="0" destOrd="0" presId="urn:microsoft.com/office/officeart/2005/8/layout/vList5"/>
    <dgm:cxn modelId="{5B468C8E-B6E0-4265-81CE-2B7696609CF0}" srcId="{A15B7890-6647-47C1-BFC0-87A5131E7A49}" destId="{3E8FA314-8821-4DD8-999D-F6D36C8C243D}" srcOrd="2" destOrd="0" parTransId="{5DCAF4FC-7BEB-4D87-BDE0-018F50C4BBC0}" sibTransId="{D1588C60-9CE2-4740-99D1-435088A94752}"/>
    <dgm:cxn modelId="{6BA36926-7352-4308-B49C-3ACA5866E1F3}" srcId="{02184072-E1C5-40FC-B8DB-703356017405}" destId="{212A9432-6438-4038-B29E-DCB088686C05}" srcOrd="1" destOrd="0" parTransId="{CB2FB57F-23DC-485B-B65B-CC30A187F5B7}" sibTransId="{CBE333AF-8FAC-4A92-9B13-8C94D314C895}"/>
    <dgm:cxn modelId="{52E9AB3D-BB66-456B-BC45-8B3B273D0444}" type="presOf" srcId="{D45D95B4-97A9-41A5-8898-44BD48E509B4}" destId="{6386D76F-BCD3-461D-AF67-5E8B7BE0FFE6}" srcOrd="0" destOrd="0" presId="urn:microsoft.com/office/officeart/2005/8/layout/vList5"/>
    <dgm:cxn modelId="{E2FC9DBC-DBB5-476C-96F7-181F97CDE998}" srcId="{A15B7890-6647-47C1-BFC0-87A5131E7A49}" destId="{3B82A9AD-DA28-4517-8069-B534D7850AF2}" srcOrd="0" destOrd="0" parTransId="{E30ABA6F-DF20-4C1E-A5A4-C706374E5E88}" sibTransId="{560B383D-6413-4119-AD64-D64F751280AF}"/>
    <dgm:cxn modelId="{186FD043-1E3F-450A-8C85-F6769CFE4A12}" type="presOf" srcId="{A15B7890-6647-47C1-BFC0-87A5131E7A49}" destId="{57D5CB49-1B51-4302-A301-3DA64549067D}" srcOrd="0" destOrd="0" presId="urn:microsoft.com/office/officeart/2005/8/layout/vList5"/>
    <dgm:cxn modelId="{B35792EF-2680-4E0D-A351-B7F7F0DB6754}" srcId="{D45D95B4-97A9-41A5-8898-44BD48E509B4}" destId="{3BC4566D-DABD-4440-9855-3DEE75B16C35}" srcOrd="0" destOrd="0" parTransId="{533A4690-227E-48B2-A804-FF2102298111}" sibTransId="{48288C66-FEC7-4E8A-8523-52116A09AF17}"/>
    <dgm:cxn modelId="{DE6B70F6-0429-4D72-9EC3-1CAA93791681}" type="presOf" srcId="{3BC4566D-DABD-4440-9855-3DEE75B16C35}" destId="{A725C1F1-5068-4E12-B5F2-C09DB38B31CE}" srcOrd="0" destOrd="0" presId="urn:microsoft.com/office/officeart/2005/8/layout/vList5"/>
    <dgm:cxn modelId="{EEDE1A18-C2C1-473F-BEB9-11DDC7FD619A}" type="presOf" srcId="{A6582582-20BB-4756-B093-8C695376CA88}" destId="{BC8E9C38-D88A-4621-9014-5652EE902498}" srcOrd="0" destOrd="1" presId="urn:microsoft.com/office/officeart/2005/8/layout/vList5"/>
    <dgm:cxn modelId="{AC3F2CF9-1E83-48DF-B8E5-EE50CC568CE9}" type="presOf" srcId="{212A9432-6438-4038-B29E-DCB088686C05}" destId="{DE09B1CA-99F6-4049-A3E6-B4F24AF03DB5}" srcOrd="0" destOrd="1" presId="urn:microsoft.com/office/officeart/2005/8/layout/vList5"/>
    <dgm:cxn modelId="{A5532E76-47CC-4E4E-AE7F-584FA7AF7B00}" srcId="{02184072-E1C5-40FC-B8DB-703356017405}" destId="{1615EAF9-D571-4E0E-9D9A-0486D6672B61}" srcOrd="0" destOrd="0" parTransId="{ED9A4C3F-5D4B-4561-868C-D7D110B5FE18}" sibTransId="{AD93F885-45DB-4407-8193-BD0FA93B0EC7}"/>
    <dgm:cxn modelId="{6C490342-682A-497C-9A71-61D26EAED2A9}" srcId="{D4B9247F-B7FE-44DE-947E-C9C1287C895B}" destId="{A15B7890-6647-47C1-BFC0-87A5131E7A49}" srcOrd="1" destOrd="0" parTransId="{60A3FE14-12E5-4CA3-BC98-5E50BEE45CD0}" sibTransId="{0391B7D8-5AFF-48AC-9F56-B8AF4C17763D}"/>
    <dgm:cxn modelId="{E0958064-17E1-4A76-8E26-3F6F4161CF7C}" srcId="{A15B7890-6647-47C1-BFC0-87A5131E7A49}" destId="{A6582582-20BB-4756-B093-8C695376CA88}" srcOrd="1" destOrd="0" parTransId="{6DC1ABC4-1508-4026-B834-04B8AD64B995}" sibTransId="{C7D6681C-D076-43AD-A3F7-2CAF31128A53}"/>
    <dgm:cxn modelId="{6F515C83-D356-44AA-B6B0-5593DAA5AE1E}" srcId="{D4B9247F-B7FE-44DE-947E-C9C1287C895B}" destId="{02184072-E1C5-40FC-B8DB-703356017405}" srcOrd="0" destOrd="0" parTransId="{61049708-6BFF-431A-B00A-B82BCC59196F}" sibTransId="{3A8103A3-EEBA-4AB6-94ED-5F6CAB96C9BF}"/>
    <dgm:cxn modelId="{17EF8587-F60A-48A3-B29F-0AB5857F637C}" type="presOf" srcId="{D4B9247F-B7FE-44DE-947E-C9C1287C895B}" destId="{1E5C67DA-B0A1-4A40-A34F-C0DA74957564}" srcOrd="0" destOrd="0" presId="urn:microsoft.com/office/officeart/2005/8/layout/vList5"/>
    <dgm:cxn modelId="{01FA61A2-2E76-4F80-B288-6D2E63F2EF3D}" type="presOf" srcId="{02184072-E1C5-40FC-B8DB-703356017405}" destId="{AFE6A20F-6033-4E97-BE06-EE7F7C1F47EF}" srcOrd="0" destOrd="0" presId="urn:microsoft.com/office/officeart/2005/8/layout/vList5"/>
    <dgm:cxn modelId="{A8CAFD1E-CC18-4B32-B9B2-E23D8A7261A5}" type="presParOf" srcId="{1E5C67DA-B0A1-4A40-A34F-C0DA74957564}" destId="{6615CCB5-E704-480F-8148-BE4D03882B27}" srcOrd="0" destOrd="0" presId="urn:microsoft.com/office/officeart/2005/8/layout/vList5"/>
    <dgm:cxn modelId="{1FC6973B-67C7-4BAC-B29C-C327B5598848}" type="presParOf" srcId="{6615CCB5-E704-480F-8148-BE4D03882B27}" destId="{AFE6A20F-6033-4E97-BE06-EE7F7C1F47EF}" srcOrd="0" destOrd="0" presId="urn:microsoft.com/office/officeart/2005/8/layout/vList5"/>
    <dgm:cxn modelId="{C5E132B7-A2EC-4D2C-86FB-1471657A5CD1}" type="presParOf" srcId="{6615CCB5-E704-480F-8148-BE4D03882B27}" destId="{DE09B1CA-99F6-4049-A3E6-B4F24AF03DB5}" srcOrd="1" destOrd="0" presId="urn:microsoft.com/office/officeart/2005/8/layout/vList5"/>
    <dgm:cxn modelId="{ABABCCDF-4D72-48D7-AF58-D0F424C51924}" type="presParOf" srcId="{1E5C67DA-B0A1-4A40-A34F-C0DA74957564}" destId="{2C25166D-2BD0-4D29-B3EE-D2E5123CAFAC}" srcOrd="1" destOrd="0" presId="urn:microsoft.com/office/officeart/2005/8/layout/vList5"/>
    <dgm:cxn modelId="{5780E9BF-D928-4B09-8BD4-0D76FC46046C}" type="presParOf" srcId="{1E5C67DA-B0A1-4A40-A34F-C0DA74957564}" destId="{643FE646-B42B-47A6-9979-1D6FB2489B59}" srcOrd="2" destOrd="0" presId="urn:microsoft.com/office/officeart/2005/8/layout/vList5"/>
    <dgm:cxn modelId="{94528E76-0079-4CB2-91CD-4BAA0AD99117}" type="presParOf" srcId="{643FE646-B42B-47A6-9979-1D6FB2489B59}" destId="{57D5CB49-1B51-4302-A301-3DA64549067D}" srcOrd="0" destOrd="0" presId="urn:microsoft.com/office/officeart/2005/8/layout/vList5"/>
    <dgm:cxn modelId="{27494181-05ED-46CB-AD63-856F4BCDE372}" type="presParOf" srcId="{643FE646-B42B-47A6-9979-1D6FB2489B59}" destId="{BC8E9C38-D88A-4621-9014-5652EE902498}" srcOrd="1" destOrd="0" presId="urn:microsoft.com/office/officeart/2005/8/layout/vList5"/>
    <dgm:cxn modelId="{03A982CD-5270-424C-A277-F5135181AA79}" type="presParOf" srcId="{1E5C67DA-B0A1-4A40-A34F-C0DA74957564}" destId="{2E28FDB2-E337-42D2-8E4F-0AC28828FBBB}" srcOrd="3" destOrd="0" presId="urn:microsoft.com/office/officeart/2005/8/layout/vList5"/>
    <dgm:cxn modelId="{E8C6F7CE-348E-4E7D-B232-7AC1E6A3E295}" type="presParOf" srcId="{1E5C67DA-B0A1-4A40-A34F-C0DA74957564}" destId="{81035C26-DB57-4ECD-95F0-3689045A712A}" srcOrd="4" destOrd="0" presId="urn:microsoft.com/office/officeart/2005/8/layout/vList5"/>
    <dgm:cxn modelId="{FABC484A-50D1-4B10-95DF-9E9781926C12}" type="presParOf" srcId="{81035C26-DB57-4ECD-95F0-3689045A712A}" destId="{6386D76F-BCD3-461D-AF67-5E8B7BE0FFE6}" srcOrd="0" destOrd="0" presId="urn:microsoft.com/office/officeart/2005/8/layout/vList5"/>
    <dgm:cxn modelId="{DB48F3AB-B991-4F34-B1C6-09A2025A9529}" type="presParOf" srcId="{81035C26-DB57-4ECD-95F0-3689045A712A}" destId="{A725C1F1-5068-4E12-B5F2-C09DB38B31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78E77-764E-4E2C-BFDF-BD2E1F2428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0583ECC-404C-43BD-BE4E-74B5F18778F2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Ali je oseba ustanovitelj, zastopnik, član nadzornega organa v poslovnem subjektu in v katerem</a:t>
          </a:r>
          <a:endParaRPr lang="sl-SI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65BCBFD-22B2-4D91-ACF4-DC8149C6510D}" type="parTrans" cxnId="{A8B4AAA2-0E2D-44F6-A863-CE4078053DAA}">
      <dgm:prSet/>
      <dgm:spPr/>
      <dgm:t>
        <a:bodyPr/>
        <a:lstStyle/>
        <a:p>
          <a:endParaRPr lang="sl-SI"/>
        </a:p>
      </dgm:t>
    </dgm:pt>
    <dgm:pt modelId="{E2A2C26E-99AA-44A9-944F-6EB9CCD455B7}" type="sibTrans" cxnId="{A8B4AAA2-0E2D-44F6-A863-CE4078053DAA}">
      <dgm:prSet/>
      <dgm:spPr/>
      <dgm:t>
        <a:bodyPr/>
        <a:lstStyle/>
        <a:p>
          <a:endParaRPr lang="sl-SI"/>
        </a:p>
      </dgm:t>
    </dgm:pt>
    <dgm:pt modelId="{423F7F4A-9C27-4BC0-B582-C5679FA0BD0D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pravna oseba: </a:t>
          </a:r>
          <a:endParaRPr lang="sl-SI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BFFE5F-966B-4E04-8A3D-2F60212EC9AD}" type="parTrans" cxnId="{986F01E6-4FC1-42E1-AB7A-EE2270DD500F}">
      <dgm:prSet/>
      <dgm:spPr/>
      <dgm:t>
        <a:bodyPr/>
        <a:lstStyle/>
        <a:p>
          <a:endParaRPr lang="sl-SI"/>
        </a:p>
      </dgm:t>
    </dgm:pt>
    <dgm:pt modelId="{4994B455-55D7-4D35-B0D1-7BDE05248036}" type="sibTrans" cxnId="{986F01E6-4FC1-42E1-AB7A-EE2270DD500F}">
      <dgm:prSet/>
      <dgm:spPr/>
      <dgm:t>
        <a:bodyPr/>
        <a:lstStyle/>
        <a:p>
          <a:endParaRPr lang="sl-SI"/>
        </a:p>
      </dgm:t>
    </dgm:pt>
    <dgm:pt modelId="{B6A4F60C-F2F2-4532-8B5B-DC1515109605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firma, matična ali davčna št. </a:t>
          </a:r>
          <a:endParaRPr lang="sl-SI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BD39F4-AD5B-43E1-8CFB-6A61DCEAD112}" type="parTrans" cxnId="{A22BF836-68F5-41DC-927C-E3E6384FED75}">
      <dgm:prSet/>
      <dgm:spPr/>
      <dgm:t>
        <a:bodyPr/>
        <a:lstStyle/>
        <a:p>
          <a:endParaRPr lang="sl-SI"/>
        </a:p>
      </dgm:t>
    </dgm:pt>
    <dgm:pt modelId="{43CC9860-CBB5-4580-82FB-BBE43801065C}" type="sibTrans" cxnId="{A22BF836-68F5-41DC-927C-E3E6384FED75}">
      <dgm:prSet/>
      <dgm:spPr/>
      <dgm:t>
        <a:bodyPr/>
        <a:lstStyle/>
        <a:p>
          <a:endParaRPr lang="sl-SI"/>
        </a:p>
      </dgm:t>
    </dgm:pt>
    <dgm:pt modelId="{E56BCC3A-DC75-47EF-8467-4B0E565F6D58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fizična oseba: </a:t>
          </a:r>
          <a:endParaRPr lang="sl-SI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3FCCC0-FD39-439D-9146-AE9B953640FB}" type="parTrans" cxnId="{30B0622E-AC78-421A-BEF2-39E6C797E801}">
      <dgm:prSet/>
      <dgm:spPr/>
      <dgm:t>
        <a:bodyPr/>
        <a:lstStyle/>
        <a:p>
          <a:endParaRPr lang="sl-SI"/>
        </a:p>
      </dgm:t>
    </dgm:pt>
    <dgm:pt modelId="{9648300F-8384-4FE7-8378-4CB4E6BDDC9D}" type="sibTrans" cxnId="{30B0622E-AC78-421A-BEF2-39E6C797E801}">
      <dgm:prSet/>
      <dgm:spPr/>
      <dgm:t>
        <a:bodyPr/>
        <a:lstStyle/>
        <a:p>
          <a:endParaRPr lang="sl-SI"/>
        </a:p>
      </dgm:t>
    </dgm:pt>
    <dgm:pt modelId="{4797F2AE-E338-4344-A0BE-CE676A4AB26A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ime in priimek in </a:t>
          </a:r>
          <a:endParaRPr lang="sl-SI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5D1BF6-79C5-4522-96D6-D8EF1DDF1386}" type="parTrans" cxnId="{DA7E08C3-77A4-47C5-ADA1-B9B553FD9277}">
      <dgm:prSet/>
      <dgm:spPr/>
      <dgm:t>
        <a:bodyPr/>
        <a:lstStyle/>
        <a:p>
          <a:endParaRPr lang="sl-SI"/>
        </a:p>
      </dgm:t>
    </dgm:pt>
    <dgm:pt modelId="{D70DF89B-DFD1-4F6F-AE0E-255BC383080A}" type="sibTrans" cxnId="{DA7E08C3-77A4-47C5-ADA1-B9B553FD9277}">
      <dgm:prSet/>
      <dgm:spPr/>
      <dgm:t>
        <a:bodyPr/>
        <a:lstStyle/>
        <a:p>
          <a:endParaRPr lang="sl-SI"/>
        </a:p>
      </dgm:t>
    </dgm:pt>
    <dgm:pt modelId="{30E40FE2-7B59-4576-8A98-A1A0D8996609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EMŠO ali davčna št. ali naslov</a:t>
          </a:r>
          <a:endParaRPr lang="sl-SI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50E4EA-BA1F-48DD-AA0C-4462E1A649F1}" type="parTrans" cxnId="{E2356125-3496-4EF8-873F-287A969391B5}">
      <dgm:prSet/>
      <dgm:spPr/>
      <dgm:t>
        <a:bodyPr/>
        <a:lstStyle/>
        <a:p>
          <a:endParaRPr lang="sl-SI"/>
        </a:p>
      </dgm:t>
    </dgm:pt>
    <dgm:pt modelId="{B20CF613-3F6E-4860-9003-7A11FD086069}" type="sibTrans" cxnId="{E2356125-3496-4EF8-873F-287A969391B5}">
      <dgm:prSet/>
      <dgm:spPr/>
      <dgm:t>
        <a:bodyPr/>
        <a:lstStyle/>
        <a:p>
          <a:endParaRPr lang="sl-SI"/>
        </a:p>
      </dgm:t>
    </dgm:pt>
    <dgm:pt modelId="{8179535E-F916-4AF9-9A8E-568C99EB996E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r>
            <a:rPr lang="sl-SI" sz="2400" b="1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Rezultat: podatki, ki so vpisani v PRS v trenutku iskanja</a:t>
          </a:r>
          <a:r>
            <a:rPr lang="sl-SI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sl-SI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A31136-6605-44A3-9C54-994636FC9D4D}" type="sibTrans" cxnId="{ADE3FC6F-E76D-4A16-9D61-4B6BDCDF6CD8}">
      <dgm:prSet/>
      <dgm:spPr/>
      <dgm:t>
        <a:bodyPr/>
        <a:lstStyle/>
        <a:p>
          <a:endParaRPr lang="sl-SI"/>
        </a:p>
      </dgm:t>
    </dgm:pt>
    <dgm:pt modelId="{31F7F7C3-AFF0-41CF-9511-779BD4AE3224}" type="parTrans" cxnId="{ADE3FC6F-E76D-4A16-9D61-4B6BDCDF6CD8}">
      <dgm:prSet/>
      <dgm:spPr/>
      <dgm:t>
        <a:bodyPr/>
        <a:lstStyle/>
        <a:p>
          <a:endParaRPr lang="sl-SI"/>
        </a:p>
      </dgm:t>
    </dgm:pt>
    <dgm:pt modelId="{364DB0F2-5FCE-47CA-BC1F-1B35B19400AF}">
      <dgm:prSet custT="1"/>
      <dgm:spPr>
        <a:solidFill>
          <a:schemeClr val="bg1">
            <a:lumMod val="85000"/>
          </a:schemeClr>
        </a:solidFill>
        <a:ln>
          <a:solidFill>
            <a:srgbClr val="FF9933">
              <a:alpha val="90000"/>
            </a:srgbClr>
          </a:solidFill>
        </a:ln>
      </dgm:spPr>
      <dgm:t>
        <a:bodyPr/>
        <a:lstStyle/>
        <a:p>
          <a:pPr algn="l" rtl="0"/>
          <a:endParaRPr lang="sl-SI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8A036C-CD55-4D01-B454-651E025F744C}" type="parTrans" cxnId="{EDDBC3C4-7FAB-401F-948C-26E498EB83D4}">
      <dgm:prSet/>
      <dgm:spPr/>
      <dgm:t>
        <a:bodyPr/>
        <a:lstStyle/>
        <a:p>
          <a:endParaRPr lang="sl-SI"/>
        </a:p>
      </dgm:t>
    </dgm:pt>
    <dgm:pt modelId="{BBF9D139-E557-4F90-B8C9-0851E48507FD}" type="sibTrans" cxnId="{EDDBC3C4-7FAB-401F-948C-26E498EB83D4}">
      <dgm:prSet/>
      <dgm:spPr/>
      <dgm:t>
        <a:bodyPr/>
        <a:lstStyle/>
        <a:p>
          <a:endParaRPr lang="sl-SI"/>
        </a:p>
      </dgm:t>
    </dgm:pt>
    <dgm:pt modelId="{38A7FFED-4B77-4A79-9F50-9A927A773099}" type="pres">
      <dgm:prSet presAssocID="{33E78E77-764E-4E2C-BFDF-BD2E1F242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2CDB019-CEA3-4D96-87FB-8807C0747656}" type="pres">
      <dgm:prSet presAssocID="{E0583ECC-404C-43BD-BE4E-74B5F18778F2}" presName="linNode" presStyleCnt="0"/>
      <dgm:spPr/>
    </dgm:pt>
    <dgm:pt modelId="{AA056432-7030-4A8C-9F29-0EF08BB6933F}" type="pres">
      <dgm:prSet presAssocID="{E0583ECC-404C-43BD-BE4E-74B5F18778F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3D9CB9-B712-4372-BA44-0BA03BAD1F15}" type="pres">
      <dgm:prSet presAssocID="{E0583ECC-404C-43BD-BE4E-74B5F18778F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9A06944-271B-4B43-B510-3CED88D43771}" type="presOf" srcId="{E56BCC3A-DC75-47EF-8467-4B0E565F6D58}" destId="{203D9CB9-B712-4372-BA44-0BA03BAD1F15}" srcOrd="0" destOrd="2" presId="urn:microsoft.com/office/officeart/2005/8/layout/vList5"/>
    <dgm:cxn modelId="{BFFD0F75-7C2F-4099-94F6-067010F4E51E}" type="presOf" srcId="{33E78E77-764E-4E2C-BFDF-BD2E1F2428C8}" destId="{38A7FFED-4B77-4A79-9F50-9A927A773099}" srcOrd="0" destOrd="0" presId="urn:microsoft.com/office/officeart/2005/8/layout/vList5"/>
    <dgm:cxn modelId="{FC5CF829-F0DA-42CC-9DE6-D7FAA5DEA978}" type="presOf" srcId="{E0583ECC-404C-43BD-BE4E-74B5F18778F2}" destId="{AA056432-7030-4A8C-9F29-0EF08BB6933F}" srcOrd="0" destOrd="0" presId="urn:microsoft.com/office/officeart/2005/8/layout/vList5"/>
    <dgm:cxn modelId="{E2356125-3496-4EF8-873F-287A969391B5}" srcId="{E56BCC3A-DC75-47EF-8467-4B0E565F6D58}" destId="{30E40FE2-7B59-4576-8A98-A1A0D8996609}" srcOrd="1" destOrd="0" parTransId="{4550E4EA-BA1F-48DD-AA0C-4462E1A649F1}" sibTransId="{B20CF613-3F6E-4860-9003-7A11FD086069}"/>
    <dgm:cxn modelId="{3E9580D2-B3DC-4984-B2E8-F9BAA5382707}" type="presOf" srcId="{B6A4F60C-F2F2-4532-8B5B-DC1515109605}" destId="{203D9CB9-B712-4372-BA44-0BA03BAD1F15}" srcOrd="0" destOrd="1" presId="urn:microsoft.com/office/officeart/2005/8/layout/vList5"/>
    <dgm:cxn modelId="{57FD934C-4B33-4683-A42F-6340CF9D4E2E}" type="presOf" srcId="{364DB0F2-5FCE-47CA-BC1F-1B35B19400AF}" destId="{203D9CB9-B712-4372-BA44-0BA03BAD1F15}" srcOrd="0" destOrd="5" presId="urn:microsoft.com/office/officeart/2005/8/layout/vList5"/>
    <dgm:cxn modelId="{DA7E08C3-77A4-47C5-ADA1-B9B553FD9277}" srcId="{E56BCC3A-DC75-47EF-8467-4B0E565F6D58}" destId="{4797F2AE-E338-4344-A0BE-CE676A4AB26A}" srcOrd="0" destOrd="0" parTransId="{C65D1BF6-79C5-4522-96D6-D8EF1DDF1386}" sibTransId="{D70DF89B-DFD1-4F6F-AE0E-255BC383080A}"/>
    <dgm:cxn modelId="{986F01E6-4FC1-42E1-AB7A-EE2270DD500F}" srcId="{E0583ECC-404C-43BD-BE4E-74B5F18778F2}" destId="{423F7F4A-9C27-4BC0-B582-C5679FA0BD0D}" srcOrd="0" destOrd="0" parTransId="{2EBFFE5F-966B-4E04-8A3D-2F60212EC9AD}" sibTransId="{4994B455-55D7-4D35-B0D1-7BDE05248036}"/>
    <dgm:cxn modelId="{A8B4AAA2-0E2D-44F6-A863-CE4078053DAA}" srcId="{33E78E77-764E-4E2C-BFDF-BD2E1F2428C8}" destId="{E0583ECC-404C-43BD-BE4E-74B5F18778F2}" srcOrd="0" destOrd="0" parTransId="{E65BCBFD-22B2-4D91-ACF4-DC8149C6510D}" sibTransId="{E2A2C26E-99AA-44A9-944F-6EB9CCD455B7}"/>
    <dgm:cxn modelId="{70BC9DAD-5C82-47E1-997F-57ED69704476}" type="presOf" srcId="{423F7F4A-9C27-4BC0-B582-C5679FA0BD0D}" destId="{203D9CB9-B712-4372-BA44-0BA03BAD1F15}" srcOrd="0" destOrd="0" presId="urn:microsoft.com/office/officeart/2005/8/layout/vList5"/>
    <dgm:cxn modelId="{E4CDAD7B-FC9D-453C-A05B-13D2D635D15C}" type="presOf" srcId="{4797F2AE-E338-4344-A0BE-CE676A4AB26A}" destId="{203D9CB9-B712-4372-BA44-0BA03BAD1F15}" srcOrd="0" destOrd="3" presId="urn:microsoft.com/office/officeart/2005/8/layout/vList5"/>
    <dgm:cxn modelId="{A22BF836-68F5-41DC-927C-E3E6384FED75}" srcId="{423F7F4A-9C27-4BC0-B582-C5679FA0BD0D}" destId="{B6A4F60C-F2F2-4532-8B5B-DC1515109605}" srcOrd="0" destOrd="0" parTransId="{F9BD39F4-AD5B-43E1-8CFB-6A61DCEAD112}" sibTransId="{43CC9860-CBB5-4580-82FB-BBE43801065C}"/>
    <dgm:cxn modelId="{F3B71CB0-E827-4D37-BA7A-72AFE735A9D7}" type="presOf" srcId="{8179535E-F916-4AF9-9A8E-568C99EB996E}" destId="{203D9CB9-B712-4372-BA44-0BA03BAD1F15}" srcOrd="0" destOrd="6" presId="urn:microsoft.com/office/officeart/2005/8/layout/vList5"/>
    <dgm:cxn modelId="{658FA048-D2E3-41AB-849F-653EB11A10CD}" type="presOf" srcId="{30E40FE2-7B59-4576-8A98-A1A0D8996609}" destId="{203D9CB9-B712-4372-BA44-0BA03BAD1F15}" srcOrd="0" destOrd="4" presId="urn:microsoft.com/office/officeart/2005/8/layout/vList5"/>
    <dgm:cxn modelId="{EDDBC3C4-7FAB-401F-948C-26E498EB83D4}" srcId="{E56BCC3A-DC75-47EF-8467-4B0E565F6D58}" destId="{364DB0F2-5FCE-47CA-BC1F-1B35B19400AF}" srcOrd="2" destOrd="0" parTransId="{D98A036C-CD55-4D01-B454-651E025F744C}" sibTransId="{BBF9D139-E557-4F90-B8C9-0851E48507FD}"/>
    <dgm:cxn modelId="{ADE3FC6F-E76D-4A16-9D61-4B6BDCDF6CD8}" srcId="{E56BCC3A-DC75-47EF-8467-4B0E565F6D58}" destId="{8179535E-F916-4AF9-9A8E-568C99EB996E}" srcOrd="3" destOrd="0" parTransId="{31F7F7C3-AFF0-41CF-9511-779BD4AE3224}" sibTransId="{0DA31136-6605-44A3-9C54-994636FC9D4D}"/>
    <dgm:cxn modelId="{30B0622E-AC78-421A-BEF2-39E6C797E801}" srcId="{E0583ECC-404C-43BD-BE4E-74B5F18778F2}" destId="{E56BCC3A-DC75-47EF-8467-4B0E565F6D58}" srcOrd="1" destOrd="0" parTransId="{3F3FCCC0-FD39-439D-9146-AE9B953640FB}" sibTransId="{9648300F-8384-4FE7-8378-4CB4E6BDDC9D}"/>
    <dgm:cxn modelId="{32980B28-5120-4FDA-AD05-7CCFCBE13B87}" type="presParOf" srcId="{38A7FFED-4B77-4A79-9F50-9A927A773099}" destId="{C2CDB019-CEA3-4D96-87FB-8807C0747656}" srcOrd="0" destOrd="0" presId="urn:microsoft.com/office/officeart/2005/8/layout/vList5"/>
    <dgm:cxn modelId="{F9014CF4-375C-44C8-B169-63B8FCBD728E}" type="presParOf" srcId="{C2CDB019-CEA3-4D96-87FB-8807C0747656}" destId="{AA056432-7030-4A8C-9F29-0EF08BB6933F}" srcOrd="0" destOrd="0" presId="urn:microsoft.com/office/officeart/2005/8/layout/vList5"/>
    <dgm:cxn modelId="{74409D1A-703C-46AA-B7CA-CA953E697AE6}" type="presParOf" srcId="{C2CDB019-CEA3-4D96-87FB-8807C0747656}" destId="{203D9CB9-B712-4372-BA44-0BA03BAD1F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38FF3-5FA8-4993-92F2-30EEB6AD6F3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388170D-DFE0-41EA-9FCB-EC4B48BCD15D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Enotna informatizirana baza podatkov </a:t>
          </a:r>
          <a:r>
            <a:rPr lang="sl-SI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 transakcijskih računih (TR) in o njihovih imetnikih (poslovni subjekti in fizične osebe). </a:t>
          </a:r>
          <a:endParaRPr lang="sl-SI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12042C-4BCB-4AA1-9374-C8EE8AB98753}" type="parTrans" cxnId="{B4D4E83C-0F96-48D9-AD89-04FB130CFFC2}">
      <dgm:prSet/>
      <dgm:spPr/>
      <dgm:t>
        <a:bodyPr/>
        <a:lstStyle/>
        <a:p>
          <a:endParaRPr lang="sl-SI"/>
        </a:p>
      </dgm:t>
    </dgm:pt>
    <dgm:pt modelId="{66303D2E-CE9E-441A-AFF5-080295467265}" type="sibTrans" cxnId="{B4D4E83C-0F96-48D9-AD89-04FB130CFFC2}">
      <dgm:prSet/>
      <dgm:spPr/>
      <dgm:t>
        <a:bodyPr/>
        <a:lstStyle/>
        <a:p>
          <a:endParaRPr lang="sl-SI"/>
        </a:p>
      </dgm:t>
    </dgm:pt>
    <dgm:pt modelId="{2024CB98-0390-4B63-A560-FB6912849106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Osveževanje: </a:t>
          </a:r>
          <a:r>
            <a:rPr lang="sl-SI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sproti (on-line). </a:t>
          </a:r>
        </a:p>
        <a:p>
          <a:pPr rtl="0"/>
          <a:r>
            <a:rPr lang="sl-SI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Pravilnost podatkov o imetnikih transakcijskih računov je zagotovljena tudi s povezavo s centralnim registrom prebivalstva, davčnim registrom in Poslovnim registrom Slovenije.</a:t>
          </a:r>
          <a:endParaRPr lang="sl-SI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F98006-23C3-4A16-BCCD-85F3B9EFB6ED}" type="parTrans" cxnId="{891EEF2A-9E55-4B3C-8ADF-22577A17030B}">
      <dgm:prSet/>
      <dgm:spPr/>
      <dgm:t>
        <a:bodyPr/>
        <a:lstStyle/>
        <a:p>
          <a:endParaRPr lang="sl-SI"/>
        </a:p>
      </dgm:t>
    </dgm:pt>
    <dgm:pt modelId="{1340251B-EA1B-42A0-8686-F09C0BB8A8B8}" type="sibTrans" cxnId="{891EEF2A-9E55-4B3C-8ADF-22577A17030B}">
      <dgm:prSet/>
      <dgm:spPr/>
      <dgm:t>
        <a:bodyPr/>
        <a:lstStyle/>
        <a:p>
          <a:endParaRPr lang="sl-SI"/>
        </a:p>
      </dgm:t>
    </dgm:pt>
    <dgm:pt modelId="{7180FE6B-6606-4D12-907A-B189224AF33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sl-SI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Vir podatkov:</a:t>
          </a:r>
          <a:r>
            <a:rPr lang="sl-SI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banke, Banka Slovenije, Uprava Republike Slovenije za javna plačila.</a:t>
          </a:r>
          <a:endParaRPr lang="sl-SI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112CF7-EAE6-4041-AE8F-DD8A1ED933BC}" type="sibTrans" cxnId="{3A8A0E4F-9D2A-4970-AB95-6ED5325C4792}">
      <dgm:prSet/>
      <dgm:spPr/>
      <dgm:t>
        <a:bodyPr/>
        <a:lstStyle/>
        <a:p>
          <a:endParaRPr lang="sl-SI"/>
        </a:p>
      </dgm:t>
    </dgm:pt>
    <dgm:pt modelId="{930E20AC-3553-4361-AFE1-4039B6A6F0BA}" type="parTrans" cxnId="{3A8A0E4F-9D2A-4970-AB95-6ED5325C4792}">
      <dgm:prSet/>
      <dgm:spPr/>
      <dgm:t>
        <a:bodyPr/>
        <a:lstStyle/>
        <a:p>
          <a:endParaRPr lang="sl-SI"/>
        </a:p>
      </dgm:t>
    </dgm:pt>
    <dgm:pt modelId="{1FDA1FCE-A2F9-477B-AC4D-5FC32F5DB094}" type="pres">
      <dgm:prSet presAssocID="{6D038FF3-5FA8-4993-92F2-30EEB6AD6F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9A736B8-D431-469C-B355-E28B83C936E9}" type="pres">
      <dgm:prSet presAssocID="{2024CB98-0390-4B63-A560-FB6912849106}" presName="boxAndChildren" presStyleCnt="0"/>
      <dgm:spPr/>
    </dgm:pt>
    <dgm:pt modelId="{D0C8BD9B-5617-4ABD-96D9-B41EB32D8F0C}" type="pres">
      <dgm:prSet presAssocID="{2024CB98-0390-4B63-A560-FB6912849106}" presName="parentTextBox" presStyleLbl="node1" presStyleIdx="0" presStyleCnt="3" custScaleY="129452"/>
      <dgm:spPr/>
      <dgm:t>
        <a:bodyPr/>
        <a:lstStyle/>
        <a:p>
          <a:endParaRPr lang="sl-SI"/>
        </a:p>
      </dgm:t>
    </dgm:pt>
    <dgm:pt modelId="{5795BC71-D4C7-4DF8-888C-2EB477C14735}" type="pres">
      <dgm:prSet presAssocID="{06112CF7-EAE6-4041-AE8F-DD8A1ED933BC}" presName="sp" presStyleCnt="0"/>
      <dgm:spPr/>
    </dgm:pt>
    <dgm:pt modelId="{3625C2DD-5EFE-460F-A1B9-CB9EB997E05C}" type="pres">
      <dgm:prSet presAssocID="{7180FE6B-6606-4D12-907A-B189224AF334}" presName="arrowAndChildren" presStyleCnt="0"/>
      <dgm:spPr/>
    </dgm:pt>
    <dgm:pt modelId="{9E54EF04-A77B-4410-9A69-9D0B4E190444}" type="pres">
      <dgm:prSet presAssocID="{7180FE6B-6606-4D12-907A-B189224AF334}" presName="parentTextArrow" presStyleLbl="node1" presStyleIdx="1" presStyleCnt="3"/>
      <dgm:spPr/>
      <dgm:t>
        <a:bodyPr/>
        <a:lstStyle/>
        <a:p>
          <a:endParaRPr lang="sl-SI"/>
        </a:p>
      </dgm:t>
    </dgm:pt>
    <dgm:pt modelId="{4F81B1E7-F392-4894-96E1-92BE7A0836D6}" type="pres">
      <dgm:prSet presAssocID="{66303D2E-CE9E-441A-AFF5-080295467265}" presName="sp" presStyleCnt="0"/>
      <dgm:spPr/>
    </dgm:pt>
    <dgm:pt modelId="{782A24FE-B3DB-4EA1-BC43-12A275C8E33C}" type="pres">
      <dgm:prSet presAssocID="{5388170D-DFE0-41EA-9FCB-EC4B48BCD15D}" presName="arrowAndChildren" presStyleCnt="0"/>
      <dgm:spPr/>
    </dgm:pt>
    <dgm:pt modelId="{638E5B98-384D-4B85-9A9E-32C219EBA69D}" type="pres">
      <dgm:prSet presAssocID="{5388170D-DFE0-41EA-9FCB-EC4B48BCD15D}" presName="parentTextArrow" presStyleLbl="node1" presStyleIdx="2" presStyleCnt="3" custLinFactNeighborX="0" custLinFactNeighborY="-47"/>
      <dgm:spPr/>
      <dgm:t>
        <a:bodyPr/>
        <a:lstStyle/>
        <a:p>
          <a:endParaRPr lang="sl-SI"/>
        </a:p>
      </dgm:t>
    </dgm:pt>
  </dgm:ptLst>
  <dgm:cxnLst>
    <dgm:cxn modelId="{4F009712-6FBC-4934-BBDF-95B93A5A3885}" type="presOf" srcId="{7180FE6B-6606-4D12-907A-B189224AF334}" destId="{9E54EF04-A77B-4410-9A69-9D0B4E190444}" srcOrd="0" destOrd="0" presId="urn:microsoft.com/office/officeart/2005/8/layout/process4"/>
    <dgm:cxn modelId="{3A8A0E4F-9D2A-4970-AB95-6ED5325C4792}" srcId="{6D038FF3-5FA8-4993-92F2-30EEB6AD6F3C}" destId="{7180FE6B-6606-4D12-907A-B189224AF334}" srcOrd="1" destOrd="0" parTransId="{930E20AC-3553-4361-AFE1-4039B6A6F0BA}" sibTransId="{06112CF7-EAE6-4041-AE8F-DD8A1ED933BC}"/>
    <dgm:cxn modelId="{5C779099-98D5-4A12-ABC2-180D474DB7AF}" type="presOf" srcId="{5388170D-DFE0-41EA-9FCB-EC4B48BCD15D}" destId="{638E5B98-384D-4B85-9A9E-32C219EBA69D}" srcOrd="0" destOrd="0" presId="urn:microsoft.com/office/officeart/2005/8/layout/process4"/>
    <dgm:cxn modelId="{891EEF2A-9E55-4B3C-8ADF-22577A17030B}" srcId="{6D038FF3-5FA8-4993-92F2-30EEB6AD6F3C}" destId="{2024CB98-0390-4B63-A560-FB6912849106}" srcOrd="2" destOrd="0" parTransId="{79F98006-23C3-4A16-BCCD-85F3B9EFB6ED}" sibTransId="{1340251B-EA1B-42A0-8686-F09C0BB8A8B8}"/>
    <dgm:cxn modelId="{A32735EA-F525-48BA-9E8F-B016AE147D00}" type="presOf" srcId="{6D038FF3-5FA8-4993-92F2-30EEB6AD6F3C}" destId="{1FDA1FCE-A2F9-477B-AC4D-5FC32F5DB094}" srcOrd="0" destOrd="0" presId="urn:microsoft.com/office/officeart/2005/8/layout/process4"/>
    <dgm:cxn modelId="{B4D4E83C-0F96-48D9-AD89-04FB130CFFC2}" srcId="{6D038FF3-5FA8-4993-92F2-30EEB6AD6F3C}" destId="{5388170D-DFE0-41EA-9FCB-EC4B48BCD15D}" srcOrd="0" destOrd="0" parTransId="{CB12042C-4BCB-4AA1-9374-C8EE8AB98753}" sibTransId="{66303D2E-CE9E-441A-AFF5-080295467265}"/>
    <dgm:cxn modelId="{8803A728-82B4-474C-81B8-0325331F38E4}" type="presOf" srcId="{2024CB98-0390-4B63-A560-FB6912849106}" destId="{D0C8BD9B-5617-4ABD-96D9-B41EB32D8F0C}" srcOrd="0" destOrd="0" presId="urn:microsoft.com/office/officeart/2005/8/layout/process4"/>
    <dgm:cxn modelId="{C9C55964-63BF-448E-B892-8672426FB8BA}" type="presParOf" srcId="{1FDA1FCE-A2F9-477B-AC4D-5FC32F5DB094}" destId="{A9A736B8-D431-469C-B355-E28B83C936E9}" srcOrd="0" destOrd="0" presId="urn:microsoft.com/office/officeart/2005/8/layout/process4"/>
    <dgm:cxn modelId="{7A0EFB84-8A07-4928-BF29-EF1EA5447024}" type="presParOf" srcId="{A9A736B8-D431-469C-B355-E28B83C936E9}" destId="{D0C8BD9B-5617-4ABD-96D9-B41EB32D8F0C}" srcOrd="0" destOrd="0" presId="urn:microsoft.com/office/officeart/2005/8/layout/process4"/>
    <dgm:cxn modelId="{EE4EA1E8-090B-472B-A123-2105F517733C}" type="presParOf" srcId="{1FDA1FCE-A2F9-477B-AC4D-5FC32F5DB094}" destId="{5795BC71-D4C7-4DF8-888C-2EB477C14735}" srcOrd="1" destOrd="0" presId="urn:microsoft.com/office/officeart/2005/8/layout/process4"/>
    <dgm:cxn modelId="{E2A4428A-5EA7-46D7-B355-89307BFB0239}" type="presParOf" srcId="{1FDA1FCE-A2F9-477B-AC4D-5FC32F5DB094}" destId="{3625C2DD-5EFE-460F-A1B9-CB9EB997E05C}" srcOrd="2" destOrd="0" presId="urn:microsoft.com/office/officeart/2005/8/layout/process4"/>
    <dgm:cxn modelId="{2D1F4FDB-7AC9-4B52-8A45-5A66659FD912}" type="presParOf" srcId="{3625C2DD-5EFE-460F-A1B9-CB9EB997E05C}" destId="{9E54EF04-A77B-4410-9A69-9D0B4E190444}" srcOrd="0" destOrd="0" presId="urn:microsoft.com/office/officeart/2005/8/layout/process4"/>
    <dgm:cxn modelId="{3C3E5B14-39CF-443F-BA27-B2094D2126CC}" type="presParOf" srcId="{1FDA1FCE-A2F9-477B-AC4D-5FC32F5DB094}" destId="{4F81B1E7-F392-4894-96E1-92BE7A0836D6}" srcOrd="3" destOrd="0" presId="urn:microsoft.com/office/officeart/2005/8/layout/process4"/>
    <dgm:cxn modelId="{1A1CD5B8-C2A4-4119-8C2B-D2C150B03358}" type="presParOf" srcId="{1FDA1FCE-A2F9-477B-AC4D-5FC32F5DB094}" destId="{782A24FE-B3DB-4EA1-BC43-12A275C8E33C}" srcOrd="4" destOrd="0" presId="urn:microsoft.com/office/officeart/2005/8/layout/process4"/>
    <dgm:cxn modelId="{F1C61C32-9F6F-4734-B1C2-54E68FB4FA28}" type="presParOf" srcId="{782A24FE-B3DB-4EA1-BC43-12A275C8E33C}" destId="{638E5B98-384D-4B85-9A9E-32C219EBA6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225367-457A-40C2-A830-16EFBB82D3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07694A3-1BB4-4664-9F42-15A96EA371B7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JAVNI:</a:t>
          </a:r>
          <a:endParaRPr lang="sl-SI" sz="24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A2B4AD2-1B42-4643-98D0-135395822FD4}" type="parTrans" cxnId="{B307B4B2-933D-4271-9A46-9CFD9B7213A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993B4FC1-ED7E-4A62-95A9-7F826BDD6C7C}" type="sibTrans" cxnId="{B307B4B2-933D-4271-9A46-9CFD9B7213A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E180C62B-0E43-40B5-A14A-898A1E57BC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sl-SI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spletni vpogled v podatke o TR poslovnih subjektov </a:t>
          </a:r>
          <a:endParaRPr lang="sl-SI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A1615D-BD48-4B1E-8E56-307DF4A42AD7}" type="parTrans" cxnId="{45DC7E8F-56BF-4E72-8E56-E3BAF6635DA6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4F6BE93D-0F1F-48E1-BBD5-E459AEF3C4FD}" type="sibTrans" cxnId="{45DC7E8F-56BF-4E72-8E56-E3BAF6635DA6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33F5AF5-C39E-4433-A421-9B3CAFDC261C}">
      <dgm:prSet custT="1"/>
      <dgm:spPr>
        <a:solidFill>
          <a:srgbClr val="009AD0"/>
        </a:solidFill>
      </dgm:spPr>
      <dgm:t>
        <a:bodyPr/>
        <a:lstStyle/>
        <a:p>
          <a:pPr rtl="0"/>
          <a:r>
            <a:rPr lang="sl-SI" sz="24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ZASEBNI:</a:t>
          </a:r>
          <a:endParaRPr lang="sl-SI" sz="24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931233-962F-4E4D-91B0-7A2F5CA9932E}" type="parTrans" cxnId="{3043A41B-E165-47F3-92C1-ED2696D2B94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FE32698C-991A-4076-B945-DDB2F940A055}" type="sibTrans" cxnId="{3043A41B-E165-47F3-92C1-ED2696D2B94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AD7171A3-A7A8-4008-ADA9-0892EBDB8A7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sl-SI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neposredni dostop do podatkov TR fizičnih oseb</a:t>
          </a:r>
          <a:r>
            <a:rPr lang="sl-SI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– samo osebe in organi določeni z zakonom (vpogled s KDP, spletni servis)</a:t>
          </a:r>
          <a:endParaRPr lang="sl-SI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5DA956-67A6-4A2A-ACE9-A233D335307D}" type="parTrans" cxnId="{A2DC5C79-A2C6-4275-8BCD-51DD0199D7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24575C48-CEE1-4CB6-B94A-8ADF70BFC153}" type="sibTrans" cxnId="{A2DC5C79-A2C6-4275-8BCD-51DD0199D7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961588FD-0E86-43D4-B9E1-CAB0F9C3027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sl-SI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posredovanje podatkov o TR fizičnih oseb</a:t>
          </a:r>
          <a:r>
            <a:rPr lang="sl-SI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na podlagi vloženih zahtev (papirno ali elektronsko)</a:t>
          </a:r>
          <a:endParaRPr lang="sl-SI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8141ED-F72E-4853-AF8B-C66131DF2052}" type="parTrans" cxnId="{BE00F205-9BD9-4E7B-BED3-854A66F04115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FD26564E-7B34-43DE-9F12-B5DD30EFEFF0}" type="sibTrans" cxnId="{BE00F205-9BD9-4E7B-BED3-854A66F04115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4FAA7039-737C-481B-BDF2-8368DE36842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sl-SI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posredovanje podatkov bankam za izvrševanje izvršb in preverjanje obstoja TR </a:t>
          </a:r>
          <a:r>
            <a:rPr lang="sl-SI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(spletni servis)</a:t>
          </a:r>
          <a:endParaRPr lang="sl-SI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D3FF4E-B86E-43F5-9116-CFEE99972C14}" type="parTrans" cxnId="{72517733-BA2A-4E02-9D8F-30CCD3319D9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E9D75652-E912-4685-B8CA-1A70A3F9B305}" type="sibTrans" cxnId="{72517733-BA2A-4E02-9D8F-30CCD3319D90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CFE68C7-C814-4F76-9B7F-69E6612981B2}" type="pres">
      <dgm:prSet presAssocID="{DC225367-457A-40C2-A830-16EFBB82D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A4648ED-4CC8-40BA-A10D-07CC58F75856}" type="pres">
      <dgm:prSet presAssocID="{C07694A3-1BB4-4664-9F42-15A96EA371B7}" presName="parentText" presStyleLbl="node1" presStyleIdx="0" presStyleCnt="6" custLinFactNeighborX="3" custLinFactNeighborY="-304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316C6C-4B13-4276-ADE2-D8F3AFFDB4C8}" type="pres">
      <dgm:prSet presAssocID="{993B4FC1-ED7E-4A62-95A9-7F826BDD6C7C}" presName="spacer" presStyleCnt="0"/>
      <dgm:spPr/>
    </dgm:pt>
    <dgm:pt modelId="{94E000DC-3DAD-4212-9E09-775F28BE742D}" type="pres">
      <dgm:prSet presAssocID="{E180C62B-0E43-40B5-A14A-898A1E57BC0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C61936F-B718-4707-B816-56EDE3D584EC}" type="pres">
      <dgm:prSet presAssocID="{4F6BE93D-0F1F-48E1-BBD5-E459AEF3C4FD}" presName="spacer" presStyleCnt="0"/>
      <dgm:spPr/>
    </dgm:pt>
    <dgm:pt modelId="{1BC30B22-8EFB-41B2-9BFB-E771971734F6}" type="pres">
      <dgm:prSet presAssocID="{133F5AF5-C39E-4433-A421-9B3CAFDC26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892DA4-E55F-4038-A72A-59EBEAF115F7}" type="pres">
      <dgm:prSet presAssocID="{FE32698C-991A-4076-B945-DDB2F940A055}" presName="spacer" presStyleCnt="0"/>
      <dgm:spPr/>
    </dgm:pt>
    <dgm:pt modelId="{3113516A-B824-4393-8179-4904B56BB2C5}" type="pres">
      <dgm:prSet presAssocID="{AD7171A3-A7A8-4008-ADA9-0892EBDB8A7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88FF457-5136-4A60-80F5-F243B2F239DD}" type="pres">
      <dgm:prSet presAssocID="{24575C48-CEE1-4CB6-B94A-8ADF70BFC153}" presName="spacer" presStyleCnt="0"/>
      <dgm:spPr/>
    </dgm:pt>
    <dgm:pt modelId="{4D66D723-28E0-4125-8D4D-B39D6A218985}" type="pres">
      <dgm:prSet presAssocID="{961588FD-0E86-43D4-B9E1-CAB0F9C302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57BB1B-8788-483C-9D15-8E91B711108C}" type="pres">
      <dgm:prSet presAssocID="{FD26564E-7B34-43DE-9F12-B5DD30EFEFF0}" presName="spacer" presStyleCnt="0"/>
      <dgm:spPr/>
    </dgm:pt>
    <dgm:pt modelId="{72CEC61E-C70D-4FB7-9C74-CD7707D57800}" type="pres">
      <dgm:prSet presAssocID="{4FAA7039-737C-481B-BDF2-8368DE36842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231C449-6F9A-458E-BE65-36C3B672EB57}" type="presOf" srcId="{AD7171A3-A7A8-4008-ADA9-0892EBDB8A7F}" destId="{3113516A-B824-4393-8179-4904B56BB2C5}" srcOrd="0" destOrd="0" presId="urn:microsoft.com/office/officeart/2005/8/layout/vList2"/>
    <dgm:cxn modelId="{46A8D1B4-883A-4D98-9028-4B3175FE6AC3}" type="presOf" srcId="{DC225367-457A-40C2-A830-16EFBB82D336}" destId="{8CFE68C7-C814-4F76-9B7F-69E6612981B2}" srcOrd="0" destOrd="0" presId="urn:microsoft.com/office/officeart/2005/8/layout/vList2"/>
    <dgm:cxn modelId="{45DC7E8F-56BF-4E72-8E56-E3BAF6635DA6}" srcId="{DC225367-457A-40C2-A830-16EFBB82D336}" destId="{E180C62B-0E43-40B5-A14A-898A1E57BC0A}" srcOrd="1" destOrd="0" parTransId="{3DA1615D-BD48-4B1E-8E56-307DF4A42AD7}" sibTransId="{4F6BE93D-0F1F-48E1-BBD5-E459AEF3C4FD}"/>
    <dgm:cxn modelId="{B307B4B2-933D-4271-9A46-9CFD9B7213AC}" srcId="{DC225367-457A-40C2-A830-16EFBB82D336}" destId="{C07694A3-1BB4-4664-9F42-15A96EA371B7}" srcOrd="0" destOrd="0" parTransId="{AA2B4AD2-1B42-4643-98D0-135395822FD4}" sibTransId="{993B4FC1-ED7E-4A62-95A9-7F826BDD6C7C}"/>
    <dgm:cxn modelId="{26A2B51A-916F-4367-9472-332940EDC18D}" type="presOf" srcId="{4FAA7039-737C-481B-BDF2-8368DE368422}" destId="{72CEC61E-C70D-4FB7-9C74-CD7707D57800}" srcOrd="0" destOrd="0" presId="urn:microsoft.com/office/officeart/2005/8/layout/vList2"/>
    <dgm:cxn modelId="{3043A41B-E165-47F3-92C1-ED2696D2B94B}" srcId="{DC225367-457A-40C2-A830-16EFBB82D336}" destId="{133F5AF5-C39E-4433-A421-9B3CAFDC261C}" srcOrd="2" destOrd="0" parTransId="{72931233-962F-4E4D-91B0-7A2F5CA9932E}" sibTransId="{FE32698C-991A-4076-B945-DDB2F940A055}"/>
    <dgm:cxn modelId="{6F13AF92-BFE5-492E-9FD4-1292875F0891}" type="presOf" srcId="{961588FD-0E86-43D4-B9E1-CAB0F9C30270}" destId="{4D66D723-28E0-4125-8D4D-B39D6A218985}" srcOrd="0" destOrd="0" presId="urn:microsoft.com/office/officeart/2005/8/layout/vList2"/>
    <dgm:cxn modelId="{95384A3B-77C6-4B15-86DE-05FE275B0EBC}" type="presOf" srcId="{E180C62B-0E43-40B5-A14A-898A1E57BC0A}" destId="{94E000DC-3DAD-4212-9E09-775F28BE742D}" srcOrd="0" destOrd="0" presId="urn:microsoft.com/office/officeart/2005/8/layout/vList2"/>
    <dgm:cxn modelId="{BE00F205-9BD9-4E7B-BED3-854A66F04115}" srcId="{DC225367-457A-40C2-A830-16EFBB82D336}" destId="{961588FD-0E86-43D4-B9E1-CAB0F9C30270}" srcOrd="4" destOrd="0" parTransId="{318141ED-F72E-4853-AF8B-C66131DF2052}" sibTransId="{FD26564E-7B34-43DE-9F12-B5DD30EFEFF0}"/>
    <dgm:cxn modelId="{DFAEFAC1-C249-4B32-86B5-E2D703F8F787}" type="presOf" srcId="{C07694A3-1BB4-4664-9F42-15A96EA371B7}" destId="{5A4648ED-4CC8-40BA-A10D-07CC58F75856}" srcOrd="0" destOrd="0" presId="urn:microsoft.com/office/officeart/2005/8/layout/vList2"/>
    <dgm:cxn modelId="{A2DC5C79-A2C6-4275-8BCD-51DD0199D7F7}" srcId="{DC225367-457A-40C2-A830-16EFBB82D336}" destId="{AD7171A3-A7A8-4008-ADA9-0892EBDB8A7F}" srcOrd="3" destOrd="0" parTransId="{495DA956-67A6-4A2A-ACE9-A233D335307D}" sibTransId="{24575C48-CEE1-4CB6-B94A-8ADF70BFC153}"/>
    <dgm:cxn modelId="{5B7CE52B-AFBD-4BFC-B279-08DA25114515}" type="presOf" srcId="{133F5AF5-C39E-4433-A421-9B3CAFDC261C}" destId="{1BC30B22-8EFB-41B2-9BFB-E771971734F6}" srcOrd="0" destOrd="0" presId="urn:microsoft.com/office/officeart/2005/8/layout/vList2"/>
    <dgm:cxn modelId="{72517733-BA2A-4E02-9D8F-30CCD3319D90}" srcId="{DC225367-457A-40C2-A830-16EFBB82D336}" destId="{4FAA7039-737C-481B-BDF2-8368DE368422}" srcOrd="5" destOrd="0" parTransId="{27D3FF4E-B86E-43F5-9116-CFEE99972C14}" sibTransId="{E9D75652-E912-4685-B8CA-1A70A3F9B305}"/>
    <dgm:cxn modelId="{06FB2175-51D7-496E-88F9-1AA28430BC21}" type="presParOf" srcId="{8CFE68C7-C814-4F76-9B7F-69E6612981B2}" destId="{5A4648ED-4CC8-40BA-A10D-07CC58F75856}" srcOrd="0" destOrd="0" presId="urn:microsoft.com/office/officeart/2005/8/layout/vList2"/>
    <dgm:cxn modelId="{D441E9B0-B22C-4064-A17D-CBE185F4543E}" type="presParOf" srcId="{8CFE68C7-C814-4F76-9B7F-69E6612981B2}" destId="{96316C6C-4B13-4276-ADE2-D8F3AFFDB4C8}" srcOrd="1" destOrd="0" presId="urn:microsoft.com/office/officeart/2005/8/layout/vList2"/>
    <dgm:cxn modelId="{160D1A7B-68F5-486B-BCCC-F0B348E552C1}" type="presParOf" srcId="{8CFE68C7-C814-4F76-9B7F-69E6612981B2}" destId="{94E000DC-3DAD-4212-9E09-775F28BE742D}" srcOrd="2" destOrd="0" presId="urn:microsoft.com/office/officeart/2005/8/layout/vList2"/>
    <dgm:cxn modelId="{13159F85-9210-458B-BAC5-7AB2871B7CFB}" type="presParOf" srcId="{8CFE68C7-C814-4F76-9B7F-69E6612981B2}" destId="{DC61936F-B718-4707-B816-56EDE3D584EC}" srcOrd="3" destOrd="0" presId="urn:microsoft.com/office/officeart/2005/8/layout/vList2"/>
    <dgm:cxn modelId="{1140208B-1C24-4462-94C0-327084230440}" type="presParOf" srcId="{8CFE68C7-C814-4F76-9B7F-69E6612981B2}" destId="{1BC30B22-8EFB-41B2-9BFB-E771971734F6}" srcOrd="4" destOrd="0" presId="urn:microsoft.com/office/officeart/2005/8/layout/vList2"/>
    <dgm:cxn modelId="{BFA443EB-1FAC-42B8-85CB-62F6C33860CC}" type="presParOf" srcId="{8CFE68C7-C814-4F76-9B7F-69E6612981B2}" destId="{80892DA4-E55F-4038-A72A-59EBEAF115F7}" srcOrd="5" destOrd="0" presId="urn:microsoft.com/office/officeart/2005/8/layout/vList2"/>
    <dgm:cxn modelId="{DBCC5956-6DB2-4D26-A019-EEE65C827CDA}" type="presParOf" srcId="{8CFE68C7-C814-4F76-9B7F-69E6612981B2}" destId="{3113516A-B824-4393-8179-4904B56BB2C5}" srcOrd="6" destOrd="0" presId="urn:microsoft.com/office/officeart/2005/8/layout/vList2"/>
    <dgm:cxn modelId="{911EB61B-44A5-4BD3-A541-DF6DCEABCF9F}" type="presParOf" srcId="{8CFE68C7-C814-4F76-9B7F-69E6612981B2}" destId="{988FF457-5136-4A60-80F5-F243B2F239DD}" srcOrd="7" destOrd="0" presId="urn:microsoft.com/office/officeart/2005/8/layout/vList2"/>
    <dgm:cxn modelId="{097B78CC-5838-4092-AEC6-CB5BD15C0CCF}" type="presParOf" srcId="{8CFE68C7-C814-4F76-9B7F-69E6612981B2}" destId="{4D66D723-28E0-4125-8D4D-B39D6A218985}" srcOrd="8" destOrd="0" presId="urn:microsoft.com/office/officeart/2005/8/layout/vList2"/>
    <dgm:cxn modelId="{0AE40FF8-15CF-4B62-8F10-651A894DA6A6}" type="presParOf" srcId="{8CFE68C7-C814-4F76-9B7F-69E6612981B2}" destId="{D857BB1B-8788-483C-9D15-8E91B711108C}" srcOrd="9" destOrd="0" presId="urn:microsoft.com/office/officeart/2005/8/layout/vList2"/>
    <dgm:cxn modelId="{A6058071-5645-4AE7-A602-501AE9E49066}" type="presParOf" srcId="{8CFE68C7-C814-4F76-9B7F-69E6612981B2}" destId="{72CEC61E-C70D-4FB7-9C74-CD7707D578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0B38F-F2EB-4425-883F-336592E83D0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26D91A8-5AF5-43FD-BD4C-1C0C2E281721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Protestirane</a:t>
          </a:r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 menice -  </a:t>
          </a:r>
          <a:r>
            <a:rPr lang="sl-SI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480AB7C-8C04-400A-93A4-2E08DB98ECB9}" type="parTrans" cxnId="{550CD572-7439-4384-8A4E-8C8827EDEA48}">
      <dgm:prSet/>
      <dgm:spPr/>
      <dgm:t>
        <a:bodyPr/>
        <a:lstStyle/>
        <a:p>
          <a:endParaRPr lang="sl-SI"/>
        </a:p>
      </dgm:t>
    </dgm:pt>
    <dgm:pt modelId="{975BCD4D-4B88-43BE-8104-E912213740D7}" type="sibTrans" cxnId="{550CD572-7439-4384-8A4E-8C8827EDEA48}">
      <dgm:prSet/>
      <dgm:spPr/>
      <dgm:t>
        <a:bodyPr/>
        <a:lstStyle/>
        <a:p>
          <a:endParaRPr lang="sl-SI"/>
        </a:p>
      </dgm:t>
    </dgm:pt>
    <dgm:pt modelId="{C4D87BC0-62CA-4E58-B450-E54F42476ECD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AEE18-9F8F-4F4F-8A23-BA3809055237}" type="parTrans" cxnId="{A25DB031-2BD8-48BC-A18B-4A866B6A3507}">
      <dgm:prSet/>
      <dgm:spPr/>
      <dgm:t>
        <a:bodyPr/>
        <a:lstStyle/>
        <a:p>
          <a:endParaRPr lang="sl-SI"/>
        </a:p>
      </dgm:t>
    </dgm:pt>
    <dgm:pt modelId="{376EADE7-228B-48A6-8C28-C413C9761A19}" type="sibTrans" cxnId="{A25DB031-2BD8-48BC-A18B-4A866B6A3507}">
      <dgm:prSet/>
      <dgm:spPr/>
      <dgm:t>
        <a:bodyPr/>
        <a:lstStyle/>
        <a:p>
          <a:endParaRPr lang="sl-SI"/>
        </a:p>
      </dgm:t>
    </dgm:pt>
    <dgm:pt modelId="{D0B73995-D8CD-46CD-B5D4-0954EEA327DB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F9E58EA6-8239-430B-9BCF-8A6258354484}" type="parTrans" cxnId="{00FF8630-2FCE-46F2-9FB5-F0C807EE4EA8}">
      <dgm:prSet/>
      <dgm:spPr/>
      <dgm:t>
        <a:bodyPr/>
        <a:lstStyle/>
        <a:p>
          <a:endParaRPr lang="sl-SI"/>
        </a:p>
      </dgm:t>
    </dgm:pt>
    <dgm:pt modelId="{E429454F-A721-4699-8D19-B3222A509E81}" type="sibTrans" cxnId="{00FF8630-2FCE-46F2-9FB5-F0C807EE4EA8}">
      <dgm:prSet/>
      <dgm:spPr/>
      <dgm:t>
        <a:bodyPr/>
        <a:lstStyle/>
        <a:p>
          <a:endParaRPr lang="sl-SI"/>
        </a:p>
      </dgm:t>
    </dgm:pt>
    <dgm:pt modelId="{590DA4B7-63AA-4D71-B77D-E46C86726B39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E99846-151C-469E-B706-F903A6989C2C}" type="parTrans" cxnId="{5C9BB962-A807-45FA-8BC2-52AAD78C28FB}">
      <dgm:prSet/>
      <dgm:spPr/>
      <dgm:t>
        <a:bodyPr/>
        <a:lstStyle/>
        <a:p>
          <a:endParaRPr lang="sl-SI"/>
        </a:p>
      </dgm:t>
    </dgm:pt>
    <dgm:pt modelId="{602A0113-8ABD-4983-BE58-1E3594E4C5AF}" type="sibTrans" cxnId="{5C9BB962-A807-45FA-8BC2-52AAD78C28FB}">
      <dgm:prSet/>
      <dgm:spPr/>
      <dgm:t>
        <a:bodyPr/>
        <a:lstStyle/>
        <a:p>
          <a:endParaRPr lang="sl-SI"/>
        </a:p>
      </dgm:t>
    </dgm:pt>
    <dgm:pt modelId="{A33A9689-6C8D-4AAC-BBD1-114AD346CC7A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3BA554-5133-41A1-890A-A9B2E9F288CA}" type="parTrans" cxnId="{013F3361-C7BF-4890-822E-F1754D24F0EA}">
      <dgm:prSet/>
      <dgm:spPr/>
      <dgm:t>
        <a:bodyPr/>
        <a:lstStyle/>
        <a:p>
          <a:endParaRPr lang="sl-SI"/>
        </a:p>
      </dgm:t>
    </dgm:pt>
    <dgm:pt modelId="{F50E6825-812D-40EB-93BB-69A877C60E37}" type="sibTrans" cxnId="{013F3361-C7BF-4890-822E-F1754D24F0EA}">
      <dgm:prSet/>
      <dgm:spPr/>
      <dgm:t>
        <a:bodyPr/>
        <a:lstStyle/>
        <a:p>
          <a:endParaRPr lang="sl-SI"/>
        </a:p>
      </dgm:t>
    </dgm:pt>
    <dgm:pt modelId="{3A7FE354-A6CB-4FD2-ABF2-C4AB872CC388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E2042F-2452-464E-89A7-BC4955E945D1}" type="parTrans" cxnId="{9D7D1881-4E80-49F4-A172-8B9A65FCF2C6}">
      <dgm:prSet/>
      <dgm:spPr/>
      <dgm:t>
        <a:bodyPr/>
        <a:lstStyle/>
        <a:p>
          <a:endParaRPr lang="sl-SI"/>
        </a:p>
      </dgm:t>
    </dgm:pt>
    <dgm:pt modelId="{E081D60F-0683-456A-ADA1-5D0550084CDD}" type="sibTrans" cxnId="{9D7D1881-4E80-49F4-A172-8B9A65FCF2C6}">
      <dgm:prSet/>
      <dgm:spPr/>
      <dgm:t>
        <a:bodyPr/>
        <a:lstStyle/>
        <a:p>
          <a:endParaRPr lang="sl-SI"/>
        </a:p>
      </dgm:t>
    </dgm:pt>
    <dgm:pt modelId="{B5858E27-17C4-4367-BF19-16AFCF7F6833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smtClean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B3A0F4-DDC9-41EF-8852-305783F8DBC2}" type="parTrans" cxnId="{E308C0A3-0B68-453B-8CF4-E1F6E6C3C21B}">
      <dgm:prSet/>
      <dgm:spPr/>
      <dgm:t>
        <a:bodyPr/>
        <a:lstStyle/>
        <a:p>
          <a:endParaRPr lang="sl-SI"/>
        </a:p>
      </dgm:t>
    </dgm:pt>
    <dgm:pt modelId="{DC1C979B-BDE8-4E32-975C-AA85E74FA5C2}" type="sibTrans" cxnId="{E308C0A3-0B68-453B-8CF4-E1F6E6C3C21B}">
      <dgm:prSet/>
      <dgm:spPr/>
      <dgm:t>
        <a:bodyPr/>
        <a:lstStyle/>
        <a:p>
          <a:endParaRPr lang="sl-SI"/>
        </a:p>
      </dgm:t>
    </dgm:pt>
    <dgm:pt modelId="{52BF8C19-339D-4F3E-84DF-48D870F8FF4B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3166E376-6DDC-4EB6-B9D4-52230F6FC642}" type="parTrans" cxnId="{AC6A12FA-450F-4841-BCDA-D4DACE99A384}">
      <dgm:prSet/>
      <dgm:spPr/>
      <dgm:t>
        <a:bodyPr/>
        <a:lstStyle/>
        <a:p>
          <a:endParaRPr lang="sl-SI"/>
        </a:p>
      </dgm:t>
    </dgm:pt>
    <dgm:pt modelId="{196C8263-4081-4458-8FE0-B98B2F96E3BE}" type="sibTrans" cxnId="{AC6A12FA-450F-4841-BCDA-D4DACE99A384}">
      <dgm:prSet/>
      <dgm:spPr/>
      <dgm:t>
        <a:bodyPr/>
        <a:lstStyle/>
        <a:p>
          <a:endParaRPr lang="sl-SI"/>
        </a:p>
      </dgm:t>
    </dgm:pt>
    <dgm:pt modelId="{FF2445AC-9E05-43F8-BFA4-11E8A0970BDD}" type="pres">
      <dgm:prSet presAssocID="{5250B38F-F2EB-4425-883F-336592E83D0E}" presName="compositeShape" presStyleCnt="0">
        <dgm:presLayoutVars>
          <dgm:dir/>
          <dgm:resizeHandles/>
        </dgm:presLayoutVars>
      </dgm:prSet>
      <dgm:spPr/>
    </dgm:pt>
    <dgm:pt modelId="{39DA8B37-266E-4097-BDBC-E2A7C1ECD761}" type="pres">
      <dgm:prSet presAssocID="{5250B38F-F2EB-4425-883F-336592E83D0E}" presName="pyramid" presStyleLbl="node1" presStyleIdx="0" presStyleCnt="1" custLinFactNeighborX="-23520" custLinFactNeighborY="388"/>
      <dgm:spPr>
        <a:solidFill>
          <a:srgbClr val="009AD0"/>
        </a:solidFill>
      </dgm:spPr>
    </dgm:pt>
    <dgm:pt modelId="{86CB39AE-05DD-4B30-A957-AEAF3DC337B9}" type="pres">
      <dgm:prSet presAssocID="{5250B38F-F2EB-4425-883F-336592E83D0E}" presName="theList" presStyleCnt="0"/>
      <dgm:spPr/>
    </dgm:pt>
    <dgm:pt modelId="{87A1261D-1B29-4844-BA35-523729686D40}" type="pres">
      <dgm:prSet presAssocID="{626D91A8-5AF5-43FD-BD4C-1C0C2E281721}" presName="aNode" presStyleLbl="fgAcc1" presStyleIdx="0" presStyleCnt="8" custScaleX="146603" custLinFactY="3162" custLinFactNeighborX="2732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7D895-590E-444F-86CC-C4C7497855B7}" type="pres">
      <dgm:prSet presAssocID="{626D91A8-5AF5-43FD-BD4C-1C0C2E281721}" presName="aSpace" presStyleCnt="0"/>
      <dgm:spPr/>
    </dgm:pt>
    <dgm:pt modelId="{51097EFE-ADC4-4DCF-9DA0-763191612A61}" type="pres">
      <dgm:prSet presAssocID="{C4D87BC0-62CA-4E58-B450-E54F42476ECD}" presName="aNode" presStyleLbl="fgAcc1" presStyleIdx="1" presStyleCnt="8" custScaleX="148097" custScaleY="148681" custLinFactY="14994" custLinFactNeighborX="1985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267353-CE5F-49BA-80AC-03CBB1444947}" type="pres">
      <dgm:prSet presAssocID="{C4D87BC0-62CA-4E58-B450-E54F42476ECD}" presName="aSpace" presStyleCnt="0"/>
      <dgm:spPr/>
    </dgm:pt>
    <dgm:pt modelId="{B4401368-F9CE-42AD-848F-656BD3DA6A7C}" type="pres">
      <dgm:prSet presAssocID="{D0B73995-D8CD-46CD-B5D4-0954EEA327DB}" presName="aNode" presStyleLbl="fgAcc1" presStyleIdx="2" presStyleCnt="8" custScaleX="148844" custScaleY="159538" custLinFactY="31430" custLinFactNeighborX="3624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9984C0-85E1-4A72-9F37-5D094335B500}" type="pres">
      <dgm:prSet presAssocID="{D0B73995-D8CD-46CD-B5D4-0954EEA327DB}" presName="aSpace" presStyleCnt="0"/>
      <dgm:spPr/>
    </dgm:pt>
    <dgm:pt modelId="{D8F81618-165C-4FEC-ADB2-753C1DC4947A}" type="pres">
      <dgm:prSet presAssocID="{590DA4B7-63AA-4D71-B77D-E46C86726B39}" presName="aNode" presStyleLbl="fgAcc1" presStyleIdx="3" presStyleCnt="8" custScaleX="149217" custLinFactY="37010" custLinFactNeighborX="3811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19CE65-3BAA-4EC6-B06E-2942F6D3E004}" type="pres">
      <dgm:prSet presAssocID="{590DA4B7-63AA-4D71-B77D-E46C86726B39}" presName="aSpace" presStyleCnt="0"/>
      <dgm:spPr/>
    </dgm:pt>
    <dgm:pt modelId="{37BF8221-BFE4-42B3-B17C-3ED38E40DCD7}" type="pres">
      <dgm:prSet presAssocID="{A33A9689-6C8D-4AAC-BBD1-114AD346CC7A}" presName="aNode" presStyleLbl="fgAcc1" presStyleIdx="4" presStyleCnt="8" custScaleX="149404" custLinFactY="48842" custLinFactNeighborX="3904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A383C04-AB22-463D-8A66-3001A88D909B}" type="pres">
      <dgm:prSet presAssocID="{A33A9689-6C8D-4AAC-BBD1-114AD346CC7A}" presName="aSpace" presStyleCnt="0"/>
      <dgm:spPr/>
    </dgm:pt>
    <dgm:pt modelId="{92A29215-65E3-4488-8FC6-8187ACC9E7CD}" type="pres">
      <dgm:prSet presAssocID="{52BF8C19-339D-4F3E-84DF-48D870F8FF4B}" presName="aNode" presStyleLbl="fgAcc1" presStyleIdx="5" presStyleCnt="8" custScaleX="150191" custLinFactY="60674" custLinFactNeighborX="4298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2D0EC-92B0-4A81-AEBB-6830A1A1D265}" type="pres">
      <dgm:prSet presAssocID="{52BF8C19-339D-4F3E-84DF-48D870F8FF4B}" presName="aSpace" presStyleCnt="0"/>
      <dgm:spPr/>
    </dgm:pt>
    <dgm:pt modelId="{2B0A81B4-9BAA-4720-97C7-62B1E62CEFCE}" type="pres">
      <dgm:prSet presAssocID="{3A7FE354-A6CB-4FD2-ABF2-C4AB872CC388}" presName="aNode" presStyleLbl="fgAcc1" presStyleIdx="6" presStyleCnt="8" custScaleX="149497" custLinFactY="72506" custLinFactNeighborX="3951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B0A3CEA-509D-4388-942D-E7CBB136C144}" type="pres">
      <dgm:prSet presAssocID="{3A7FE354-A6CB-4FD2-ABF2-C4AB872CC388}" presName="aSpace" presStyleCnt="0"/>
      <dgm:spPr/>
    </dgm:pt>
    <dgm:pt modelId="{51ADD147-12BF-48BE-A19C-1440FE8B989E}" type="pres">
      <dgm:prSet presAssocID="{B5858E27-17C4-4367-BF19-16AFCF7F6833}" presName="aNode" presStyleLbl="fgAcc1" presStyleIdx="7" presStyleCnt="8" custScaleX="149544" custLinFactY="84338" custLinFactNeighborX="3974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2A4BDC-7C7F-448A-8207-A4E9DD241FB8}" type="pres">
      <dgm:prSet presAssocID="{B5858E27-17C4-4367-BF19-16AFCF7F6833}" presName="aSpace" presStyleCnt="0"/>
      <dgm:spPr/>
    </dgm:pt>
  </dgm:ptLst>
  <dgm:cxnLst>
    <dgm:cxn modelId="{F311BDEA-BA8D-4D9A-B79D-E44D884AED50}" type="presOf" srcId="{5250B38F-F2EB-4425-883F-336592E83D0E}" destId="{FF2445AC-9E05-43F8-BFA4-11E8A0970BDD}" srcOrd="0" destOrd="0" presId="urn:microsoft.com/office/officeart/2005/8/layout/pyramid2"/>
    <dgm:cxn modelId="{550CD572-7439-4384-8A4E-8C8827EDEA48}" srcId="{5250B38F-F2EB-4425-883F-336592E83D0E}" destId="{626D91A8-5AF5-43FD-BD4C-1C0C2E281721}" srcOrd="0" destOrd="0" parTransId="{D480AB7C-8C04-400A-93A4-2E08DB98ECB9}" sibTransId="{975BCD4D-4B88-43BE-8104-E912213740D7}"/>
    <dgm:cxn modelId="{38ABACF8-954A-4EA6-B7B9-903677DEEA30}" type="presOf" srcId="{D0B73995-D8CD-46CD-B5D4-0954EEA327DB}" destId="{B4401368-F9CE-42AD-848F-656BD3DA6A7C}" srcOrd="0" destOrd="0" presId="urn:microsoft.com/office/officeart/2005/8/layout/pyramid2"/>
    <dgm:cxn modelId="{9D7D1881-4E80-49F4-A172-8B9A65FCF2C6}" srcId="{5250B38F-F2EB-4425-883F-336592E83D0E}" destId="{3A7FE354-A6CB-4FD2-ABF2-C4AB872CC388}" srcOrd="6" destOrd="0" parTransId="{84E2042F-2452-464E-89A7-BC4955E945D1}" sibTransId="{E081D60F-0683-456A-ADA1-5D0550084CDD}"/>
    <dgm:cxn modelId="{33E9634A-3482-4D58-AAB1-738FD387EF7E}" type="presOf" srcId="{52BF8C19-339D-4F3E-84DF-48D870F8FF4B}" destId="{92A29215-65E3-4488-8FC6-8187ACC9E7CD}" srcOrd="0" destOrd="0" presId="urn:microsoft.com/office/officeart/2005/8/layout/pyramid2"/>
    <dgm:cxn modelId="{E308C0A3-0B68-453B-8CF4-E1F6E6C3C21B}" srcId="{5250B38F-F2EB-4425-883F-336592E83D0E}" destId="{B5858E27-17C4-4367-BF19-16AFCF7F6833}" srcOrd="7" destOrd="0" parTransId="{2CB3A0F4-DDC9-41EF-8852-305783F8DBC2}" sibTransId="{DC1C979B-BDE8-4E32-975C-AA85E74FA5C2}"/>
    <dgm:cxn modelId="{4614A2B2-2626-47A9-8071-DE04078A4EB4}" type="presOf" srcId="{C4D87BC0-62CA-4E58-B450-E54F42476ECD}" destId="{51097EFE-ADC4-4DCF-9DA0-763191612A61}" srcOrd="0" destOrd="0" presId="urn:microsoft.com/office/officeart/2005/8/layout/pyramid2"/>
    <dgm:cxn modelId="{A25DB031-2BD8-48BC-A18B-4A866B6A3507}" srcId="{5250B38F-F2EB-4425-883F-336592E83D0E}" destId="{C4D87BC0-62CA-4E58-B450-E54F42476ECD}" srcOrd="1" destOrd="0" parTransId="{CE5AEE18-9F8F-4F4F-8A23-BA3809055237}" sibTransId="{376EADE7-228B-48A6-8C28-C413C9761A19}"/>
    <dgm:cxn modelId="{4D7CD811-D373-4278-9A65-C97698B10FE4}" type="presOf" srcId="{626D91A8-5AF5-43FD-BD4C-1C0C2E281721}" destId="{87A1261D-1B29-4844-BA35-523729686D40}" srcOrd="0" destOrd="0" presId="urn:microsoft.com/office/officeart/2005/8/layout/pyramid2"/>
    <dgm:cxn modelId="{013F3361-C7BF-4890-822E-F1754D24F0EA}" srcId="{5250B38F-F2EB-4425-883F-336592E83D0E}" destId="{A33A9689-6C8D-4AAC-BBD1-114AD346CC7A}" srcOrd="4" destOrd="0" parTransId="{B63BA554-5133-41A1-890A-A9B2E9F288CA}" sibTransId="{F50E6825-812D-40EB-93BB-69A877C60E37}"/>
    <dgm:cxn modelId="{718CBC8F-C341-4E9A-8ADC-C10F54EA010F}" type="presOf" srcId="{A33A9689-6C8D-4AAC-BBD1-114AD346CC7A}" destId="{37BF8221-BFE4-42B3-B17C-3ED38E40DCD7}" srcOrd="0" destOrd="0" presId="urn:microsoft.com/office/officeart/2005/8/layout/pyramid2"/>
    <dgm:cxn modelId="{AE878ED8-6945-4174-93AE-36CA8201D645}" type="presOf" srcId="{590DA4B7-63AA-4D71-B77D-E46C86726B39}" destId="{D8F81618-165C-4FEC-ADB2-753C1DC4947A}" srcOrd="0" destOrd="0" presId="urn:microsoft.com/office/officeart/2005/8/layout/pyramid2"/>
    <dgm:cxn modelId="{00FF8630-2FCE-46F2-9FB5-F0C807EE4EA8}" srcId="{5250B38F-F2EB-4425-883F-336592E83D0E}" destId="{D0B73995-D8CD-46CD-B5D4-0954EEA327DB}" srcOrd="2" destOrd="0" parTransId="{F9E58EA6-8239-430B-9BCF-8A6258354484}" sibTransId="{E429454F-A721-4699-8D19-B3222A509E81}"/>
    <dgm:cxn modelId="{EB186903-3C5B-4C8D-8D9F-ED489B7DEFBF}" type="presOf" srcId="{3A7FE354-A6CB-4FD2-ABF2-C4AB872CC388}" destId="{2B0A81B4-9BAA-4720-97C7-62B1E62CEFCE}" srcOrd="0" destOrd="0" presId="urn:microsoft.com/office/officeart/2005/8/layout/pyramid2"/>
    <dgm:cxn modelId="{AC6A12FA-450F-4841-BCDA-D4DACE99A384}" srcId="{5250B38F-F2EB-4425-883F-336592E83D0E}" destId="{52BF8C19-339D-4F3E-84DF-48D870F8FF4B}" srcOrd="5" destOrd="0" parTransId="{3166E376-6DDC-4EB6-B9D4-52230F6FC642}" sibTransId="{196C8263-4081-4458-8FE0-B98B2F96E3BE}"/>
    <dgm:cxn modelId="{8F83AB39-7A99-4E9F-A79C-B61FE5F7BDAA}" type="presOf" srcId="{B5858E27-17C4-4367-BF19-16AFCF7F6833}" destId="{51ADD147-12BF-48BE-A19C-1440FE8B989E}" srcOrd="0" destOrd="0" presId="urn:microsoft.com/office/officeart/2005/8/layout/pyramid2"/>
    <dgm:cxn modelId="{5C9BB962-A807-45FA-8BC2-52AAD78C28FB}" srcId="{5250B38F-F2EB-4425-883F-336592E83D0E}" destId="{590DA4B7-63AA-4D71-B77D-E46C86726B39}" srcOrd="3" destOrd="0" parTransId="{99E99846-151C-469E-B706-F903A6989C2C}" sibTransId="{602A0113-8ABD-4983-BE58-1E3594E4C5AF}"/>
    <dgm:cxn modelId="{48E944FF-1DC4-4F87-8F38-DF68F2EDC473}" type="presParOf" srcId="{FF2445AC-9E05-43F8-BFA4-11E8A0970BDD}" destId="{39DA8B37-266E-4097-BDBC-E2A7C1ECD761}" srcOrd="0" destOrd="0" presId="urn:microsoft.com/office/officeart/2005/8/layout/pyramid2"/>
    <dgm:cxn modelId="{499001AC-3B4F-4CA3-AE17-BD35AD697631}" type="presParOf" srcId="{FF2445AC-9E05-43F8-BFA4-11E8A0970BDD}" destId="{86CB39AE-05DD-4B30-A957-AEAF3DC337B9}" srcOrd="1" destOrd="0" presId="urn:microsoft.com/office/officeart/2005/8/layout/pyramid2"/>
    <dgm:cxn modelId="{2AE00CBB-3E3D-490A-906A-8C05F817BCD4}" type="presParOf" srcId="{86CB39AE-05DD-4B30-A957-AEAF3DC337B9}" destId="{87A1261D-1B29-4844-BA35-523729686D40}" srcOrd="0" destOrd="0" presId="urn:microsoft.com/office/officeart/2005/8/layout/pyramid2"/>
    <dgm:cxn modelId="{034964A7-8AB0-4A38-BBB2-4026A4F3C8A6}" type="presParOf" srcId="{86CB39AE-05DD-4B30-A957-AEAF3DC337B9}" destId="{2D27D895-590E-444F-86CC-C4C7497855B7}" srcOrd="1" destOrd="0" presId="urn:microsoft.com/office/officeart/2005/8/layout/pyramid2"/>
    <dgm:cxn modelId="{72F9B651-2D76-4202-BCB9-CBC313184E27}" type="presParOf" srcId="{86CB39AE-05DD-4B30-A957-AEAF3DC337B9}" destId="{51097EFE-ADC4-4DCF-9DA0-763191612A61}" srcOrd="2" destOrd="0" presId="urn:microsoft.com/office/officeart/2005/8/layout/pyramid2"/>
    <dgm:cxn modelId="{28AD539D-BFED-48A8-BFE5-B8B13F41E967}" type="presParOf" srcId="{86CB39AE-05DD-4B30-A957-AEAF3DC337B9}" destId="{49267353-CE5F-49BA-80AC-03CBB1444947}" srcOrd="3" destOrd="0" presId="urn:microsoft.com/office/officeart/2005/8/layout/pyramid2"/>
    <dgm:cxn modelId="{2102EB81-5263-48E7-98B5-FFC76A3A2187}" type="presParOf" srcId="{86CB39AE-05DD-4B30-A957-AEAF3DC337B9}" destId="{B4401368-F9CE-42AD-848F-656BD3DA6A7C}" srcOrd="4" destOrd="0" presId="urn:microsoft.com/office/officeart/2005/8/layout/pyramid2"/>
    <dgm:cxn modelId="{FBE75867-2225-4A89-8712-8070CA28DD88}" type="presParOf" srcId="{86CB39AE-05DD-4B30-A957-AEAF3DC337B9}" destId="{099984C0-85E1-4A72-9F37-5D094335B500}" srcOrd="5" destOrd="0" presId="urn:microsoft.com/office/officeart/2005/8/layout/pyramid2"/>
    <dgm:cxn modelId="{2F9DBC07-7BCF-45CB-9136-34B80888A31F}" type="presParOf" srcId="{86CB39AE-05DD-4B30-A957-AEAF3DC337B9}" destId="{D8F81618-165C-4FEC-ADB2-753C1DC4947A}" srcOrd="6" destOrd="0" presId="urn:microsoft.com/office/officeart/2005/8/layout/pyramid2"/>
    <dgm:cxn modelId="{EBE60843-ABC3-40FF-B073-11D452E93D58}" type="presParOf" srcId="{86CB39AE-05DD-4B30-A957-AEAF3DC337B9}" destId="{DE19CE65-3BAA-4EC6-B06E-2942F6D3E004}" srcOrd="7" destOrd="0" presId="urn:microsoft.com/office/officeart/2005/8/layout/pyramid2"/>
    <dgm:cxn modelId="{5F98D3C8-56C4-445E-9EED-0789E6D80822}" type="presParOf" srcId="{86CB39AE-05DD-4B30-A957-AEAF3DC337B9}" destId="{37BF8221-BFE4-42B3-B17C-3ED38E40DCD7}" srcOrd="8" destOrd="0" presId="urn:microsoft.com/office/officeart/2005/8/layout/pyramid2"/>
    <dgm:cxn modelId="{331DAD9E-DF70-4AD5-8652-BCC922A7947D}" type="presParOf" srcId="{86CB39AE-05DD-4B30-A957-AEAF3DC337B9}" destId="{EA383C04-AB22-463D-8A66-3001A88D909B}" srcOrd="9" destOrd="0" presId="urn:microsoft.com/office/officeart/2005/8/layout/pyramid2"/>
    <dgm:cxn modelId="{7935D4C6-2783-435B-906E-37E817249091}" type="presParOf" srcId="{86CB39AE-05DD-4B30-A957-AEAF3DC337B9}" destId="{92A29215-65E3-4488-8FC6-8187ACC9E7CD}" srcOrd="10" destOrd="0" presId="urn:microsoft.com/office/officeart/2005/8/layout/pyramid2"/>
    <dgm:cxn modelId="{7EB7BE34-2581-4DA6-A1D5-D362F48611ED}" type="presParOf" srcId="{86CB39AE-05DD-4B30-A957-AEAF3DC337B9}" destId="{B362D0EC-92B0-4A81-AEBB-6830A1A1D265}" srcOrd="11" destOrd="0" presId="urn:microsoft.com/office/officeart/2005/8/layout/pyramid2"/>
    <dgm:cxn modelId="{6AE5F3A4-D63C-467D-AE69-FF18AC46EBB9}" type="presParOf" srcId="{86CB39AE-05DD-4B30-A957-AEAF3DC337B9}" destId="{2B0A81B4-9BAA-4720-97C7-62B1E62CEFCE}" srcOrd="12" destOrd="0" presId="urn:microsoft.com/office/officeart/2005/8/layout/pyramid2"/>
    <dgm:cxn modelId="{C444DF59-CFF3-4287-B9B0-9A376A3A156B}" type="presParOf" srcId="{86CB39AE-05DD-4B30-A957-AEAF3DC337B9}" destId="{0B0A3CEA-509D-4388-942D-E7CBB136C144}" srcOrd="13" destOrd="0" presId="urn:microsoft.com/office/officeart/2005/8/layout/pyramid2"/>
    <dgm:cxn modelId="{10F786AA-E71E-4E55-B3F8-BA56ED46C04C}" type="presParOf" srcId="{86CB39AE-05DD-4B30-A957-AEAF3DC337B9}" destId="{51ADD147-12BF-48BE-A19C-1440FE8B989E}" srcOrd="14" destOrd="0" presId="urn:microsoft.com/office/officeart/2005/8/layout/pyramid2"/>
    <dgm:cxn modelId="{87484053-B74F-4875-8F60-F9D61AF1B59E}" type="presParOf" srcId="{86CB39AE-05DD-4B30-A957-AEAF3DC337B9}" destId="{002A4BDC-7C7F-448A-8207-A4E9DD241FB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3AF7AB-4FB6-4111-8C6A-B4E805EF21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A302116-D29D-4E25-8379-4E28BF6C9CAC}">
      <dgm:prSet/>
      <dgm:spPr>
        <a:solidFill>
          <a:schemeClr val="bg1">
            <a:lumMod val="8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sl-SI" b="1" u="none" dirty="0" smtClean="0">
              <a:solidFill>
                <a:schemeClr val="tx1"/>
              </a:solidFill>
            </a:rPr>
            <a:t>Objave v registracijskih postopkih</a:t>
          </a:r>
          <a:r>
            <a:rPr lang="sl-SI" b="1" u="sng" dirty="0" smtClean="0">
              <a:solidFill>
                <a:schemeClr val="tx1"/>
              </a:solidFill>
            </a:rPr>
            <a:t> </a:t>
          </a:r>
          <a:endParaRPr lang="sl-SI" dirty="0">
            <a:solidFill>
              <a:schemeClr val="tx1"/>
            </a:solidFill>
          </a:endParaRPr>
        </a:p>
      </dgm:t>
    </dgm:pt>
    <dgm:pt modelId="{F2891FC0-6AE0-4B4F-A608-AB8B05214860}" type="parTrans" cxnId="{61DE5577-C691-4E3F-81FA-C963A4CB5A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1FD250B-C372-4585-AE35-E6A35BA1A964}" type="sibTrans" cxnId="{61DE5577-C691-4E3F-81FA-C963A4CB5A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04FB210-3265-4F41-90BA-70A43E77D6AE}">
      <dgm:prSet/>
      <dgm:spPr>
        <a:solidFill>
          <a:schemeClr val="bg1">
            <a:lumMod val="8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sl-SI" b="1" u="none" dirty="0" smtClean="0">
              <a:solidFill>
                <a:schemeClr val="tx1"/>
              </a:solidFill>
            </a:rPr>
            <a:t>Objave v postopkih zaradi insolventnosti</a:t>
          </a:r>
          <a:endParaRPr lang="sl-SI" u="none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B4909B5-03D1-4830-A2FA-264964CDA16A}" type="parTrans" cxnId="{1AB70D6B-58AA-49A6-AF6D-E4E4E18ECC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6677BB8B-941E-48CE-9E7F-E7B1EB48129C}" type="sibTrans" cxnId="{1AB70D6B-58AA-49A6-AF6D-E4E4E18ECC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7B275702-E4B6-4853-BB6D-C5A7259DF882}">
      <dgm:prSet/>
      <dgm:spPr>
        <a:solidFill>
          <a:schemeClr val="bg1">
            <a:lumMod val="8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sl-SI" b="1" u="none" dirty="0" smtClean="0">
              <a:solidFill>
                <a:schemeClr val="tx1"/>
              </a:solidFill>
            </a:rPr>
            <a:t>Objave po ZGD-1</a:t>
          </a:r>
          <a:endParaRPr lang="sl-SI" u="none" dirty="0">
            <a:solidFill>
              <a:schemeClr val="tx1"/>
            </a:solidFill>
          </a:endParaRPr>
        </a:p>
      </dgm:t>
    </dgm:pt>
    <dgm:pt modelId="{6B481325-F82A-4A61-932D-EB91FFE30510}" type="parTrans" cxnId="{AE616A98-E45C-4CD9-8B2A-2A759688317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0B3773C-8BD8-4F9E-9B4A-6D62AFF4C0D0}" type="sibTrans" cxnId="{AE616A98-E45C-4CD9-8B2A-2A759688317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F397740-AD40-4D92-B509-0E4CE1DDB317}">
      <dgm:prSet/>
      <dgm:spPr>
        <a:solidFill>
          <a:schemeClr val="bg1">
            <a:lumMod val="8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sl-SI" b="1" u="none" dirty="0" smtClean="0">
              <a:solidFill>
                <a:schemeClr val="tx1"/>
              </a:solidFill>
            </a:rPr>
            <a:t>Objave po ZKUASP</a:t>
          </a:r>
          <a:endParaRPr lang="sl-SI" u="none" dirty="0">
            <a:solidFill>
              <a:schemeClr val="tx1"/>
            </a:solidFill>
          </a:endParaRPr>
        </a:p>
      </dgm:t>
    </dgm:pt>
    <dgm:pt modelId="{A0FF5D05-D013-4CDC-988C-11EE18CAF69F}" type="parTrans" cxnId="{1EC91804-D508-4EC4-8B87-22BB67D0E47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CE208E8-916C-4C09-9BBA-9444ABC2DEFA}" type="sibTrans" cxnId="{1EC91804-D508-4EC4-8B87-22BB67D0E47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2E006789-A04B-4A25-8107-C3778AF12EEC}">
      <dgm:prSet/>
      <dgm:spPr>
        <a:solidFill>
          <a:schemeClr val="bg1">
            <a:lumMod val="8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sl-SI" b="1" u="none" dirty="0" smtClean="0">
              <a:solidFill>
                <a:schemeClr val="tx1"/>
              </a:solidFill>
            </a:rPr>
            <a:t>Objave po Zakonu o finančnih zavarovanjih</a:t>
          </a:r>
          <a:endParaRPr lang="sl-SI" u="none" dirty="0">
            <a:solidFill>
              <a:schemeClr val="tx1"/>
            </a:solidFill>
          </a:endParaRPr>
        </a:p>
      </dgm:t>
    </dgm:pt>
    <dgm:pt modelId="{9590BD8F-60E4-46EC-9488-BBDBC2B25A9E}" type="parTrans" cxnId="{51EBDC29-660B-4195-A7C9-0F1910D8121A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F299D12-824C-4A5A-808B-695E993814CF}" type="sibTrans" cxnId="{51EBDC29-660B-4195-A7C9-0F1910D8121A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9F624FD1-2657-4DE8-9DC7-D5B02810910A}" type="pres">
      <dgm:prSet presAssocID="{8E3AF7AB-4FB6-4111-8C6A-B4E805EF21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02542B6-E9AE-470F-9816-68C6EC2A39C7}" type="pres">
      <dgm:prSet presAssocID="{DA302116-D29D-4E25-8379-4E28BF6C9CAC}" presName="parentLin" presStyleCnt="0"/>
      <dgm:spPr/>
    </dgm:pt>
    <dgm:pt modelId="{312F8877-72AB-427F-B962-1AE092B97F49}" type="pres">
      <dgm:prSet presAssocID="{DA302116-D29D-4E25-8379-4E28BF6C9CAC}" presName="parentLeftMargin" presStyleLbl="node1" presStyleIdx="0" presStyleCnt="5"/>
      <dgm:spPr/>
      <dgm:t>
        <a:bodyPr/>
        <a:lstStyle/>
        <a:p>
          <a:endParaRPr lang="sl-SI"/>
        </a:p>
      </dgm:t>
    </dgm:pt>
    <dgm:pt modelId="{C195FF3B-2FBC-45D7-B608-7BC4DB6CE301}" type="pres">
      <dgm:prSet presAssocID="{DA302116-D29D-4E25-8379-4E28BF6C9CAC}" presName="parentText" presStyleLbl="node1" presStyleIdx="0" presStyleCnt="5" custLinFactNeighborX="27810" custLinFactNeighborY="134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994D0FB-E3A6-48DB-8736-58AAEFA1E92D}" type="pres">
      <dgm:prSet presAssocID="{DA302116-D29D-4E25-8379-4E28BF6C9CAC}" presName="negativeSpace" presStyleCnt="0"/>
      <dgm:spPr/>
    </dgm:pt>
    <dgm:pt modelId="{A24BC7B0-7E28-456C-BFC2-7D4855A2708D}" type="pres">
      <dgm:prSet presAssocID="{DA302116-D29D-4E25-8379-4E28BF6C9CAC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9AD0"/>
          </a:solidFill>
        </a:ln>
      </dgm:spPr>
      <dgm:t>
        <a:bodyPr/>
        <a:lstStyle/>
        <a:p>
          <a:endParaRPr lang="sl-SI"/>
        </a:p>
      </dgm:t>
    </dgm:pt>
    <dgm:pt modelId="{8ED620B1-E782-4EC7-855C-3078D25475B0}" type="pres">
      <dgm:prSet presAssocID="{11FD250B-C372-4585-AE35-E6A35BA1A964}" presName="spaceBetweenRectangles" presStyleCnt="0"/>
      <dgm:spPr/>
    </dgm:pt>
    <dgm:pt modelId="{5256D5E4-8160-4B9B-93D2-A59D15C262B7}" type="pres">
      <dgm:prSet presAssocID="{304FB210-3265-4F41-90BA-70A43E77D6AE}" presName="parentLin" presStyleCnt="0"/>
      <dgm:spPr/>
    </dgm:pt>
    <dgm:pt modelId="{8E1520F2-B12D-4818-96C6-CFC01F43E202}" type="pres">
      <dgm:prSet presAssocID="{304FB210-3265-4F41-90BA-70A43E77D6AE}" presName="parentLeftMargin" presStyleLbl="node1" presStyleIdx="0" presStyleCnt="5"/>
      <dgm:spPr/>
      <dgm:t>
        <a:bodyPr/>
        <a:lstStyle/>
        <a:p>
          <a:endParaRPr lang="sl-SI"/>
        </a:p>
      </dgm:t>
    </dgm:pt>
    <dgm:pt modelId="{9C154A92-1B9E-4D77-B83B-6FA220FB1481}" type="pres">
      <dgm:prSet presAssocID="{304FB210-3265-4F41-90BA-70A43E77D6AE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5B0C2C-24AD-4C86-AF92-79D8B51B655F}" type="pres">
      <dgm:prSet presAssocID="{304FB210-3265-4F41-90BA-70A43E77D6AE}" presName="negativeSpace" presStyleCnt="0"/>
      <dgm:spPr/>
    </dgm:pt>
    <dgm:pt modelId="{85A63FEB-0B71-4288-942F-AFA0E0EF4F1C}" type="pres">
      <dgm:prSet presAssocID="{304FB210-3265-4F41-90BA-70A43E77D6AE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9AD0"/>
          </a:solidFill>
        </a:ln>
      </dgm:spPr>
      <dgm:t>
        <a:bodyPr/>
        <a:lstStyle/>
        <a:p>
          <a:endParaRPr lang="sl-SI"/>
        </a:p>
      </dgm:t>
    </dgm:pt>
    <dgm:pt modelId="{17BB4C7B-3167-4076-A387-4B75688E7A7C}" type="pres">
      <dgm:prSet presAssocID="{6677BB8B-941E-48CE-9E7F-E7B1EB48129C}" presName="spaceBetweenRectangles" presStyleCnt="0"/>
      <dgm:spPr/>
    </dgm:pt>
    <dgm:pt modelId="{48EAAE6D-08EF-4628-BCFF-84C7E9C4153D}" type="pres">
      <dgm:prSet presAssocID="{7B275702-E4B6-4853-BB6D-C5A7259DF882}" presName="parentLin" presStyleCnt="0"/>
      <dgm:spPr/>
    </dgm:pt>
    <dgm:pt modelId="{2376A25E-A7AA-4DA7-A976-7272F8E8FE4A}" type="pres">
      <dgm:prSet presAssocID="{7B275702-E4B6-4853-BB6D-C5A7259DF882}" presName="parentLeftMargin" presStyleLbl="node1" presStyleIdx="1" presStyleCnt="5"/>
      <dgm:spPr/>
      <dgm:t>
        <a:bodyPr/>
        <a:lstStyle/>
        <a:p>
          <a:endParaRPr lang="sl-SI"/>
        </a:p>
      </dgm:t>
    </dgm:pt>
    <dgm:pt modelId="{1D46FBF7-784F-418F-8662-87665986842D}" type="pres">
      <dgm:prSet presAssocID="{7B275702-E4B6-4853-BB6D-C5A7259DF8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B7BA95-68AD-4DB9-BE82-590B6E9041EA}" type="pres">
      <dgm:prSet presAssocID="{7B275702-E4B6-4853-BB6D-C5A7259DF882}" presName="negativeSpace" presStyleCnt="0"/>
      <dgm:spPr/>
    </dgm:pt>
    <dgm:pt modelId="{6B46F173-6641-4D8B-8C02-FB31003F04B7}" type="pres">
      <dgm:prSet presAssocID="{7B275702-E4B6-4853-BB6D-C5A7259DF882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9AD0"/>
          </a:solidFill>
        </a:ln>
      </dgm:spPr>
      <dgm:t>
        <a:bodyPr/>
        <a:lstStyle/>
        <a:p>
          <a:endParaRPr lang="sl-SI"/>
        </a:p>
      </dgm:t>
    </dgm:pt>
    <dgm:pt modelId="{BC415A17-BAC3-43DD-9D49-58E48C8A7760}" type="pres">
      <dgm:prSet presAssocID="{C0B3773C-8BD8-4F9E-9B4A-6D62AFF4C0D0}" presName="spaceBetweenRectangles" presStyleCnt="0"/>
      <dgm:spPr/>
    </dgm:pt>
    <dgm:pt modelId="{3FC5A061-27D7-4C75-817A-ED5AD95598D8}" type="pres">
      <dgm:prSet presAssocID="{3F397740-AD40-4D92-B509-0E4CE1DDB317}" presName="parentLin" presStyleCnt="0"/>
      <dgm:spPr/>
    </dgm:pt>
    <dgm:pt modelId="{0B643229-7749-43AC-BF5C-D8416DC1144C}" type="pres">
      <dgm:prSet presAssocID="{3F397740-AD40-4D92-B509-0E4CE1DDB317}" presName="parentLeftMargin" presStyleLbl="node1" presStyleIdx="2" presStyleCnt="5"/>
      <dgm:spPr/>
      <dgm:t>
        <a:bodyPr/>
        <a:lstStyle/>
        <a:p>
          <a:endParaRPr lang="sl-SI"/>
        </a:p>
      </dgm:t>
    </dgm:pt>
    <dgm:pt modelId="{C4AB2579-D018-4C39-B4E3-EF5919D7D922}" type="pres">
      <dgm:prSet presAssocID="{3F397740-AD40-4D92-B509-0E4CE1DDB317}" presName="parentText" presStyleLbl="node1" presStyleIdx="3" presStyleCnt="5" custScaleX="13971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76A13D-0113-4F27-99FD-2F3071AFE5B5}" type="pres">
      <dgm:prSet presAssocID="{3F397740-AD40-4D92-B509-0E4CE1DDB317}" presName="negativeSpace" presStyleCnt="0"/>
      <dgm:spPr/>
    </dgm:pt>
    <dgm:pt modelId="{B889B165-0C11-4BAF-B1DB-68FDE5AC7721}" type="pres">
      <dgm:prSet presAssocID="{3F397740-AD40-4D92-B509-0E4CE1DDB317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9AD0"/>
          </a:solidFill>
        </a:ln>
      </dgm:spPr>
      <dgm:t>
        <a:bodyPr/>
        <a:lstStyle/>
        <a:p>
          <a:endParaRPr lang="sl-SI"/>
        </a:p>
      </dgm:t>
    </dgm:pt>
    <dgm:pt modelId="{920C91A1-8ED4-45ED-B88A-753B64118C66}" type="pres">
      <dgm:prSet presAssocID="{CCE208E8-916C-4C09-9BBA-9444ABC2DEFA}" presName="spaceBetweenRectangles" presStyleCnt="0"/>
      <dgm:spPr/>
    </dgm:pt>
    <dgm:pt modelId="{A9370E66-2A9E-4833-9695-A63AC59132A2}" type="pres">
      <dgm:prSet presAssocID="{2E006789-A04B-4A25-8107-C3778AF12EEC}" presName="parentLin" presStyleCnt="0"/>
      <dgm:spPr/>
    </dgm:pt>
    <dgm:pt modelId="{73135B64-8DEB-4E83-A7B9-B08627A3F0DC}" type="pres">
      <dgm:prSet presAssocID="{2E006789-A04B-4A25-8107-C3778AF12EEC}" presName="parentLeftMargin" presStyleLbl="node1" presStyleIdx="3" presStyleCnt="5"/>
      <dgm:spPr/>
      <dgm:t>
        <a:bodyPr/>
        <a:lstStyle/>
        <a:p>
          <a:endParaRPr lang="sl-SI"/>
        </a:p>
      </dgm:t>
    </dgm:pt>
    <dgm:pt modelId="{6E8DF4D2-526C-4F58-8D57-8D95C98D58DF}" type="pres">
      <dgm:prSet presAssocID="{2E006789-A04B-4A25-8107-C3778AF12E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DBF811-2DB2-4725-883D-CA7033E8FCA1}" type="pres">
      <dgm:prSet presAssocID="{2E006789-A04B-4A25-8107-C3778AF12EEC}" presName="negativeSpace" presStyleCnt="0"/>
      <dgm:spPr/>
    </dgm:pt>
    <dgm:pt modelId="{78B2B35E-8FA8-4E6C-ACB4-179A2F5CE626}" type="pres">
      <dgm:prSet presAssocID="{2E006789-A04B-4A25-8107-C3778AF12EE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9AD0"/>
          </a:solidFill>
        </a:ln>
      </dgm:spPr>
      <dgm:t>
        <a:bodyPr/>
        <a:lstStyle/>
        <a:p>
          <a:endParaRPr lang="sl-SI"/>
        </a:p>
      </dgm:t>
    </dgm:pt>
  </dgm:ptLst>
  <dgm:cxnLst>
    <dgm:cxn modelId="{6AA09947-45D9-44B6-A49B-7B0AA766A79C}" type="presOf" srcId="{3F397740-AD40-4D92-B509-0E4CE1DDB317}" destId="{C4AB2579-D018-4C39-B4E3-EF5919D7D922}" srcOrd="1" destOrd="0" presId="urn:microsoft.com/office/officeart/2005/8/layout/list1"/>
    <dgm:cxn modelId="{F52F582F-31E0-4426-AF59-A6A64CDFF22B}" type="presOf" srcId="{8E3AF7AB-4FB6-4111-8C6A-B4E805EF21E2}" destId="{9F624FD1-2657-4DE8-9DC7-D5B02810910A}" srcOrd="0" destOrd="0" presId="urn:microsoft.com/office/officeart/2005/8/layout/list1"/>
    <dgm:cxn modelId="{85775500-F11B-465D-876F-09252E32658A}" type="presOf" srcId="{7B275702-E4B6-4853-BB6D-C5A7259DF882}" destId="{1D46FBF7-784F-418F-8662-87665986842D}" srcOrd="1" destOrd="0" presId="urn:microsoft.com/office/officeart/2005/8/layout/list1"/>
    <dgm:cxn modelId="{B1DA9CCD-5782-4DC8-9343-F36CBA5BEF69}" type="presOf" srcId="{7B275702-E4B6-4853-BB6D-C5A7259DF882}" destId="{2376A25E-A7AA-4DA7-A976-7272F8E8FE4A}" srcOrd="0" destOrd="0" presId="urn:microsoft.com/office/officeart/2005/8/layout/list1"/>
    <dgm:cxn modelId="{1AB70D6B-58AA-49A6-AF6D-E4E4E18ECCAB}" srcId="{8E3AF7AB-4FB6-4111-8C6A-B4E805EF21E2}" destId="{304FB210-3265-4F41-90BA-70A43E77D6AE}" srcOrd="1" destOrd="0" parTransId="{3B4909B5-03D1-4830-A2FA-264964CDA16A}" sibTransId="{6677BB8B-941E-48CE-9E7F-E7B1EB48129C}"/>
    <dgm:cxn modelId="{E6C982AE-B9C0-4C59-9507-6419D4D1E4DB}" type="presOf" srcId="{3F397740-AD40-4D92-B509-0E4CE1DDB317}" destId="{0B643229-7749-43AC-BF5C-D8416DC1144C}" srcOrd="0" destOrd="0" presId="urn:microsoft.com/office/officeart/2005/8/layout/list1"/>
    <dgm:cxn modelId="{8880B683-F8CF-4696-8C24-3A35449A64E0}" type="presOf" srcId="{2E006789-A04B-4A25-8107-C3778AF12EEC}" destId="{6E8DF4D2-526C-4F58-8D57-8D95C98D58DF}" srcOrd="1" destOrd="0" presId="urn:microsoft.com/office/officeart/2005/8/layout/list1"/>
    <dgm:cxn modelId="{AE616A98-E45C-4CD9-8B2A-2A7596883174}" srcId="{8E3AF7AB-4FB6-4111-8C6A-B4E805EF21E2}" destId="{7B275702-E4B6-4853-BB6D-C5A7259DF882}" srcOrd="2" destOrd="0" parTransId="{6B481325-F82A-4A61-932D-EB91FFE30510}" sibTransId="{C0B3773C-8BD8-4F9E-9B4A-6D62AFF4C0D0}"/>
    <dgm:cxn modelId="{1EC91804-D508-4EC4-8B87-22BB67D0E47D}" srcId="{8E3AF7AB-4FB6-4111-8C6A-B4E805EF21E2}" destId="{3F397740-AD40-4D92-B509-0E4CE1DDB317}" srcOrd="3" destOrd="0" parTransId="{A0FF5D05-D013-4CDC-988C-11EE18CAF69F}" sibTransId="{CCE208E8-916C-4C09-9BBA-9444ABC2DEFA}"/>
    <dgm:cxn modelId="{23710BB8-5532-4713-9C69-03F8518DDFC0}" type="presOf" srcId="{304FB210-3265-4F41-90BA-70A43E77D6AE}" destId="{9C154A92-1B9E-4D77-B83B-6FA220FB1481}" srcOrd="1" destOrd="0" presId="urn:microsoft.com/office/officeart/2005/8/layout/list1"/>
    <dgm:cxn modelId="{B157A1CC-CA4D-469E-A1F2-F5FAE727CE75}" type="presOf" srcId="{DA302116-D29D-4E25-8379-4E28BF6C9CAC}" destId="{312F8877-72AB-427F-B962-1AE092B97F49}" srcOrd="0" destOrd="0" presId="urn:microsoft.com/office/officeart/2005/8/layout/list1"/>
    <dgm:cxn modelId="{61DE5577-C691-4E3F-81FA-C963A4CB5AF7}" srcId="{8E3AF7AB-4FB6-4111-8C6A-B4E805EF21E2}" destId="{DA302116-D29D-4E25-8379-4E28BF6C9CAC}" srcOrd="0" destOrd="0" parTransId="{F2891FC0-6AE0-4B4F-A608-AB8B05214860}" sibTransId="{11FD250B-C372-4585-AE35-E6A35BA1A964}"/>
    <dgm:cxn modelId="{B4200519-9C5F-4341-BF63-2AFC6BB14C95}" type="presOf" srcId="{304FB210-3265-4F41-90BA-70A43E77D6AE}" destId="{8E1520F2-B12D-4818-96C6-CFC01F43E202}" srcOrd="0" destOrd="0" presId="urn:microsoft.com/office/officeart/2005/8/layout/list1"/>
    <dgm:cxn modelId="{0BF71E55-A498-458A-B6BD-192AC1841D79}" type="presOf" srcId="{DA302116-D29D-4E25-8379-4E28BF6C9CAC}" destId="{C195FF3B-2FBC-45D7-B608-7BC4DB6CE301}" srcOrd="1" destOrd="0" presId="urn:microsoft.com/office/officeart/2005/8/layout/list1"/>
    <dgm:cxn modelId="{A22FD5B0-0654-4F41-96A2-88A4C0452351}" type="presOf" srcId="{2E006789-A04B-4A25-8107-C3778AF12EEC}" destId="{73135B64-8DEB-4E83-A7B9-B08627A3F0DC}" srcOrd="0" destOrd="0" presId="urn:microsoft.com/office/officeart/2005/8/layout/list1"/>
    <dgm:cxn modelId="{51EBDC29-660B-4195-A7C9-0F1910D8121A}" srcId="{8E3AF7AB-4FB6-4111-8C6A-B4E805EF21E2}" destId="{2E006789-A04B-4A25-8107-C3778AF12EEC}" srcOrd="4" destOrd="0" parTransId="{9590BD8F-60E4-46EC-9488-BBDBC2B25A9E}" sibTransId="{8F299D12-824C-4A5A-808B-695E993814CF}"/>
    <dgm:cxn modelId="{C55B8161-A0E4-441A-A363-7A5E2FBD2963}" type="presParOf" srcId="{9F624FD1-2657-4DE8-9DC7-D5B02810910A}" destId="{902542B6-E9AE-470F-9816-68C6EC2A39C7}" srcOrd="0" destOrd="0" presId="urn:microsoft.com/office/officeart/2005/8/layout/list1"/>
    <dgm:cxn modelId="{70690D55-DCF8-4766-A2AA-731980119B78}" type="presParOf" srcId="{902542B6-E9AE-470F-9816-68C6EC2A39C7}" destId="{312F8877-72AB-427F-B962-1AE092B97F49}" srcOrd="0" destOrd="0" presId="urn:microsoft.com/office/officeart/2005/8/layout/list1"/>
    <dgm:cxn modelId="{A167847E-B178-4378-8705-B8600FE9A7C1}" type="presParOf" srcId="{902542B6-E9AE-470F-9816-68C6EC2A39C7}" destId="{C195FF3B-2FBC-45D7-B608-7BC4DB6CE301}" srcOrd="1" destOrd="0" presId="urn:microsoft.com/office/officeart/2005/8/layout/list1"/>
    <dgm:cxn modelId="{D1A2A6AC-A182-4D92-A0CA-E4B2777FAB86}" type="presParOf" srcId="{9F624FD1-2657-4DE8-9DC7-D5B02810910A}" destId="{2994D0FB-E3A6-48DB-8736-58AAEFA1E92D}" srcOrd="1" destOrd="0" presId="urn:microsoft.com/office/officeart/2005/8/layout/list1"/>
    <dgm:cxn modelId="{FBB1231E-DA31-4F07-B6D5-1C28CC052016}" type="presParOf" srcId="{9F624FD1-2657-4DE8-9DC7-D5B02810910A}" destId="{A24BC7B0-7E28-456C-BFC2-7D4855A2708D}" srcOrd="2" destOrd="0" presId="urn:microsoft.com/office/officeart/2005/8/layout/list1"/>
    <dgm:cxn modelId="{DDB5905F-364B-43B6-8F77-A57A5777725A}" type="presParOf" srcId="{9F624FD1-2657-4DE8-9DC7-D5B02810910A}" destId="{8ED620B1-E782-4EC7-855C-3078D25475B0}" srcOrd="3" destOrd="0" presId="urn:microsoft.com/office/officeart/2005/8/layout/list1"/>
    <dgm:cxn modelId="{7ABAAAA0-6EAA-401F-AA2B-5CBA46FC8AF0}" type="presParOf" srcId="{9F624FD1-2657-4DE8-9DC7-D5B02810910A}" destId="{5256D5E4-8160-4B9B-93D2-A59D15C262B7}" srcOrd="4" destOrd="0" presId="urn:microsoft.com/office/officeart/2005/8/layout/list1"/>
    <dgm:cxn modelId="{0ED12BEE-E150-4BB3-8535-BD411B0D2A4A}" type="presParOf" srcId="{5256D5E4-8160-4B9B-93D2-A59D15C262B7}" destId="{8E1520F2-B12D-4818-96C6-CFC01F43E202}" srcOrd="0" destOrd="0" presId="urn:microsoft.com/office/officeart/2005/8/layout/list1"/>
    <dgm:cxn modelId="{656F1D1F-E24C-47BB-84D1-428AA0EB7858}" type="presParOf" srcId="{5256D5E4-8160-4B9B-93D2-A59D15C262B7}" destId="{9C154A92-1B9E-4D77-B83B-6FA220FB1481}" srcOrd="1" destOrd="0" presId="urn:microsoft.com/office/officeart/2005/8/layout/list1"/>
    <dgm:cxn modelId="{68934A23-D7E4-4E90-AC7A-33BE081F71F5}" type="presParOf" srcId="{9F624FD1-2657-4DE8-9DC7-D5B02810910A}" destId="{245B0C2C-24AD-4C86-AF92-79D8B51B655F}" srcOrd="5" destOrd="0" presId="urn:microsoft.com/office/officeart/2005/8/layout/list1"/>
    <dgm:cxn modelId="{4731FE94-E18E-472D-A174-694C5B342BD7}" type="presParOf" srcId="{9F624FD1-2657-4DE8-9DC7-D5B02810910A}" destId="{85A63FEB-0B71-4288-942F-AFA0E0EF4F1C}" srcOrd="6" destOrd="0" presId="urn:microsoft.com/office/officeart/2005/8/layout/list1"/>
    <dgm:cxn modelId="{AC9DB795-2143-4F3A-81F3-68B8078501C8}" type="presParOf" srcId="{9F624FD1-2657-4DE8-9DC7-D5B02810910A}" destId="{17BB4C7B-3167-4076-A387-4B75688E7A7C}" srcOrd="7" destOrd="0" presId="urn:microsoft.com/office/officeart/2005/8/layout/list1"/>
    <dgm:cxn modelId="{11B21847-B160-4668-A7F8-A56A7A76C8DB}" type="presParOf" srcId="{9F624FD1-2657-4DE8-9DC7-D5B02810910A}" destId="{48EAAE6D-08EF-4628-BCFF-84C7E9C4153D}" srcOrd="8" destOrd="0" presId="urn:microsoft.com/office/officeart/2005/8/layout/list1"/>
    <dgm:cxn modelId="{4B93C373-5ADE-4148-A824-D6C664A47A10}" type="presParOf" srcId="{48EAAE6D-08EF-4628-BCFF-84C7E9C4153D}" destId="{2376A25E-A7AA-4DA7-A976-7272F8E8FE4A}" srcOrd="0" destOrd="0" presId="urn:microsoft.com/office/officeart/2005/8/layout/list1"/>
    <dgm:cxn modelId="{1B707B43-0A20-4969-9434-FE9BCB679110}" type="presParOf" srcId="{48EAAE6D-08EF-4628-BCFF-84C7E9C4153D}" destId="{1D46FBF7-784F-418F-8662-87665986842D}" srcOrd="1" destOrd="0" presId="urn:microsoft.com/office/officeart/2005/8/layout/list1"/>
    <dgm:cxn modelId="{99DE558E-B92D-47AC-983A-82ABB9C60151}" type="presParOf" srcId="{9F624FD1-2657-4DE8-9DC7-D5B02810910A}" destId="{8BB7BA95-68AD-4DB9-BE82-590B6E9041EA}" srcOrd="9" destOrd="0" presId="urn:microsoft.com/office/officeart/2005/8/layout/list1"/>
    <dgm:cxn modelId="{9D0A0A44-2E5A-4B51-BE02-4C4005463D1A}" type="presParOf" srcId="{9F624FD1-2657-4DE8-9DC7-D5B02810910A}" destId="{6B46F173-6641-4D8B-8C02-FB31003F04B7}" srcOrd="10" destOrd="0" presId="urn:microsoft.com/office/officeart/2005/8/layout/list1"/>
    <dgm:cxn modelId="{7ADA7AED-D3B9-4D2B-B470-1B3C265EA1EF}" type="presParOf" srcId="{9F624FD1-2657-4DE8-9DC7-D5B02810910A}" destId="{BC415A17-BAC3-43DD-9D49-58E48C8A7760}" srcOrd="11" destOrd="0" presId="urn:microsoft.com/office/officeart/2005/8/layout/list1"/>
    <dgm:cxn modelId="{06AAB875-4B82-447F-946F-E0CD7D399A0D}" type="presParOf" srcId="{9F624FD1-2657-4DE8-9DC7-D5B02810910A}" destId="{3FC5A061-27D7-4C75-817A-ED5AD95598D8}" srcOrd="12" destOrd="0" presId="urn:microsoft.com/office/officeart/2005/8/layout/list1"/>
    <dgm:cxn modelId="{7B0F080E-3E7F-4882-973F-22127192FFA1}" type="presParOf" srcId="{3FC5A061-27D7-4C75-817A-ED5AD95598D8}" destId="{0B643229-7749-43AC-BF5C-D8416DC1144C}" srcOrd="0" destOrd="0" presId="urn:microsoft.com/office/officeart/2005/8/layout/list1"/>
    <dgm:cxn modelId="{EDCBF91A-4624-431A-A687-1D3AC642F243}" type="presParOf" srcId="{3FC5A061-27D7-4C75-817A-ED5AD95598D8}" destId="{C4AB2579-D018-4C39-B4E3-EF5919D7D922}" srcOrd="1" destOrd="0" presId="urn:microsoft.com/office/officeart/2005/8/layout/list1"/>
    <dgm:cxn modelId="{E01F68F1-858C-4F95-B7FB-9C06E3AFC928}" type="presParOf" srcId="{9F624FD1-2657-4DE8-9DC7-D5B02810910A}" destId="{5776A13D-0113-4F27-99FD-2F3071AFE5B5}" srcOrd="13" destOrd="0" presId="urn:microsoft.com/office/officeart/2005/8/layout/list1"/>
    <dgm:cxn modelId="{8962D496-0F47-4272-8D2C-9B76F2D31AB7}" type="presParOf" srcId="{9F624FD1-2657-4DE8-9DC7-D5B02810910A}" destId="{B889B165-0C11-4BAF-B1DB-68FDE5AC7721}" srcOrd="14" destOrd="0" presId="urn:microsoft.com/office/officeart/2005/8/layout/list1"/>
    <dgm:cxn modelId="{1F6CE53D-6C02-497D-887A-93651916388D}" type="presParOf" srcId="{9F624FD1-2657-4DE8-9DC7-D5B02810910A}" destId="{920C91A1-8ED4-45ED-B88A-753B64118C66}" srcOrd="15" destOrd="0" presId="urn:microsoft.com/office/officeart/2005/8/layout/list1"/>
    <dgm:cxn modelId="{41F3F60F-9401-4804-B4C4-5CE18617C8FA}" type="presParOf" srcId="{9F624FD1-2657-4DE8-9DC7-D5B02810910A}" destId="{A9370E66-2A9E-4833-9695-A63AC59132A2}" srcOrd="16" destOrd="0" presId="urn:microsoft.com/office/officeart/2005/8/layout/list1"/>
    <dgm:cxn modelId="{9CB6BB68-573C-4B0F-A5F2-A69F9995D36D}" type="presParOf" srcId="{A9370E66-2A9E-4833-9695-A63AC59132A2}" destId="{73135B64-8DEB-4E83-A7B9-B08627A3F0DC}" srcOrd="0" destOrd="0" presId="urn:microsoft.com/office/officeart/2005/8/layout/list1"/>
    <dgm:cxn modelId="{089791EE-1A40-454A-A61D-AF0690EEA0AE}" type="presParOf" srcId="{A9370E66-2A9E-4833-9695-A63AC59132A2}" destId="{6E8DF4D2-526C-4F58-8D57-8D95C98D58DF}" srcOrd="1" destOrd="0" presId="urn:microsoft.com/office/officeart/2005/8/layout/list1"/>
    <dgm:cxn modelId="{E7EAE681-4601-4872-91BD-195B8DE90364}" type="presParOf" srcId="{9F624FD1-2657-4DE8-9DC7-D5B02810910A}" destId="{88DBF811-2DB2-4725-883D-CA7033E8FCA1}" srcOrd="17" destOrd="0" presId="urn:microsoft.com/office/officeart/2005/8/layout/list1"/>
    <dgm:cxn modelId="{94E3019A-AEEE-4DFB-A30E-A5D88794441F}" type="presParOf" srcId="{9F624FD1-2657-4DE8-9DC7-D5B02810910A}" destId="{78B2B35E-8FA8-4E6C-ACB4-179A2F5CE6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85DB9-9AB5-45AB-90A8-DD853931914F}">
      <dsp:nvSpPr>
        <dsp:cNvPr id="0" name=""/>
        <dsp:cNvSpPr/>
      </dsp:nvSpPr>
      <dsp:spPr>
        <a:xfrm>
          <a:off x="1604405" y="2204104"/>
          <a:ext cx="544941" cy="105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70" y="0"/>
              </a:lnTo>
              <a:lnTo>
                <a:pt x="272470" y="1051260"/>
              </a:lnTo>
              <a:lnTo>
                <a:pt x="544941" y="105126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847273" y="2700131"/>
        <a:ext cx="59205" cy="59205"/>
      </dsp:txXfrm>
    </dsp:sp>
    <dsp:sp modelId="{9CCA149F-2BF4-4114-964E-16A9DB0E920D}">
      <dsp:nvSpPr>
        <dsp:cNvPr id="0" name=""/>
        <dsp:cNvSpPr/>
      </dsp:nvSpPr>
      <dsp:spPr>
        <a:xfrm>
          <a:off x="1604405" y="2158384"/>
          <a:ext cx="544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70" y="45720"/>
              </a:lnTo>
              <a:lnTo>
                <a:pt x="272470" y="50031"/>
              </a:lnTo>
              <a:lnTo>
                <a:pt x="544941" y="50031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863252" y="2190480"/>
        <a:ext cx="27247" cy="27247"/>
      </dsp:txXfrm>
    </dsp:sp>
    <dsp:sp modelId="{0268D04B-D05A-49FC-9BB7-52B501E96B13}">
      <dsp:nvSpPr>
        <dsp:cNvPr id="0" name=""/>
        <dsp:cNvSpPr/>
      </dsp:nvSpPr>
      <dsp:spPr>
        <a:xfrm>
          <a:off x="1604405" y="1161465"/>
          <a:ext cx="544941" cy="1042638"/>
        </a:xfrm>
        <a:custGeom>
          <a:avLst/>
          <a:gdLst/>
          <a:ahLst/>
          <a:cxnLst/>
          <a:rect l="0" t="0" r="0" b="0"/>
          <a:pathLst>
            <a:path>
              <a:moveTo>
                <a:pt x="0" y="1042638"/>
              </a:moveTo>
              <a:lnTo>
                <a:pt x="272470" y="1042638"/>
              </a:lnTo>
              <a:lnTo>
                <a:pt x="272470" y="0"/>
              </a:lnTo>
              <a:lnTo>
                <a:pt x="544941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847464" y="1653373"/>
        <a:ext cx="58822" cy="58822"/>
      </dsp:txXfrm>
    </dsp:sp>
    <dsp:sp modelId="{E9620300-30EB-44FF-95A4-BA105F50DD0F}">
      <dsp:nvSpPr>
        <dsp:cNvPr id="0" name=""/>
        <dsp:cNvSpPr/>
      </dsp:nvSpPr>
      <dsp:spPr>
        <a:xfrm rot="16200000">
          <a:off x="-1255637" y="1548165"/>
          <a:ext cx="4408208" cy="1311878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Zanesljiva ocena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poslovnih partnerjev</a:t>
          </a:r>
          <a:endParaRPr lang="sl-SI" sz="2800" kern="1200" dirty="0"/>
        </a:p>
      </dsp:txBody>
      <dsp:txXfrm>
        <a:off x="-1255637" y="1548165"/>
        <a:ext cx="4408208" cy="1311878"/>
      </dsp:txXfrm>
    </dsp:sp>
    <dsp:sp modelId="{170E7A48-546A-496C-B8D8-F0050DC232FA}">
      <dsp:nvSpPr>
        <dsp:cNvPr id="0" name=""/>
        <dsp:cNvSpPr/>
      </dsp:nvSpPr>
      <dsp:spPr>
        <a:xfrm>
          <a:off x="2149347" y="742686"/>
          <a:ext cx="3179247" cy="837559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5F5F5F"/>
              </a:solidFill>
            </a:rPr>
            <a:t>Glede na vrsto podatkov</a:t>
          </a:r>
          <a:endParaRPr lang="sl-SI" sz="2000" kern="1200" dirty="0">
            <a:solidFill>
              <a:srgbClr val="5F5F5F"/>
            </a:solidFill>
          </a:endParaRPr>
        </a:p>
      </dsp:txBody>
      <dsp:txXfrm>
        <a:off x="2149347" y="742686"/>
        <a:ext cx="3179247" cy="837559"/>
      </dsp:txXfrm>
    </dsp:sp>
    <dsp:sp modelId="{8FD86F43-B9D9-4284-B2F2-F514DAA3AEB4}">
      <dsp:nvSpPr>
        <dsp:cNvPr id="0" name=""/>
        <dsp:cNvSpPr/>
      </dsp:nvSpPr>
      <dsp:spPr>
        <a:xfrm>
          <a:off x="2149347" y="1789635"/>
          <a:ext cx="3179247" cy="837559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5F5F5F"/>
              </a:solidFill>
            </a:rPr>
            <a:t>Domači ali tuji poslovni partnerji</a:t>
          </a:r>
          <a:endParaRPr lang="sl-SI" sz="2000" kern="1200" dirty="0">
            <a:solidFill>
              <a:srgbClr val="5F5F5F"/>
            </a:solidFill>
          </a:endParaRPr>
        </a:p>
      </dsp:txBody>
      <dsp:txXfrm>
        <a:off x="2149347" y="1789635"/>
        <a:ext cx="3179247" cy="837559"/>
      </dsp:txXfrm>
    </dsp:sp>
    <dsp:sp modelId="{6E6453AB-4899-4ABD-B3EF-0C51786A1711}">
      <dsp:nvSpPr>
        <dsp:cNvPr id="0" name=""/>
        <dsp:cNvSpPr/>
      </dsp:nvSpPr>
      <dsp:spPr>
        <a:xfrm>
          <a:off x="2149347" y="2836585"/>
          <a:ext cx="3179247" cy="837559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5F5F5F"/>
              </a:solidFill>
            </a:rPr>
            <a:t>Lastna ali specialistična ocena</a:t>
          </a:r>
          <a:endParaRPr lang="sl-SI" sz="2000" kern="1200" dirty="0">
            <a:solidFill>
              <a:srgbClr val="5F5F5F"/>
            </a:solidFill>
          </a:endParaRPr>
        </a:p>
      </dsp:txBody>
      <dsp:txXfrm>
        <a:off x="2149347" y="2836585"/>
        <a:ext cx="3179247" cy="83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B1CA-99F6-4049-A3E6-B4F24AF03DB5}">
      <dsp:nvSpPr>
        <dsp:cNvPr id="0" name=""/>
        <dsp:cNvSpPr/>
      </dsp:nvSpPr>
      <dsp:spPr>
        <a:xfrm rot="5400000">
          <a:off x="5139744" y="-1995582"/>
          <a:ext cx="1080492" cy="534587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FF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sz="19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e-podpisan izpisek iz PRS v </a:t>
          </a:r>
          <a:r>
            <a:rPr lang="sl-SI" sz="19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pdf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07054" y="189853"/>
        <a:ext cx="5293128" cy="975002"/>
      </dsp:txXfrm>
    </dsp:sp>
    <dsp:sp modelId="{AFE6A20F-6033-4E97-BE06-EE7F7C1F47EF}">
      <dsp:nvSpPr>
        <dsp:cNvPr id="0" name=""/>
        <dsp:cNvSpPr/>
      </dsp:nvSpPr>
      <dsp:spPr>
        <a:xfrm>
          <a:off x="13311" y="1154"/>
          <a:ext cx="3007054" cy="1350615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samostojni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podjetnik</a:t>
          </a:r>
          <a:endParaRPr lang="sl-SI" sz="2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243" y="67086"/>
        <a:ext cx="2875190" cy="1218751"/>
      </dsp:txXfrm>
    </dsp:sp>
    <dsp:sp modelId="{BC8E9C38-D88A-4621-9014-5652EE902498}">
      <dsp:nvSpPr>
        <dsp:cNvPr id="0" name=""/>
        <dsp:cNvSpPr/>
      </dsp:nvSpPr>
      <dsp:spPr>
        <a:xfrm rot="5400000">
          <a:off x="5139744" y="-577436"/>
          <a:ext cx="1080492" cy="534587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FF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sodni register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sz="19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(dejavnosti, transakcijski računi)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e-podpisan izpisek iz PRS v </a:t>
          </a:r>
          <a:r>
            <a:rPr lang="sl-SI" sz="19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pdf</a:t>
          </a: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(redni, zgodovinski)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07054" y="1607999"/>
        <a:ext cx="5293128" cy="975002"/>
      </dsp:txXfrm>
    </dsp:sp>
    <dsp:sp modelId="{57D5CB49-1B51-4302-A301-3DA64549067D}">
      <dsp:nvSpPr>
        <dsp:cNvPr id="0" name=""/>
        <dsp:cNvSpPr/>
      </dsp:nvSpPr>
      <dsp:spPr>
        <a:xfrm>
          <a:off x="0" y="1420192"/>
          <a:ext cx="3007054" cy="1350615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gospodarska družba in drug subjekt vpisa v sodni register</a:t>
          </a:r>
          <a:endParaRPr lang="sl-SI" sz="2400" b="1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932" y="1486124"/>
        <a:ext cx="2875190" cy="1218751"/>
      </dsp:txXfrm>
    </dsp:sp>
    <dsp:sp modelId="{A725C1F1-5068-4E12-B5F2-C09DB38B31CE}">
      <dsp:nvSpPr>
        <dsp:cNvPr id="0" name=""/>
        <dsp:cNvSpPr/>
      </dsp:nvSpPr>
      <dsp:spPr>
        <a:xfrm rot="5400000">
          <a:off x="4710497" y="1269955"/>
          <a:ext cx="1080492" cy="4487380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FF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9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vpogled v </a:t>
          </a:r>
          <a:r>
            <a:rPr lang="sl-SI" sz="19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ePRS</a:t>
          </a:r>
          <a:endParaRPr lang="sl-S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07054" y="3026144"/>
        <a:ext cx="4434635" cy="975002"/>
      </dsp:txXfrm>
    </dsp:sp>
    <dsp:sp modelId="{6386D76F-BCD3-461D-AF67-5E8B7BE0FFE6}">
      <dsp:nvSpPr>
        <dsp:cNvPr id="0" name=""/>
        <dsp:cNvSpPr/>
      </dsp:nvSpPr>
      <dsp:spPr>
        <a:xfrm>
          <a:off x="0" y="2840384"/>
          <a:ext cx="3007054" cy="1350615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drug poslovni subjekt</a:t>
          </a:r>
          <a:endParaRPr lang="sl-SI" sz="2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932" y="2906316"/>
        <a:ext cx="2875190" cy="1218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D9CB9-B712-4372-BA44-0BA03BAD1F15}">
      <dsp:nvSpPr>
        <dsp:cNvPr id="0" name=""/>
        <dsp:cNvSpPr/>
      </dsp:nvSpPr>
      <dsp:spPr>
        <a:xfrm rot="5400000">
          <a:off x="3689794" y="-429767"/>
          <a:ext cx="3352800" cy="5050535"/>
        </a:xfrm>
        <a:prstGeom prst="round2Same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3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pravna oseba: </a:t>
          </a:r>
          <a:endParaRPr lang="sl-S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firma, matična ali davčna št. </a:t>
          </a:r>
          <a:endParaRPr lang="sl-S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fizična oseba: </a:t>
          </a:r>
          <a:endParaRPr lang="sl-S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ime in priimek in </a:t>
          </a:r>
          <a:endParaRPr lang="sl-S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EMŠO ali davčna št. ali naslov</a:t>
          </a:r>
          <a:endParaRPr lang="sl-S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b="1" i="1" kern="12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Rezultat: podatki, ki so vpisani v PRS v trenutku iskanja</a:t>
          </a:r>
          <a:r>
            <a:rPr lang="sl-SI" sz="2400" kern="12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sl-SI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40927" y="582770"/>
        <a:ext cx="4886865" cy="3025460"/>
      </dsp:txXfrm>
    </dsp:sp>
    <dsp:sp modelId="{AA056432-7030-4A8C-9F29-0EF08BB6933F}">
      <dsp:nvSpPr>
        <dsp:cNvPr id="0" name=""/>
        <dsp:cNvSpPr/>
      </dsp:nvSpPr>
      <dsp:spPr>
        <a:xfrm>
          <a:off x="0" y="0"/>
          <a:ext cx="2840926" cy="4191000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Ali je oseba ustanovitelj, zastopnik, član nadzornega organa v poslovnem subjektu in v katerem</a:t>
          </a:r>
          <a:endParaRPr lang="sl-SI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683" y="138683"/>
        <a:ext cx="2563560" cy="3913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8BD9B-5617-4ABD-96D9-B41EB32D8F0C}">
      <dsp:nvSpPr>
        <dsp:cNvPr id="0" name=""/>
        <dsp:cNvSpPr/>
      </dsp:nvSpPr>
      <dsp:spPr>
        <a:xfrm>
          <a:off x="0" y="3132365"/>
          <a:ext cx="7580701" cy="1330555"/>
        </a:xfrm>
        <a:prstGeom prst="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Osveževanje: </a:t>
          </a:r>
          <a:r>
            <a:rPr lang="sl-SI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sproti (on-line).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Pravilnost podatkov o imetnikih transakcijskih računov je zagotovljena tudi s povezavo s centralnim registrom prebivalstva, davčnim registrom in Poslovnim registrom Slovenije.</a:t>
          </a:r>
          <a:endParaRPr lang="sl-SI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32365"/>
        <a:ext cx="7580701" cy="1330555"/>
      </dsp:txXfrm>
    </dsp:sp>
    <dsp:sp modelId="{9E54EF04-A77B-4410-9A69-9D0B4E190444}">
      <dsp:nvSpPr>
        <dsp:cNvPr id="0" name=""/>
        <dsp:cNvSpPr/>
      </dsp:nvSpPr>
      <dsp:spPr>
        <a:xfrm rot="10800000">
          <a:off x="0" y="1566970"/>
          <a:ext cx="7580701" cy="1580813"/>
        </a:xfrm>
        <a:prstGeom prst="upArrowCallou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Vir podatkov:</a:t>
          </a:r>
          <a:r>
            <a:rPr lang="sl-SI" sz="2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banke, Banka Slovenije, Uprava Republike Slovenije za javna plačila.</a:t>
          </a:r>
          <a:endParaRPr lang="sl-S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1566970"/>
        <a:ext cx="7580701" cy="1027165"/>
      </dsp:txXfrm>
    </dsp:sp>
    <dsp:sp modelId="{638E5B98-384D-4B85-9A9E-32C219EBA69D}">
      <dsp:nvSpPr>
        <dsp:cNvPr id="0" name=""/>
        <dsp:cNvSpPr/>
      </dsp:nvSpPr>
      <dsp:spPr>
        <a:xfrm rot="10800000">
          <a:off x="0" y="831"/>
          <a:ext cx="7580701" cy="1580813"/>
        </a:xfrm>
        <a:prstGeom prst="upArrowCallou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Enotna informatizirana baza podatkov </a:t>
          </a:r>
          <a:r>
            <a:rPr lang="sl-SI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 transakcijskih računih (TR) in o njihovih imetnikih (poslovni subjekti in fizične osebe). </a:t>
          </a:r>
          <a:endParaRPr lang="sl-SI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831"/>
        <a:ext cx="7580701" cy="1027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648ED-4CC8-40BA-A10D-07CC58F75856}">
      <dsp:nvSpPr>
        <dsp:cNvPr id="0" name=""/>
        <dsp:cNvSpPr/>
      </dsp:nvSpPr>
      <dsp:spPr>
        <a:xfrm>
          <a:off x="0" y="0"/>
          <a:ext cx="7647712" cy="685761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JAVNI:</a:t>
          </a:r>
          <a:endParaRPr lang="sl-SI" sz="2400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33476"/>
        <a:ext cx="7580760" cy="618809"/>
      </dsp:txXfrm>
    </dsp:sp>
    <dsp:sp modelId="{94E000DC-3DAD-4212-9E09-775F28BE742D}">
      <dsp:nvSpPr>
        <dsp:cNvPr id="0" name=""/>
        <dsp:cNvSpPr/>
      </dsp:nvSpPr>
      <dsp:spPr>
        <a:xfrm>
          <a:off x="0" y="698294"/>
          <a:ext cx="7647712" cy="685761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spletni vpogled v podatke o TR poslovnih subjektov </a:t>
          </a:r>
          <a:endParaRPr lang="sl-S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731770"/>
        <a:ext cx="7580760" cy="618809"/>
      </dsp:txXfrm>
    </dsp:sp>
    <dsp:sp modelId="{1BC30B22-8EFB-41B2-9BFB-E771971734F6}">
      <dsp:nvSpPr>
        <dsp:cNvPr id="0" name=""/>
        <dsp:cNvSpPr/>
      </dsp:nvSpPr>
      <dsp:spPr>
        <a:xfrm>
          <a:off x="0" y="1396332"/>
          <a:ext cx="7647712" cy="685761"/>
        </a:xfrm>
        <a:prstGeom prst="roundRect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ZASEBNI:</a:t>
          </a:r>
          <a:endParaRPr lang="sl-SI" sz="2400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1429808"/>
        <a:ext cx="7580760" cy="618809"/>
      </dsp:txXfrm>
    </dsp:sp>
    <dsp:sp modelId="{3113516A-B824-4393-8179-4904B56BB2C5}">
      <dsp:nvSpPr>
        <dsp:cNvPr id="0" name=""/>
        <dsp:cNvSpPr/>
      </dsp:nvSpPr>
      <dsp:spPr>
        <a:xfrm>
          <a:off x="0" y="2094370"/>
          <a:ext cx="7647712" cy="685761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neposredni dostop do podatkov TR fizičnih oseb</a:t>
          </a:r>
          <a:r>
            <a:rPr lang="sl-SI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– samo osebe in organi določeni z zakonom (vpogled s KDP, spletni servis)</a:t>
          </a:r>
          <a:endParaRPr lang="sl-S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2127846"/>
        <a:ext cx="7580760" cy="618809"/>
      </dsp:txXfrm>
    </dsp:sp>
    <dsp:sp modelId="{4D66D723-28E0-4125-8D4D-B39D6A218985}">
      <dsp:nvSpPr>
        <dsp:cNvPr id="0" name=""/>
        <dsp:cNvSpPr/>
      </dsp:nvSpPr>
      <dsp:spPr>
        <a:xfrm>
          <a:off x="0" y="2792407"/>
          <a:ext cx="7647712" cy="685761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posredovanje podatkov o TR fizičnih oseb</a:t>
          </a:r>
          <a:r>
            <a:rPr lang="sl-SI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na podlagi vloženih zahtev (papirno ali elektronsko)</a:t>
          </a:r>
          <a:endParaRPr lang="sl-S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2825883"/>
        <a:ext cx="7580760" cy="618809"/>
      </dsp:txXfrm>
    </dsp:sp>
    <dsp:sp modelId="{72CEC61E-C70D-4FB7-9C74-CD7707D57800}">
      <dsp:nvSpPr>
        <dsp:cNvPr id="0" name=""/>
        <dsp:cNvSpPr/>
      </dsp:nvSpPr>
      <dsp:spPr>
        <a:xfrm>
          <a:off x="0" y="3490445"/>
          <a:ext cx="7647712" cy="685761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posredovanje podatkov bankam za izvrševanje izvršb in preverjanje obstoja TR </a:t>
          </a:r>
          <a:r>
            <a:rPr lang="sl-SI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(spletni servis)</a:t>
          </a:r>
          <a:endParaRPr lang="sl-S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6" y="3523921"/>
        <a:ext cx="7580760" cy="618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8B37-266E-4097-BDBC-E2A7C1ECD761}">
      <dsp:nvSpPr>
        <dsp:cNvPr id="0" name=""/>
        <dsp:cNvSpPr/>
      </dsp:nvSpPr>
      <dsp:spPr>
        <a:xfrm>
          <a:off x="0" y="0"/>
          <a:ext cx="5112568" cy="5112568"/>
        </a:xfrm>
        <a:prstGeom prst="triangle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1261D-1B29-4844-BA35-523729686D40}">
      <dsp:nvSpPr>
        <dsp:cNvPr id="0" name=""/>
        <dsp:cNvSpPr/>
      </dsp:nvSpPr>
      <dsp:spPr>
        <a:xfrm>
          <a:off x="2497046" y="576065"/>
          <a:ext cx="4871865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Protestirane</a:t>
          </a: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menice -  </a:t>
          </a:r>
          <a:r>
            <a:rPr lang="sl-SI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6836" y="595855"/>
        <a:ext cx="4832285" cy="365830"/>
      </dsp:txXfrm>
    </dsp:sp>
    <dsp:sp modelId="{51097EFE-ADC4-4DCF-9DA0-763191612A61}">
      <dsp:nvSpPr>
        <dsp:cNvPr id="0" name=""/>
        <dsp:cNvSpPr/>
      </dsp:nvSpPr>
      <dsp:spPr>
        <a:xfrm>
          <a:off x="2447398" y="1080120"/>
          <a:ext cx="4921513" cy="602768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6823" y="1109545"/>
        <a:ext cx="4862663" cy="543918"/>
      </dsp:txXfrm>
    </dsp:sp>
    <dsp:sp modelId="{B4401368-F9CE-42AD-848F-656BD3DA6A7C}">
      <dsp:nvSpPr>
        <dsp:cNvPr id="0" name=""/>
        <dsp:cNvSpPr/>
      </dsp:nvSpPr>
      <dsp:spPr>
        <a:xfrm>
          <a:off x="2489452" y="1800199"/>
          <a:ext cx="4946337" cy="646784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1025" y="1831772"/>
        <a:ext cx="4883191" cy="583638"/>
      </dsp:txXfrm>
    </dsp:sp>
    <dsp:sp modelId="{D8F81618-165C-4FEC-ADB2-753C1DC4947A}">
      <dsp:nvSpPr>
        <dsp:cNvPr id="0" name=""/>
        <dsp:cNvSpPr/>
      </dsp:nvSpPr>
      <dsp:spPr>
        <a:xfrm>
          <a:off x="2489469" y="2520281"/>
          <a:ext cx="4958733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59" y="2540071"/>
        <a:ext cx="4919153" cy="365830"/>
      </dsp:txXfrm>
    </dsp:sp>
    <dsp:sp modelId="{37BF8221-BFE4-42B3-B17C-3ED38E40DCD7}">
      <dsp:nvSpPr>
        <dsp:cNvPr id="0" name=""/>
        <dsp:cNvSpPr/>
      </dsp:nvSpPr>
      <dsp:spPr>
        <a:xfrm>
          <a:off x="2489452" y="3024336"/>
          <a:ext cx="4964947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42" y="3044126"/>
        <a:ext cx="4925367" cy="365830"/>
      </dsp:txXfrm>
    </dsp:sp>
    <dsp:sp modelId="{92A29215-65E3-4488-8FC6-8187ACC9E7CD}">
      <dsp:nvSpPr>
        <dsp:cNvPr id="0" name=""/>
        <dsp:cNvSpPr/>
      </dsp:nvSpPr>
      <dsp:spPr>
        <a:xfrm>
          <a:off x="2489469" y="3528391"/>
          <a:ext cx="4991101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59" y="3548181"/>
        <a:ext cx="4951521" cy="365830"/>
      </dsp:txXfrm>
    </dsp:sp>
    <dsp:sp modelId="{2B0A81B4-9BAA-4720-97C7-62B1E62CEFCE}">
      <dsp:nvSpPr>
        <dsp:cNvPr id="0" name=""/>
        <dsp:cNvSpPr/>
      </dsp:nvSpPr>
      <dsp:spPr>
        <a:xfrm>
          <a:off x="2489469" y="4032447"/>
          <a:ext cx="4968038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59" y="4052237"/>
        <a:ext cx="4928458" cy="365830"/>
      </dsp:txXfrm>
    </dsp:sp>
    <dsp:sp modelId="{51ADD147-12BF-48BE-A19C-1440FE8B989E}">
      <dsp:nvSpPr>
        <dsp:cNvPr id="0" name=""/>
        <dsp:cNvSpPr/>
      </dsp:nvSpPr>
      <dsp:spPr>
        <a:xfrm>
          <a:off x="2489452" y="4536502"/>
          <a:ext cx="4969600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42" y="4556292"/>
        <a:ext cx="4930020" cy="365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C7B0-7E28-456C-BFC2-7D4855A2708D}">
      <dsp:nvSpPr>
        <dsp:cNvPr id="0" name=""/>
        <dsp:cNvSpPr/>
      </dsp:nvSpPr>
      <dsp:spPr>
        <a:xfrm>
          <a:off x="0" y="349451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A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5FF3B-2FBC-45D7-B608-7BC4DB6CE301}">
      <dsp:nvSpPr>
        <dsp:cNvPr id="0" name=""/>
        <dsp:cNvSpPr/>
      </dsp:nvSpPr>
      <dsp:spPr>
        <a:xfrm>
          <a:off x="496980" y="62192"/>
          <a:ext cx="5443804" cy="5904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u="none" kern="1200" dirty="0" smtClean="0">
              <a:solidFill>
                <a:schemeClr val="tx1"/>
              </a:solidFill>
            </a:rPr>
            <a:t>Objave v registracijskih postopkih</a:t>
          </a:r>
          <a:r>
            <a:rPr lang="sl-SI" sz="2000" b="1" u="sng" kern="1200" dirty="0" smtClean="0">
              <a:solidFill>
                <a:schemeClr val="tx1"/>
              </a:solidFill>
            </a:rPr>
            <a:t> 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525801" y="91013"/>
        <a:ext cx="5386162" cy="532758"/>
      </dsp:txXfrm>
    </dsp:sp>
    <dsp:sp modelId="{85A63FEB-0B71-4288-942F-AFA0E0EF4F1C}">
      <dsp:nvSpPr>
        <dsp:cNvPr id="0" name=""/>
        <dsp:cNvSpPr/>
      </dsp:nvSpPr>
      <dsp:spPr>
        <a:xfrm>
          <a:off x="0" y="1256651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A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4A92-1B9E-4D77-B83B-6FA220FB1481}">
      <dsp:nvSpPr>
        <dsp:cNvPr id="0" name=""/>
        <dsp:cNvSpPr/>
      </dsp:nvSpPr>
      <dsp:spPr>
        <a:xfrm>
          <a:off x="370236" y="961451"/>
          <a:ext cx="7404721" cy="5904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u="none" kern="1200" dirty="0" smtClean="0">
              <a:solidFill>
                <a:schemeClr val="tx1"/>
              </a:solidFill>
            </a:rPr>
            <a:t>Objave v postopkih zaradi insolventnosti</a:t>
          </a:r>
          <a:endParaRPr lang="sl-SI" sz="2000" u="none" kern="1200" dirty="0">
            <a:solidFill>
              <a:schemeClr val="tx1"/>
            </a:solidFill>
          </a:endParaRPr>
        </a:p>
      </dsp:txBody>
      <dsp:txXfrm>
        <a:off x="399057" y="990272"/>
        <a:ext cx="7347079" cy="532758"/>
      </dsp:txXfrm>
    </dsp:sp>
    <dsp:sp modelId="{6B46F173-6641-4D8B-8C02-FB31003F04B7}">
      <dsp:nvSpPr>
        <dsp:cNvPr id="0" name=""/>
        <dsp:cNvSpPr/>
      </dsp:nvSpPr>
      <dsp:spPr>
        <a:xfrm>
          <a:off x="0" y="2163852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A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FBF7-784F-418F-8662-87665986842D}">
      <dsp:nvSpPr>
        <dsp:cNvPr id="0" name=""/>
        <dsp:cNvSpPr/>
      </dsp:nvSpPr>
      <dsp:spPr>
        <a:xfrm>
          <a:off x="388843" y="1868652"/>
          <a:ext cx="5443804" cy="5904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u="none" kern="1200" dirty="0" smtClean="0">
              <a:solidFill>
                <a:schemeClr val="tx1"/>
              </a:solidFill>
            </a:rPr>
            <a:t>Objave po ZGD-1</a:t>
          </a:r>
          <a:endParaRPr lang="sl-SI" sz="2000" u="none" kern="1200" dirty="0">
            <a:solidFill>
              <a:schemeClr val="tx1"/>
            </a:solidFill>
          </a:endParaRPr>
        </a:p>
      </dsp:txBody>
      <dsp:txXfrm>
        <a:off x="417664" y="1897473"/>
        <a:ext cx="5386162" cy="532758"/>
      </dsp:txXfrm>
    </dsp:sp>
    <dsp:sp modelId="{B889B165-0C11-4BAF-B1DB-68FDE5AC7721}">
      <dsp:nvSpPr>
        <dsp:cNvPr id="0" name=""/>
        <dsp:cNvSpPr/>
      </dsp:nvSpPr>
      <dsp:spPr>
        <a:xfrm>
          <a:off x="0" y="3071052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A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B2579-D018-4C39-B4E3-EF5919D7D922}">
      <dsp:nvSpPr>
        <dsp:cNvPr id="0" name=""/>
        <dsp:cNvSpPr/>
      </dsp:nvSpPr>
      <dsp:spPr>
        <a:xfrm>
          <a:off x="378210" y="2775852"/>
          <a:ext cx="7397787" cy="5904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u="none" kern="1200" dirty="0" smtClean="0">
              <a:solidFill>
                <a:schemeClr val="tx1"/>
              </a:solidFill>
            </a:rPr>
            <a:t>Objave po ZKUASP</a:t>
          </a:r>
          <a:endParaRPr lang="sl-SI" sz="2000" u="none" kern="1200" dirty="0">
            <a:solidFill>
              <a:schemeClr val="tx1"/>
            </a:solidFill>
          </a:endParaRPr>
        </a:p>
      </dsp:txBody>
      <dsp:txXfrm>
        <a:off x="407031" y="2804673"/>
        <a:ext cx="7340145" cy="532758"/>
      </dsp:txXfrm>
    </dsp:sp>
    <dsp:sp modelId="{78B2B35E-8FA8-4E6C-ACB4-179A2F5CE626}">
      <dsp:nvSpPr>
        <dsp:cNvPr id="0" name=""/>
        <dsp:cNvSpPr/>
      </dsp:nvSpPr>
      <dsp:spPr>
        <a:xfrm>
          <a:off x="0" y="3978252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A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DF4D2-526C-4F58-8D57-8D95C98D58DF}">
      <dsp:nvSpPr>
        <dsp:cNvPr id="0" name=""/>
        <dsp:cNvSpPr/>
      </dsp:nvSpPr>
      <dsp:spPr>
        <a:xfrm>
          <a:off x="388843" y="3683052"/>
          <a:ext cx="5443804" cy="5904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u="none" kern="1200" dirty="0" smtClean="0">
              <a:solidFill>
                <a:schemeClr val="tx1"/>
              </a:solidFill>
            </a:rPr>
            <a:t>Objave po Zakonu o finančnih zavarovanjih</a:t>
          </a:r>
          <a:endParaRPr lang="sl-SI" sz="2000" u="none" kern="1200" dirty="0">
            <a:solidFill>
              <a:schemeClr val="tx1"/>
            </a:solidFill>
          </a:endParaRPr>
        </a:p>
      </dsp:txBody>
      <dsp:txXfrm>
        <a:off x="417664" y="3711873"/>
        <a:ext cx="538616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EADD-65E3-48CD-BA61-ECA2C068DDA2}" type="datetimeFigureOut">
              <a:rPr lang="sl-SI" smtClean="0"/>
              <a:t>27. 01. 2019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AAF3B-F605-4EE6-9F90-B915F64A1E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668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AADB-5480-4C89-BBDA-0F71C823A0ED}" type="datetimeFigureOut">
              <a:rPr lang="sl-SI" smtClean="0"/>
              <a:t>27. 01. 2019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FBF6-A034-4E0D-9550-A22E2CDFD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494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972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>
                <a:solidFill>
                  <a:prstClr val="black"/>
                </a:solidFill>
              </a:rPr>
              <a:pPr/>
              <a:t>33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>
                <a:solidFill>
                  <a:prstClr val="black"/>
                </a:solidFill>
              </a:rPr>
              <a:t>1</a:t>
            </a:r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7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103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10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10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 dirty="0"/>
              <a:t>Javnost podatkov vaših poslovnih partnerjev.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E184-A318-4DB2-AC90-BF1AB07EA1E9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F95D-D766-4529-9A22-D2518EC30F5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8679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2043-CDCC-4672-8E90-7851E14FF9E5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80C7-6536-4E3B-B907-1A2CA90C0C7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7633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1D0A-E980-4DB0-B14C-64D8FE3CE040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0EA9-588D-483B-8F7B-FBF93ABCCE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32068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AF2C-4356-4B7E-81C5-18967F3A7359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93B2-7458-4748-989A-E869233666A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06581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CF7E-8B10-4E55-86F2-C321FC32BD47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7D1F-A3AA-4E10-B7CA-B2660B4FBED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9600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FAB46-DEC4-4AA5-9520-8EFB22197F32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BF95-E53E-4D60-B304-94D56F11DAB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30329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3B0C-6ABC-4E27-88D4-C522923971D1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D4CB-D965-45E4-A011-A740168B20A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793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DE37-0D6C-4DAE-A195-6656668D3466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1C-70FB-41D1-963C-1BC46DE4148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3499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2274-699B-46F4-A4C9-7D29729EFE9C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372D-9C17-49A8-90CA-B2B93617689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19725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9BB5-1754-4050-9AA8-E66F83BB7968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B72D-B8C7-41CA-AB5D-DA3C4DCB246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3525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4552-87F6-433A-8A44-D3A93CE098E0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01A7-65C5-475F-891B-7AE1FE2C648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085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08298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259-0D18-4288-A915-2FCC63E1D5B5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1455-151A-43B8-AE7A-5C7944ACAC5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3847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6631-D011-4838-BA43-B6A22C0893A5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9D8A-44B1-4CED-A2CB-6B67FB41659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683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7F2B-2F6C-4BFB-B154-76A12DB9975D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B9BF-BD3E-485C-B45D-A76988EF5F4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37696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68F7-641B-42D0-88CC-FE29698328ED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CF64-D8F2-4C71-9A7B-AF9117D66E4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715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 dirty="0"/>
              <a:t>Javnost podatkov vaših poslovnih partnerjev.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E184-A318-4DB2-AC90-BF1AB07EA1E9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F95D-D766-4529-9A22-D2518EC30F5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10586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39425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690-88AE-4432-955E-A13C4F55B2A8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4BA4-B58A-4613-913B-A5B59E48CE8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2611"/>
      </p:ext>
    </p:extLst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9B81-7F66-442F-96A6-7A71DF6E3B2D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A210-D60A-419D-AEBE-1A6376ED268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3466"/>
      </p:ext>
    </p:extLst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7731-7141-45D5-BA28-17F8240215CB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2062-F41C-4F81-89EF-D9219EDF16F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40006"/>
      </p:ext>
    </p:extLst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1AA3-5E3F-4A12-8369-4CC0E6BCD959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AE8-133A-45FB-89CE-8944EE076B8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2597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690-88AE-4432-955E-A13C4F55B2A8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4BA4-B58A-4613-913B-A5B59E48CE8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9155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AE6A-E347-45FA-A0F2-CD29692460F3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B7F2-24DB-42BA-8083-957CC11EB78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71549"/>
      </p:ext>
    </p:extLst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979B-2AE6-44F3-B885-2282AC805C08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F719-E780-4F7C-A942-D991D48E07A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85374"/>
      </p:ext>
    </p:extLst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910E-C15B-4964-8ECF-3F7DCDECBD65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EE58-0AFD-4C6D-94AA-988FC75936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84592"/>
      </p:ext>
    </p:extLst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2043-CDCC-4672-8E90-7851E14FF9E5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80C7-6536-4E3B-B907-1A2CA90C0C7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8352"/>
      </p:ext>
    </p:extLst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1D0A-E980-4DB0-B14C-64D8FE3CE040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0EA9-588D-483B-8F7B-FBF93ABCCE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9022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AF2C-4356-4B7E-81C5-18967F3A7359}" type="datetimeFigureOut">
              <a:rPr lang="sl-SI" smtClean="0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93B2-7458-4748-989A-E869233666A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81562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8582" y="825979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Open sens"/>
                <a:cs typeface="Open sens"/>
              </a:rPr>
              <a:t>Tekst</a:t>
            </a:r>
            <a:r>
              <a:rPr lang="en-US" sz="2800" dirty="0" smtClean="0">
                <a:solidFill>
                  <a:schemeClr val="tx1"/>
                </a:solidFill>
                <a:latin typeface="Open sens"/>
                <a:cs typeface="Open sens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Open sens"/>
                <a:cs typeface="Open sens"/>
              </a:rPr>
              <a:t>poudarek1 </a:t>
            </a:r>
            <a:endParaRPr lang="en-US" sz="2800" dirty="0">
              <a:solidFill>
                <a:schemeClr val="tx1"/>
              </a:solidFill>
              <a:latin typeface="Open sens"/>
              <a:cs typeface="Open sens"/>
            </a:endParaRPr>
          </a:p>
          <a:p>
            <a:pPr algn="l"/>
            <a:r>
              <a:rPr lang="en-US" sz="2800" b="1" dirty="0">
                <a:solidFill>
                  <a:srgbClr val="32A3CA"/>
                </a:solidFill>
                <a:latin typeface="Open sens"/>
                <a:cs typeface="Open sens"/>
              </a:rPr>
              <a:t>p</a:t>
            </a:r>
            <a:r>
              <a:rPr lang="en-US" sz="2800" b="1" dirty="0" smtClean="0">
                <a:solidFill>
                  <a:srgbClr val="32A3CA"/>
                </a:solidFill>
                <a:latin typeface="Open sens"/>
                <a:cs typeface="Open sens"/>
              </a:rPr>
              <a:t>oudarek2</a:t>
            </a:r>
            <a:endParaRPr lang="en-US" sz="2800" dirty="0" smtClean="0">
              <a:solidFill>
                <a:srgbClr val="32A3CA"/>
              </a:solidFill>
              <a:latin typeface="Open sens"/>
              <a:cs typeface="Open sens"/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06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C5B-1F81-4AC5-A7FC-6EBA42334DFF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 dirty="0"/>
              <a:t>Javnost podatkov vaših poslovnih partnerjev.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0004-41DA-47C4-B50B-73E639108A3D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7F1E-5BA3-48A0-BABE-62C3C5298CD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C5B-1F81-4AC5-A7FC-6EBA42334DFF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9B81-7F66-442F-96A6-7A71DF6E3B2D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A210-D60A-419D-AEBE-1A6376ED268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4333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6A38-7907-4BD1-8E9A-F1839A02F4BC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1FD8-FBDC-4E0C-9FB4-C5813390130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48F4-6E8E-43DB-810E-796B1FA026A0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2A17-16A7-4CDD-8891-0937BE3C001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676F-0E35-463D-9DC2-A5F56F002A59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9D97-B87C-45EA-96CC-433015FF60C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8ACF-3A2F-423C-8AC4-E760CC6A1E9E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02D3-B585-4205-BC9C-00A4D8D439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6915-63BA-4515-895B-08D234535430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A65F-AB35-485A-B4D4-C108D5DD894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C92D-7545-4F1D-9968-03BA3E75C2C9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E8E8-35C3-40CC-B60C-E9A6ACABB04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3F38-A600-400E-8F47-CB8FF2F6A37D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D158-358E-4C26-A550-2995709B792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CCC8-F13E-4B94-A30A-084593A28EEF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7C91-9F3A-4F71-AC0C-AC1B24C6FC2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C13B-485A-4CF9-A68C-81EA8D9B8393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9A26-81B4-4EDA-972B-E492C85CB15F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8D90-659C-4F74-9AB6-1AA5541B4464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511D-9652-41CD-A52C-5C66F8A0CD4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7731-7141-45D5-BA28-17F8240215CB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2062-F41C-4F81-89EF-D9219EDF16F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4743"/>
      </p:ext>
    </p:extLst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7523-5560-45DD-B168-89E1E0C4FD6E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6D6-4470-4EF9-ACC2-8083369B8C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5E91-D996-4DDE-9C0F-CD45EB15DC69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7ED6-D4DD-4982-935F-07AA3A08921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7C98-D355-4F7C-A995-A13737244DB1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252-AE9C-4005-AA22-E10CF4AF1F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97DD-EA18-41E4-8D6A-490D642E0A6A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80E-C515-4F85-89B8-1BC1B978A9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F7FE-4BF2-4B7C-AC3D-40F0E1842075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7DB-095F-4E19-A83B-DFA549381F5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1C99-9CDB-4E55-A1B1-5E541D2822CE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4CE-68F0-4D12-8437-A02CE02262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BD93-92FB-4141-A09B-184ED5F28863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C119-270A-4E7D-9BAA-CBA1D74D4ACB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5C77-BB4F-4AEB-A809-A36FFB5D9214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5B54-5CAA-438B-8FBD-A69673BBB3CE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440A-A841-43E8-84DE-0A1D67A1D482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07D-C33B-4052-B607-0F545005833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E27A-5F52-4CBD-A934-FE61FED536A3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F9B-4564-47CB-81E2-E032A6FEA3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1AA3-5E3F-4A12-8369-4CC0E6BCD959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AE8-133A-45FB-89CE-8944EE076B8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965"/>
      </p:ext>
    </p:extLst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C5B-1F81-4AC5-A7FC-6EBA42334DFF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8D90-659C-4F74-9AB6-1AA5541B4464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511D-9652-41CD-A52C-5C66F8A0CD4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7523-5560-45DD-B168-89E1E0C4FD6E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6D6-4470-4EF9-ACC2-8083369B8C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5E91-D996-4DDE-9C0F-CD45EB15DC69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7ED6-D4DD-4982-935F-07AA3A08921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7C98-D355-4F7C-A995-A13737244DB1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252-AE9C-4005-AA22-E10CF4AF1F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97DD-EA18-41E4-8D6A-490D642E0A6A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80E-C515-4F85-89B8-1BC1B978A9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F7FE-4BF2-4B7C-AC3D-40F0E1842075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7DB-095F-4E19-A83B-DFA549381F5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1C99-9CDB-4E55-A1B1-5E541D2822CE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4CE-68F0-4D12-8437-A02CE02262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BD93-92FB-4141-A09B-184ED5F28863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C119-270A-4E7D-9BAA-CBA1D74D4ACB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5C77-BB4F-4AEB-A809-A36FFB5D9214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5B54-5CAA-438B-8FBD-A69673BBB3CE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AE6A-E347-45FA-A0F2-CD29692460F3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B7F2-24DB-42BA-8083-957CC11EB78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5065"/>
      </p:ext>
    </p:extLst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440A-A841-43E8-84DE-0A1D67A1D482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07D-C33B-4052-B607-0F545005833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E27A-5F52-4CBD-A934-FE61FED536A3}" type="datetime1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F9B-4564-47CB-81E2-E032A6FEA3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8582" y="825979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Open sens"/>
                <a:cs typeface="Open sens"/>
              </a:rPr>
              <a:t>Tekst</a:t>
            </a:r>
            <a:r>
              <a:rPr lang="en-US" sz="2800" dirty="0" smtClean="0">
                <a:solidFill>
                  <a:schemeClr val="tx1"/>
                </a:solidFill>
                <a:latin typeface="Open sens"/>
                <a:cs typeface="Open sens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Open sens"/>
                <a:cs typeface="Open sens"/>
              </a:rPr>
              <a:t>poudarek1 </a:t>
            </a:r>
            <a:endParaRPr lang="en-US" sz="2800" dirty="0">
              <a:solidFill>
                <a:schemeClr val="tx1"/>
              </a:solidFill>
              <a:latin typeface="Open sens"/>
              <a:cs typeface="Open sens"/>
            </a:endParaRPr>
          </a:p>
          <a:p>
            <a:pPr algn="l"/>
            <a:r>
              <a:rPr lang="en-US" sz="2800" b="1" dirty="0">
                <a:solidFill>
                  <a:srgbClr val="32A3CA"/>
                </a:solidFill>
                <a:latin typeface="Open sens"/>
                <a:cs typeface="Open sens"/>
              </a:rPr>
              <a:t>p</a:t>
            </a:r>
            <a:r>
              <a:rPr lang="en-US" sz="2800" b="1" dirty="0" smtClean="0">
                <a:solidFill>
                  <a:srgbClr val="32A3CA"/>
                </a:solidFill>
                <a:latin typeface="Open sens"/>
                <a:cs typeface="Open sens"/>
              </a:rPr>
              <a:t>oudarek2</a:t>
            </a:r>
            <a:endParaRPr lang="en-US" sz="2800" dirty="0" smtClean="0">
              <a:solidFill>
                <a:srgbClr val="32A3CA"/>
              </a:solidFill>
              <a:latin typeface="Open sens"/>
              <a:cs typeface="Open sens"/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C5B-1F81-4AC5-A7FC-6EBA42334DFF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979B-2AE6-44F3-B885-2282AC805C08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F719-E780-4F7C-A942-D991D48E07A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46393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910E-C15B-4964-8ECF-3F7DCDECBD65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27. 01. 2019</a:t>
            </a:fld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EE58-0AFD-4C6D-94AA-988FC75936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8189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BD27C49-2D55-45D9-AE2B-94C8FB9C213D}" type="datetimeFigureOut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39C0C1-19A1-4466-A427-10CAF05428F8}" type="slidenum">
              <a:rPr lang="sl-SI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jpes 2005 podlaga modra z vzorce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6543675"/>
            <a:ext cx="1905000" cy="314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1DC3CC5-95AC-4E41-A0D0-BC47E6D92B9C}" type="datetime1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3675"/>
            <a:ext cx="2895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43675"/>
            <a:ext cx="19050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24D9B74-730D-4B1B-96B4-FE928B68A0EA}" type="slidenum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6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jpes 2005 podlaga bela z vzorce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BD27C49-2D55-45D9-AE2B-94C8FB9C213D}" type="datetimeFigureOut">
              <a:rPr lang="sl-SI" b="1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39C0C1-19A1-4466-A427-10CAF05428F8}" type="slidenum">
              <a:rPr lang="sl-SI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8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45" r:id="rId14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jpes 2005 podlaga bela z vzorce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60EF338-5A68-4DB9-B014-01CD923F9D7B}" type="datetimeFigureOut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C388DCB-F8C8-4397-A3E9-472F6E7745B1}" type="slidenum">
              <a:rPr lang="sl-SI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BA7C7FA-C6CD-4713-8AF6-0EE13C7F98D1}" type="datetime1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3A46955-27D0-4702-8F5E-4A07B10978B3}" type="slidenum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BA7C7FA-C6CD-4713-8AF6-0EE13C7F98D1}" type="datetime1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27. 01. 2019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3A46955-27D0-4702-8F5E-4A07B10978B3}" type="slidenum">
              <a:rPr lang="sl-SI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pes.si/rzpp/default.asp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ajpes.si/jolp/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www.ajpes.si/" TargetMode="External"/><Relationship Id="rId5" Type="http://schemas.openxmlformats.org/officeDocument/2006/relationships/image" Target="../media/image41.tmp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2.png"/><Relationship Id="rId4" Type="http://schemas.openxmlformats.org/officeDocument/2006/relationships/hyperlink" Target="https://www.ajpes.si/fip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ajpes.si/eBon/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1.jpe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8.tm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hyperlink" Target="https://www.ajpes.si/" TargetMode="External"/><Relationship Id="rId25" Type="http://schemas.openxmlformats.org/officeDocument/2006/relationships/image" Target="../media/image70.png"/><Relationship Id="rId2" Type="http://schemas.openxmlformats.org/officeDocument/2006/relationships/image" Target="../media/image31.jpe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1.jpeg"/><Relationship Id="rId2" Type="http://schemas.openxmlformats.org/officeDocument/2006/relationships/hyperlink" Target="https://www.ajpes.si/Registri/Poslovni_register/BRIS" TargetMode="Externa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1556792"/>
            <a:ext cx="6840760" cy="2520280"/>
          </a:xfrm>
        </p:spPr>
        <p:txBody>
          <a:bodyPr/>
          <a:lstStyle/>
          <a:p>
            <a:pPr algn="ctr" eaLnBrk="1" hangingPunct="1"/>
            <a:r>
              <a:rPr lang="sl-SI" sz="4000" dirty="0" smtClean="0">
                <a:latin typeface="Calibri" panose="020F0502020204030204" pitchFamily="34" charset="0"/>
              </a:rPr>
              <a:t>LETNO POROČILO ZAVODA IN NJEGOVA ODDAJA NA AJPES</a:t>
            </a:r>
            <a:r>
              <a:rPr lang="sl-SI" sz="4000" dirty="0" smtClean="0">
                <a:solidFill>
                  <a:srgbClr val="36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4000" dirty="0" smtClean="0">
                <a:solidFill>
                  <a:srgbClr val="36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LETNI POSVET </a:t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Zveza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srednjih šol in dijaških domov Slovenije,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29. januar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4725144"/>
            <a:ext cx="6840760" cy="864096"/>
          </a:xfrm>
        </p:spPr>
        <p:txBody>
          <a:bodyPr/>
          <a:lstStyle/>
          <a:p>
            <a:pPr marL="0" lvl="0" indent="0" eaLnBrk="1" hangingPunct="1">
              <a:lnSpc>
                <a:spcPct val="80000"/>
              </a:lnSpc>
              <a:buNone/>
            </a:pPr>
            <a:r>
              <a:rPr lang="sl-SI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mag. </a:t>
            </a:r>
            <a:r>
              <a:rPr lang="sl-SI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Marjan Širaj,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sl-SI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vodja Sektorja za statistiko in informiranje</a:t>
            </a:r>
          </a:p>
        </p:txBody>
      </p:sp>
    </p:spTree>
    <p:extLst>
      <p:ext uri="{BB962C8B-B14F-4D97-AF65-F5344CB8AC3E}">
        <p14:creationId xmlns:p14="http://schemas.microsoft.com/office/powerpoint/2010/main" val="41482826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5904656" cy="57606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OPREDELITEV JAVNEGA ZAVODA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3"/>
            <a:ext cx="7848872" cy="4104455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organizacijska oblika, preko katere država ali lokalna skupnost organizira javno preskrbo za svoje državljane oziroma občane,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ureditev pomembnih področij, kot so vzgoja in izobraževanje, znanost, kultura, šport, socialno, otroško, invalidsko varstvo, zdravstvo in drugih področij,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cilj je </a:t>
            </a:r>
            <a:r>
              <a:rPr lang="sl-SI" sz="2400" dirty="0">
                <a:latin typeface="Calibri" panose="020F0502020204030204" pitchFamily="34" charset="0"/>
              </a:rPr>
              <a:t>zagotavljanje </a:t>
            </a:r>
            <a:r>
              <a:rPr lang="sl-SI" sz="2400" dirty="0" smtClean="0">
                <a:latin typeface="Calibri" panose="020F0502020204030204" pitchFamily="34" charset="0"/>
              </a:rPr>
              <a:t>storitev za zadovoljevanje splošnih družbenih potreb in ne ustvarjanje dobička,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financiranje iz proračunskih sredstev (države ali občine), prodaje blaga in storitev na trgu in drugih virov (dotacije, donacije, doplačila uporabnikov…).</a:t>
            </a:r>
            <a:endParaRPr lang="sl-SI" sz="24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7658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548680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POSEBNOSTI RAČUNOVODSTVA JAVNIH ZAVODOV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" y="1632126"/>
            <a:ext cx="8388423" cy="5014826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dvojno vodenje računovodstva (po fakturirani realizaciji in po načelu denarnega toka),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nimajo svojega kapitala, imajo pa sredstva v upravljanju,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amortizacijo obračunavajo glede na amortizacijske stopnje, ki so določene v Pravilniku o načinu in stopnjah odpisa neopredmetenih sredstev in opredmetenih osnovnih sredstev,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izdelan morajo imeti način in sodila za razporejanje stroškov in ločeno spremljanje odhodkov in prihodkov javne službe in tržne dejavnosti.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3464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624736" cy="629816"/>
          </a:xfrm>
        </p:spPr>
        <p:txBody>
          <a:bodyPr/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OBVEZNI DOKUMENTI ZAVODA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12776"/>
            <a:ext cx="7998196" cy="494281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Pravilnik o računovodstvu</a:t>
            </a:r>
          </a:p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Finančni načrt</a:t>
            </a:r>
          </a:p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Letno poročilo (polletno poročilo):</a:t>
            </a:r>
          </a:p>
          <a:p>
            <a:pPr marL="857250" lvl="1" indent="-457200">
              <a:buFontTx/>
              <a:buChar char="-"/>
            </a:pPr>
            <a:r>
              <a:rPr lang="sl-SI" sz="2400" dirty="0" smtClean="0">
                <a:latin typeface="Calibri" panose="020F0502020204030204" pitchFamily="34" charset="0"/>
              </a:rPr>
              <a:t>Poslovno poročilo s poročilom o doseženih ciljih in rezultatih</a:t>
            </a:r>
          </a:p>
          <a:p>
            <a:pPr marL="857250" lvl="1" indent="-457200">
              <a:buFontTx/>
              <a:buChar char="-"/>
            </a:pPr>
            <a:r>
              <a:rPr lang="sl-SI" sz="2400" dirty="0" smtClean="0">
                <a:latin typeface="Calibri" panose="020F0502020204030204" pitchFamily="34" charset="0"/>
              </a:rPr>
              <a:t>Računovodsko poročilo: bilanca stanja, izkaz prihodkov in odhodkov, pojasnila k izkazom</a:t>
            </a:r>
          </a:p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Izjava o notranjem nadzoru javnih financ (Izjava o oceni notranjega nadzora javnih financ) in </a:t>
            </a:r>
            <a:r>
              <a:rPr lang="sl-SI" b="0" dirty="0" err="1" smtClean="0">
                <a:latin typeface="Calibri" panose="020F0502020204030204" pitchFamily="34" charset="0"/>
              </a:rPr>
              <a:t>samoocenitveni</a:t>
            </a:r>
            <a:r>
              <a:rPr lang="sl-SI" b="0" dirty="0" smtClean="0">
                <a:latin typeface="Calibri" panose="020F0502020204030204" pitchFamily="34" charset="0"/>
              </a:rPr>
              <a:t> vprašalnik</a:t>
            </a:r>
          </a:p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Register tveganj</a:t>
            </a:r>
          </a:p>
          <a:p>
            <a:pPr marL="457200" indent="-457200">
              <a:buAutoNum type="arabicPeriod"/>
            </a:pPr>
            <a:r>
              <a:rPr lang="sl-SI" b="0" dirty="0" smtClean="0">
                <a:latin typeface="Calibri" panose="020F0502020204030204" pitchFamily="34" charset="0"/>
              </a:rPr>
              <a:t>Davčni obračun</a:t>
            </a:r>
            <a:endParaRPr lang="sl-SI" b="0" dirty="0">
              <a:latin typeface="Calibri" panose="020F0502020204030204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BA210-D60A-419D-AEBE-1A6376ED268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l-SI">
              <a:solidFill>
                <a:srgbClr val="000000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5404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598042" y="692696"/>
            <a:ext cx="7939706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NOTRANJI NADZOR JAVNIH FINANC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16" y="1505929"/>
            <a:ext cx="8767118" cy="5014826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Izjava o notranjem nadzoru javnih financ (upravljanje s tveganji, </a:t>
            </a:r>
            <a:r>
              <a:rPr lang="sl-SI" dirty="0" err="1" smtClean="0">
                <a:latin typeface="Calibri" panose="020F0502020204030204" pitchFamily="34" charset="0"/>
              </a:rPr>
              <a:t>samoocenitveni</a:t>
            </a:r>
            <a:r>
              <a:rPr lang="sl-SI" dirty="0" smtClean="0">
                <a:latin typeface="Calibri" panose="020F0502020204030204" pitchFamily="34" charset="0"/>
              </a:rPr>
              <a:t> vprašalnik, IONNJF oddati na AJPES),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>
                <a:latin typeface="Calibri" panose="020F0502020204030204" pitchFamily="34" charset="0"/>
              </a:rPr>
              <a:t>R</a:t>
            </a:r>
            <a:r>
              <a:rPr lang="sl-SI" dirty="0" smtClean="0">
                <a:latin typeface="Calibri" panose="020F0502020204030204" pitchFamily="34" charset="0"/>
              </a:rPr>
              <a:t>egister tveganj in notranje kontrole (notranje kontrole so orodje vodstva za pridobitev primernih zagotovil za doseganje zastavljenih ciljev),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notranje revidiranje (obvezno po 100. členu ZJF) - je presojanje pravilnosti ureditve računovodskega kontroliranja in zanesljivosti njegovega delovanja, za katerega je odgovoren predstojnik neposrednega ali posrednega proračunskega uporabnika.</a:t>
            </a:r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6766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361332" y="836712"/>
            <a:ext cx="7939706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PRAVNE PODLAGE ZA PRIPRAVO IN</a:t>
            </a:r>
            <a:b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PREDLOŽITEV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916832"/>
            <a:ext cx="8587606" cy="461113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Zakon </a:t>
            </a:r>
            <a:r>
              <a:rPr lang="sl-SI" sz="2400" dirty="0">
                <a:latin typeface="Calibri" panose="020F0502020204030204" pitchFamily="34" charset="0"/>
              </a:rPr>
              <a:t>o </a:t>
            </a:r>
            <a:r>
              <a:rPr lang="sl-SI" sz="2400" dirty="0" smtClean="0">
                <a:latin typeface="Calibri" panose="020F0502020204030204" pitchFamily="34" charset="0"/>
              </a:rPr>
              <a:t>računovodstvu,</a:t>
            </a:r>
            <a:endParaRPr lang="sl-SI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Pravilnik </a:t>
            </a:r>
            <a:r>
              <a:rPr lang="sl-SI" sz="2400" dirty="0">
                <a:latin typeface="Calibri" panose="020F0502020204030204" pitchFamily="34" charset="0"/>
              </a:rPr>
              <a:t>o sestavljanju letnih poročil za proračun, proračunske uporabnike in druge osebe javnega </a:t>
            </a:r>
            <a:r>
              <a:rPr lang="sl-SI" sz="2400" dirty="0" smtClean="0">
                <a:latin typeface="Calibri" panose="020F0502020204030204" pitchFamily="34" charset="0"/>
              </a:rPr>
              <a:t>prava,</a:t>
            </a:r>
            <a:endParaRPr lang="sl-SI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Pravilnik </a:t>
            </a:r>
            <a:r>
              <a:rPr lang="sl-SI" sz="2400" dirty="0">
                <a:latin typeface="Calibri" panose="020F0502020204030204" pitchFamily="34" charset="0"/>
              </a:rPr>
              <a:t>o vodenju računovodskih evidenc upravljanja denarnih sredstev sistema enotnega zakladniškega </a:t>
            </a:r>
            <a:r>
              <a:rPr lang="sl-SI" sz="2400" dirty="0" smtClean="0">
                <a:latin typeface="Calibri" panose="020F0502020204030204" pitchFamily="34" charset="0"/>
              </a:rPr>
              <a:t>računa,</a:t>
            </a:r>
            <a:endParaRPr lang="sl-SI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Pravilnik </a:t>
            </a:r>
            <a:r>
              <a:rPr lang="sl-SI" sz="2400" dirty="0">
                <a:latin typeface="Calibri" panose="020F0502020204030204" pitchFamily="34" charset="0"/>
              </a:rPr>
              <a:t>o določitvi neposrednih in posrednih uporabnikov državnega in občinskih </a:t>
            </a:r>
            <a:r>
              <a:rPr lang="sl-SI" sz="2400" dirty="0" smtClean="0">
                <a:latin typeface="Calibri" panose="020F0502020204030204" pitchFamily="34" charset="0"/>
              </a:rPr>
              <a:t>proračunov,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Navodilo </a:t>
            </a:r>
            <a:r>
              <a:rPr lang="sl-SI" sz="2400" dirty="0">
                <a:latin typeface="Calibri" panose="020F0502020204030204" pitchFamily="34" charset="0"/>
              </a:rPr>
              <a:t>o predložitvi letnih in zaključnih poročil ter drugih podatkov poslovnih </a:t>
            </a:r>
            <a:r>
              <a:rPr lang="sl-SI" sz="2400" dirty="0" smtClean="0">
                <a:latin typeface="Calibri" panose="020F0502020204030204" pitchFamily="34" charset="0"/>
              </a:rPr>
              <a:t>subjektov.</a:t>
            </a:r>
            <a:endParaRPr lang="sl-SI" sz="24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1011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395536" y="764704"/>
            <a:ext cx="6408712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128868" cy="4927516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samodejni </a:t>
            </a:r>
            <a:r>
              <a:rPr lang="sl-SI" sz="2400" dirty="0">
                <a:latin typeface="Calibri" panose="020F0502020204030204" pitchFamily="34" charset="0"/>
              </a:rPr>
              <a:t>seštevki na vseh </a:t>
            </a:r>
            <a:r>
              <a:rPr lang="sl-SI" sz="2400" dirty="0" smtClean="0">
                <a:latin typeface="Calibri" panose="020F0502020204030204" pitchFamily="34" charset="0"/>
              </a:rPr>
              <a:t>obrazcih,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>
                <a:latin typeface="Calibri" panose="020F0502020204030204" pitchFamily="34" charset="0"/>
              </a:rPr>
              <a:t>neposredni uvoz podatkov iz preteklega </a:t>
            </a:r>
            <a:r>
              <a:rPr lang="sl-SI" sz="2400" dirty="0" smtClean="0">
                <a:latin typeface="Calibri" panose="020F0502020204030204" pitchFamily="34" charset="0"/>
              </a:rPr>
              <a:t>leta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zneski </a:t>
            </a:r>
            <a:r>
              <a:rPr lang="sl-SI" sz="2400" dirty="0">
                <a:latin typeface="Calibri" panose="020F0502020204030204" pitchFamily="34" charset="0"/>
              </a:rPr>
              <a:t>v EUR brez </a:t>
            </a:r>
            <a:r>
              <a:rPr lang="sl-SI" sz="2400" dirty="0" smtClean="0">
                <a:latin typeface="Calibri" panose="020F0502020204030204" pitchFamily="34" charset="0"/>
              </a:rPr>
              <a:t>centov,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>
                <a:latin typeface="Calibri" panose="020F0502020204030204" pitchFamily="34" charset="0"/>
              </a:rPr>
              <a:t>pravne osebe javnega prava predložijo za namen javne objave in državne statistike letno poročilo (17. člen Navodilo o predložitvi letnih in zaključnih poročil ter drugih podatkov poslovnih subjektov), sestavljeno iz: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>
                <a:latin typeface="Calibri" panose="020F0502020204030204" pitchFamily="34" charset="0"/>
              </a:rPr>
              <a:t>računovodskih izkazov,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>
                <a:latin typeface="Calibri" panose="020F0502020204030204" pitchFamily="34" charset="0"/>
              </a:rPr>
              <a:t>izjave o oceni notranjega nadzora javnih financ,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>
                <a:latin typeface="Calibri" panose="020F0502020204030204" pitchFamily="34" charset="0"/>
              </a:rPr>
              <a:t>pojasnil k izkazom in poslovnega </a:t>
            </a:r>
            <a:r>
              <a:rPr lang="sl-SI" dirty="0" smtClean="0">
                <a:latin typeface="Calibri" panose="020F0502020204030204" pitchFamily="34" charset="0"/>
              </a:rPr>
              <a:t>poročila,</a:t>
            </a:r>
            <a:endParaRPr lang="sl-SI" b="1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aplikacija na voljo sredi januarja.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400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2088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9429" y="404664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340768"/>
            <a:ext cx="8128867" cy="540293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predložitev LP - ročni vnos: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400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028"/>
            <a:ext cx="4968552" cy="47427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46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9429" y="404664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340768"/>
            <a:ext cx="8128867" cy="540293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400" dirty="0" smtClean="0">
                <a:latin typeface="Calibri" panose="020F0502020204030204" pitchFamily="34" charset="0"/>
              </a:rPr>
              <a:t>predložitev LP - uvoz XML datoteke: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400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4" y="1815980"/>
            <a:ext cx="8435910" cy="29811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134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476672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912843" cy="540293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spletni obrazci – določeni: 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53" y="1887115"/>
            <a:ext cx="6009494" cy="46111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aven puščični povezovalnik 3"/>
          <p:cNvCxnSpPr/>
          <p:nvPr/>
        </p:nvCxnSpPr>
        <p:spPr bwMode="auto">
          <a:xfrm>
            <a:off x="539552" y="6226224"/>
            <a:ext cx="1512168" cy="1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PoljeZBesedilom 7"/>
          <p:cNvSpPr txBox="1"/>
          <p:nvPr/>
        </p:nvSpPr>
        <p:spPr>
          <a:xfrm>
            <a:off x="179512" y="62262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Le ročni vnos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37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56574" y="476672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6792"/>
            <a:ext cx="7840835" cy="5186908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spletni obrazci – drugi: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64" y="2088072"/>
            <a:ext cx="6002668" cy="42675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857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6365"/>
            <a:ext cx="5424426" cy="30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827584" y="548680"/>
            <a:ext cx="5738509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NALOGE IN ORGANIZIRANOST AJPES</a:t>
            </a:r>
            <a:r>
              <a:rPr lang="sl-SI" sz="2800" b="1" dirty="0" smtClean="0">
                <a:solidFill>
                  <a:srgbClr val="32A3CA"/>
                </a:solidFill>
                <a:latin typeface="Open sens"/>
              </a:rPr>
              <a:t/>
            </a:r>
            <a:br>
              <a:rPr lang="sl-SI" sz="2800" b="1" dirty="0" smtClean="0">
                <a:solidFill>
                  <a:srgbClr val="32A3CA"/>
                </a:solidFill>
                <a:latin typeface="Open sens"/>
              </a:rPr>
            </a:b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85751" y="1052736"/>
            <a:ext cx="8044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Javne storitve:</a:t>
            </a:r>
            <a:endParaRPr lang="sl-SI" sz="2000" b="1" dirty="0">
              <a:latin typeface="Calibri" panose="020F0502020204030204" pitchFamily="34" charset="0"/>
            </a:endParaRP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1) Na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loge </a:t>
            </a:r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točk VEM, vodenje Poslovnega registra Slovenije in 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drugih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registrov </a:t>
            </a:r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ter uradne objave 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podatkov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2) Zbiranje, objavljanje in posredovanje letnih in drugih poročil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3) Statistična raziskovanja in zbiranja podatkov</a:t>
            </a:r>
          </a:p>
          <a:p>
            <a:endParaRPr lang="sl-SI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sl-SI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Tržne storitve:</a:t>
            </a:r>
            <a:endParaRPr lang="sl-SI" sz="2000" b="1" dirty="0">
              <a:latin typeface="Calibri" panose="020F0502020204030204" pitchFamily="34" charset="0"/>
            </a:endParaRP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1) 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Bonitetne in druge tržne storitve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2) Izvajanje obveznega in prostovoljnega pobota</a:t>
            </a:r>
          </a:p>
          <a:p>
            <a:endParaRPr lang="sl-SI" sz="1000" dirty="0">
              <a:latin typeface="Calibri" panose="020F0502020204030204" pitchFamily="34" charset="0"/>
            </a:endParaRPr>
          </a:p>
          <a:p>
            <a:r>
              <a:rPr lang="sl-SI" sz="2000" b="1" dirty="0" smtClean="0">
                <a:latin typeface="Calibri" panose="020F0502020204030204" pitchFamily="34" charset="0"/>
              </a:rPr>
              <a:t>Organiziranost:</a:t>
            </a:r>
            <a:endParaRPr lang="sl-SI" sz="2000" b="1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2</a:t>
            </a:fld>
            <a:endParaRPr lang="sl-SI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804658" y="404664"/>
            <a:ext cx="6192688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JAVNEGA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8"/>
            <a:ext cx="8056859" cy="5014826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uvoz podatkov prejšnjega leta,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pojasnila </a:t>
            </a:r>
            <a:r>
              <a:rPr lang="sl-SI" sz="3200" dirty="0">
                <a:latin typeface="Calibri" panose="020F0502020204030204" pitchFamily="34" charset="0"/>
              </a:rPr>
              <a:t>k izkazom v PDF </a:t>
            </a:r>
            <a:r>
              <a:rPr lang="sl-SI" sz="3200" dirty="0" smtClean="0">
                <a:latin typeface="Calibri" panose="020F0502020204030204" pitchFamily="34" charset="0"/>
              </a:rPr>
              <a:t>formatu,</a:t>
            </a:r>
            <a:endParaRPr lang="sl-SI" sz="32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predložitev samo s KDP,</a:t>
            </a:r>
            <a:endParaRPr lang="sl-SI" sz="3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rok do konca februarja.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54" y="1916832"/>
            <a:ext cx="3324584" cy="534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63" y="2924944"/>
            <a:ext cx="6657975" cy="828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53" y="4509120"/>
            <a:ext cx="3851095" cy="8640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958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6389886" cy="936104"/>
          </a:xfrm>
        </p:spPr>
        <p:txBody>
          <a:bodyPr>
            <a:noAutofit/>
          </a:bodyPr>
          <a:lstStyle/>
          <a:p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PRAVNE OSEBE ZASEBNEGA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PRAVA - PRAVNE PODLAGE 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371582" cy="4464496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Zakon </a:t>
            </a:r>
            <a:r>
              <a:rPr lang="sl-SI" sz="2600" dirty="0">
                <a:latin typeface="Calibri" panose="020F0502020204030204" pitchFamily="34" charset="0"/>
              </a:rPr>
              <a:t>o </a:t>
            </a:r>
            <a:r>
              <a:rPr lang="sl-SI" sz="2600" dirty="0" smtClean="0">
                <a:latin typeface="Calibri" panose="020F0502020204030204" pitchFamily="34" charset="0"/>
              </a:rPr>
              <a:t>računovodstvu,</a:t>
            </a:r>
            <a:endParaRPr lang="sl-SI" sz="26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Slovenski </a:t>
            </a:r>
            <a:r>
              <a:rPr lang="sl-SI" sz="2600" dirty="0">
                <a:latin typeface="Calibri" panose="020F0502020204030204" pitchFamily="34" charset="0"/>
              </a:rPr>
              <a:t>računovodski standardi (2016</a:t>
            </a:r>
            <a:r>
              <a:rPr lang="sl-SI" sz="2600" dirty="0" smtClean="0">
                <a:latin typeface="Calibri" panose="020F0502020204030204" pitchFamily="34" charset="0"/>
              </a:rPr>
              <a:t>),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Posebej SRS 34 Računovodske rešitve v nepridobitnih organizacijah – pravnih osebah zasebnega prava,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Navodilo </a:t>
            </a:r>
            <a:r>
              <a:rPr lang="sl-SI" sz="2600" dirty="0">
                <a:latin typeface="Calibri" panose="020F0502020204030204" pitchFamily="34" charset="0"/>
              </a:rPr>
              <a:t>o predložitvi letnih in zaključnih poročil ter drugih podatkov poslovnih </a:t>
            </a:r>
            <a:r>
              <a:rPr lang="sl-SI" sz="2600" dirty="0" smtClean="0">
                <a:latin typeface="Calibri" panose="020F0502020204030204" pitchFamily="34" charset="0"/>
              </a:rPr>
              <a:t>subjektov,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Enotni </a:t>
            </a:r>
            <a:r>
              <a:rPr lang="sl-SI" sz="2600" dirty="0">
                <a:latin typeface="Calibri" panose="020F0502020204030204" pitchFamily="34" charset="0"/>
              </a:rPr>
              <a:t>kontni okvir za gospodarske družbe, samostojne podjetnike posameznike, zadruge, nepridobitne organizacije – pravne osebe zasebnega prava ter društva in invalidske </a:t>
            </a:r>
            <a:r>
              <a:rPr lang="sl-SI" sz="2600" dirty="0" smtClean="0">
                <a:latin typeface="Calibri" panose="020F0502020204030204" pitchFamily="34" charset="0"/>
              </a:rPr>
              <a:t>organizacije,</a:t>
            </a:r>
            <a:endParaRPr lang="sl-SI" sz="26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600" dirty="0" smtClean="0">
                <a:latin typeface="Calibri" panose="020F0502020204030204" pitchFamily="34" charset="0"/>
              </a:rPr>
              <a:t>Priporočeni </a:t>
            </a:r>
            <a:r>
              <a:rPr lang="sl-SI" sz="2600" dirty="0">
                <a:latin typeface="Calibri" panose="020F0502020204030204" pitchFamily="34" charset="0"/>
              </a:rPr>
              <a:t>enotni kontni </a:t>
            </a:r>
            <a:r>
              <a:rPr lang="sl-SI" sz="2600" dirty="0" smtClean="0">
                <a:latin typeface="Calibri" panose="020F0502020204030204" pitchFamily="34" charset="0"/>
              </a:rPr>
              <a:t>načrt.</a:t>
            </a:r>
            <a:endParaRPr lang="sl-SI" sz="26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4375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548132" y="476672"/>
            <a:ext cx="7416824" cy="936104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</a:t>
            </a:r>
            <a:b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771" y="1700807"/>
            <a:ext cx="7841630" cy="4827155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dirty="0">
                <a:latin typeface="Calibri" panose="020F0502020204030204" pitchFamily="34" charset="0"/>
              </a:rPr>
              <a:t>samodejni seštevki,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dirty="0">
                <a:latin typeface="Calibri" panose="020F0502020204030204" pitchFamily="34" charset="0"/>
              </a:rPr>
              <a:t>v EUR </a:t>
            </a:r>
            <a:r>
              <a:rPr lang="sl-SI" sz="2000" dirty="0" smtClean="0">
                <a:latin typeface="Calibri" panose="020F0502020204030204" pitchFamily="34" charset="0"/>
              </a:rPr>
              <a:t>s centi,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b="0" dirty="0" smtClean="0">
                <a:latin typeface="Calibri" panose="020F0502020204030204" pitchFamily="34" charset="0"/>
              </a:rPr>
              <a:t>vgrajene opozorilne in zavezujoče kontrole,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b="0" dirty="0" smtClean="0">
                <a:latin typeface="Calibri" panose="020F0502020204030204" pitchFamily="34" charset="0"/>
              </a:rPr>
              <a:t>obrazec Dodatni podatki k IPI:</a:t>
            </a:r>
          </a:p>
          <a:p>
            <a:pPr marL="6795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b="0" dirty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 smtClean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 smtClean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 smtClean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>
              <a:latin typeface="Calibri" panose="020F0502020204030204" pitchFamily="34" charset="0"/>
            </a:endParaRPr>
          </a:p>
          <a:p>
            <a:pPr marL="6795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b="0" dirty="0" smtClean="0">
              <a:latin typeface="Calibri" panose="020F0502020204030204" pitchFamily="34" charset="0"/>
            </a:endParaRPr>
          </a:p>
          <a:p>
            <a:pPr marL="319950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2000" b="0" dirty="0">
              <a:latin typeface="Calibri" panose="020F0502020204030204" pitchFamily="34" charset="0"/>
            </a:endParaRPr>
          </a:p>
          <a:p>
            <a:pPr marL="720000" lvl="1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b="0" dirty="0" smtClean="0">
                <a:latin typeface="Calibri" panose="020F0502020204030204" pitchFamily="34" charset="0"/>
              </a:rPr>
              <a:t>uvoz podatkov preteklega leta,</a:t>
            </a:r>
          </a:p>
          <a:p>
            <a:pPr marL="720000" lvl="1" indent="-2520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2000" b="0" dirty="0" smtClean="0">
                <a:latin typeface="Calibri" panose="020F0502020204030204" pitchFamily="34" charset="0"/>
              </a:rPr>
              <a:t>poročajo tudi velikost (določa SRS 34).</a:t>
            </a:r>
            <a:endParaRPr lang="sl-SI" sz="2000" b="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" y="3068960"/>
            <a:ext cx="6840760" cy="2376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90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6"/>
            <a:ext cx="8070203" cy="4856584"/>
          </a:xfrm>
          <a:noFill/>
        </p:spPr>
        <p:txBody>
          <a:bodyPr/>
          <a:lstStyle/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pl-PL" b="0" dirty="0" smtClean="0">
                <a:latin typeface="Calibri" panose="020F0502020204030204" pitchFamily="34" charset="0"/>
                <a:cs typeface="Arial" panose="020B0604020202020204" pitchFamily="34" charset="0"/>
              </a:rPr>
              <a:t>pragovi za razvrščanje po velikosti:</a:t>
            </a: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pl-PL" b="0" dirty="0" smtClean="0">
                <a:latin typeface="Calibri" panose="020F0502020204030204" pitchFamily="34" charset="0"/>
                <a:cs typeface="Arial" panose="020B0604020202020204" pitchFamily="34" charset="0"/>
              </a:rPr>
              <a:t>v aplikaciji vgrajene računske in logične kontrole, vklučno z izračunavanjem velikosti</a:t>
            </a: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pl-PL" b="0" dirty="0">
                <a:latin typeface="Calibri" panose="020F0502020204030204" pitchFamily="34" charset="0"/>
                <a:cs typeface="Arial" panose="020B0604020202020204" pitchFamily="34" charset="0"/>
              </a:rPr>
              <a:t>ZGD-1, 55. člen</a:t>
            </a: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endParaRPr lang="pl-PL" sz="28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52679"/>
              </p:ext>
            </p:extLst>
          </p:nvPr>
        </p:nvGraphicFramePr>
        <p:xfrm>
          <a:off x="683568" y="2276872"/>
          <a:ext cx="7272226" cy="3061682"/>
        </p:xfrm>
        <a:graphic>
          <a:graphicData uri="http://schemas.openxmlformats.org/drawingml/2006/table">
            <a:tbl>
              <a:tblPr/>
              <a:tblGrid>
                <a:gridCol w="119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8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sl-SI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Merila, velikost</a:t>
                      </a:r>
                      <a:endParaRPr lang="sl-SI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Mikro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Majhne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Srednje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Velike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Zaposleni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</a:t>
                      </a:r>
                      <a:r>
                        <a:rPr lang="sl-SI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= 50</a:t>
                      </a:r>
                      <a:endParaRPr lang="sl-SI" sz="17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nad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Čisti prihodki od prodaje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700.000 €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</a:t>
                      </a:r>
                      <a:r>
                        <a:rPr lang="sl-SI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8 </a:t>
                      </a:r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40 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nad 40 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Aktiva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&lt; ali = 350.000 €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ali = </a:t>
                      </a:r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4 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ali = </a:t>
                      </a:r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20 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nad 20 mio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7344816" cy="1080120"/>
          </a:xfrm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OPREDELITEV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VELIKOSTI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9657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404664"/>
            <a:ext cx="6192688" cy="936104"/>
          </a:xfrm>
          <a:noFill/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8"/>
            <a:ext cx="8056859" cy="540293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predložitev LP - ročni vnos: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028"/>
            <a:ext cx="4968552" cy="47427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374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404664"/>
            <a:ext cx="6192688" cy="936104"/>
          </a:xfrm>
          <a:noFill/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8"/>
            <a:ext cx="8056859" cy="540293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predložitev LP - uvoz XML datoteke: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4" y="1815980"/>
            <a:ext cx="8435910" cy="29811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06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548680"/>
            <a:ext cx="6192688" cy="936104"/>
          </a:xfrm>
          <a:noFill/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537" y="1747082"/>
            <a:ext cx="8767117" cy="460851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obrazci: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32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12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sz="3200" dirty="0" smtClean="0">
                <a:latin typeface="Calibri" panose="020F0502020204030204" pitchFamily="34" charset="0"/>
              </a:rPr>
              <a:t>uvoz </a:t>
            </a:r>
            <a:r>
              <a:rPr lang="sl-SI" sz="3200" dirty="0">
                <a:latin typeface="Calibri" panose="020F0502020204030204" pitchFamily="34" charset="0"/>
              </a:rPr>
              <a:t>podatkov prejšnjega </a:t>
            </a:r>
            <a:r>
              <a:rPr lang="sl-SI" sz="3200" dirty="0" smtClean="0">
                <a:latin typeface="Calibri" panose="020F0502020204030204" pitchFamily="34" charset="0"/>
              </a:rPr>
              <a:t>leta,</a:t>
            </a:r>
            <a:endParaRPr lang="sl-SI" sz="32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sz="32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08" y="5258320"/>
            <a:ext cx="3324584" cy="534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916832"/>
            <a:ext cx="3905250" cy="2381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aven puščični povezovalnik 3"/>
          <p:cNvCxnSpPr/>
          <p:nvPr/>
        </p:nvCxnSpPr>
        <p:spPr bwMode="auto">
          <a:xfrm>
            <a:off x="1907704" y="3789040"/>
            <a:ext cx="10020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PoljeZBesedilom 4"/>
          <p:cNvSpPr txBox="1"/>
          <p:nvPr/>
        </p:nvSpPr>
        <p:spPr>
          <a:xfrm>
            <a:off x="17190" y="3645024"/>
            <a:ext cx="228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Pogoj za oddajo pojasnil neposredno v aplikacijo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97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548680"/>
            <a:ext cx="6192688" cy="936104"/>
          </a:xfrm>
          <a:noFill/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60848"/>
            <a:ext cx="8515597" cy="496855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predložitev </a:t>
            </a:r>
            <a:r>
              <a:rPr lang="sl-SI" dirty="0">
                <a:latin typeface="Calibri" panose="020F0502020204030204" pitchFamily="34" charset="0"/>
              </a:rPr>
              <a:t>pojasnil k </a:t>
            </a:r>
            <a:r>
              <a:rPr lang="sl-SI" dirty="0" smtClean="0">
                <a:latin typeface="Calibri" panose="020F0502020204030204" pitchFamily="34" charset="0"/>
              </a:rPr>
              <a:t>izkazom in poslovnega poročila</a:t>
            </a:r>
            <a:endParaRPr lang="sl-SI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2" y="2564904"/>
            <a:ext cx="8413796" cy="31312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87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736750" y="548680"/>
            <a:ext cx="6192688" cy="936104"/>
          </a:xfrm>
          <a:noFill/>
        </p:spPr>
        <p:txBody>
          <a:bodyPr>
            <a:no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APLIKACIJA LP – PRAVNE OSEBE ZASEBNEGA PRAVA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60848"/>
            <a:ext cx="8515597" cy="4968552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predložitev s KDP ali z obvestilom za AJPES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endParaRPr lang="sl-SI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sl-SI" dirty="0" smtClean="0">
                <a:latin typeface="Calibri" panose="020F0502020204030204" pitchFamily="34" charset="0"/>
              </a:rPr>
              <a:t>rok do konca februarja.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2" y="2132856"/>
            <a:ext cx="8329058" cy="19220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652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651991" y="548680"/>
            <a:ext cx="7416824" cy="936104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PORTAL AJPES - prijava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39784" cy="38164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880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61869" y="623045"/>
            <a:ext cx="7571184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NAČELA </a:t>
            </a:r>
            <a:r>
              <a:rPr lang="sl-SI" sz="28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STRATEŠKI CILJI AJPES</a:t>
            </a:r>
            <a:r>
              <a:rPr lang="sl-SI" sz="2800" b="1" dirty="0" smtClean="0">
                <a:solidFill>
                  <a:srgbClr val="32A3CA"/>
                </a:solidFill>
                <a:latin typeface="Open sens"/>
              </a:rPr>
              <a:t/>
            </a:r>
            <a:br>
              <a:rPr lang="sl-SI" sz="2800" b="1" dirty="0" smtClean="0">
                <a:solidFill>
                  <a:srgbClr val="32A3CA"/>
                </a:solidFill>
                <a:latin typeface="Open sens"/>
              </a:rPr>
            </a:b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9675" y="1052736"/>
            <a:ext cx="784083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 smtClean="0">
              <a:latin typeface="Calibri" panose="020F0502020204030204" pitchFamily="34" charset="0"/>
            </a:endParaRPr>
          </a:p>
          <a:p>
            <a:r>
              <a:rPr lang="sl-SI" sz="2000" b="1" dirty="0" smtClean="0">
                <a:latin typeface="Calibri" panose="020F0502020204030204" pitchFamily="34" charset="0"/>
              </a:rPr>
              <a:t>Načela delovanja</a:t>
            </a:r>
            <a:r>
              <a:rPr lang="sl-SI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sl-SI" sz="2000" b="1" dirty="0">
              <a:latin typeface="Calibri" panose="020F0502020204030204" pitchFamily="34" charset="0"/>
            </a:endParaRPr>
          </a:p>
          <a:p>
            <a:r>
              <a:rPr lang="sl-SI" sz="22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</a:t>
            </a:r>
            <a:r>
              <a:rPr lang="sl-SI" sz="2000" dirty="0">
                <a:latin typeface="Calibri" panose="020F0502020204030204" pitchFamily="34" charset="0"/>
              </a:rPr>
              <a:t> - ambicioznost, strokovnost in odgovornost pri izvajanju zaupanih nalog</a:t>
            </a:r>
          </a:p>
          <a:p>
            <a:r>
              <a:rPr lang="sl-SI" sz="2000" dirty="0">
                <a:latin typeface="Calibri" panose="020F0502020204030204" pitchFamily="34" charset="0"/>
              </a:rPr>
              <a:t>      </a:t>
            </a:r>
            <a:r>
              <a:rPr lang="sl-SI" sz="22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</a:t>
            </a:r>
            <a:r>
              <a:rPr lang="sl-SI" sz="2000" dirty="0">
                <a:latin typeface="Calibri" panose="020F0502020204030204" pitchFamily="34" charset="0"/>
              </a:rPr>
              <a:t> - javnost in dostopnost storitev</a:t>
            </a:r>
          </a:p>
          <a:p>
            <a:r>
              <a:rPr lang="sl-SI" sz="2000" dirty="0">
                <a:latin typeface="Calibri" panose="020F0502020204030204" pitchFamily="34" charset="0"/>
              </a:rPr>
              <a:t>           </a:t>
            </a:r>
            <a:r>
              <a:rPr lang="sl-SI" sz="22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sl-SI" sz="2000" dirty="0">
                <a:latin typeface="Calibri" panose="020F0502020204030204" pitchFamily="34" charset="0"/>
              </a:rPr>
              <a:t> - preglednost delovanja in spoštovanje pravnih in etičnih norm</a:t>
            </a:r>
          </a:p>
          <a:p>
            <a:r>
              <a:rPr lang="sl-SI" sz="2000" dirty="0">
                <a:latin typeface="Calibri" panose="020F0502020204030204" pitchFamily="34" charset="0"/>
              </a:rPr>
              <a:t>                 </a:t>
            </a:r>
            <a:r>
              <a:rPr lang="sl-SI" sz="22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sl-SI" sz="2000" dirty="0">
                <a:latin typeface="Calibri" panose="020F0502020204030204" pitchFamily="34" charset="0"/>
              </a:rPr>
              <a:t> - evropska usmerjenost razvoja storitev</a:t>
            </a:r>
          </a:p>
          <a:p>
            <a:r>
              <a:rPr lang="sl-SI" sz="2000" dirty="0">
                <a:latin typeface="Calibri" panose="020F0502020204030204" pitchFamily="34" charset="0"/>
              </a:rPr>
              <a:t>                       </a:t>
            </a:r>
            <a:r>
              <a:rPr lang="sl-SI" sz="22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</a:t>
            </a:r>
            <a:r>
              <a:rPr lang="sl-SI" sz="2000" dirty="0">
                <a:latin typeface="Calibri" panose="020F0502020204030204" pitchFamily="34" charset="0"/>
              </a:rPr>
              <a:t> - stalnost proaktivnega delovanja za dvig zadovoljstva 			 uporabnikov in </a:t>
            </a:r>
            <a:r>
              <a:rPr lang="sl-SI" sz="2000" dirty="0" smtClean="0">
                <a:latin typeface="Calibri" panose="020F0502020204030204" pitchFamily="34" charset="0"/>
              </a:rPr>
              <a:t>zaposlenih</a:t>
            </a:r>
          </a:p>
          <a:p>
            <a:endParaRPr lang="sl-SI" sz="1000" dirty="0" smtClean="0">
              <a:latin typeface="Calibri" panose="020F0502020204030204" pitchFamily="34" charset="0"/>
            </a:endParaRPr>
          </a:p>
          <a:p>
            <a:r>
              <a:rPr lang="sl-SI" sz="2000" b="1" dirty="0" smtClean="0">
                <a:latin typeface="Calibri" panose="020F0502020204030204" pitchFamily="34" charset="0"/>
              </a:rPr>
              <a:t>Strateški cilji</a:t>
            </a:r>
            <a:r>
              <a:rPr lang="sl-SI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sl-SI" sz="2000" b="1" dirty="0">
              <a:latin typeface="Calibri" panose="020F0502020204030204" pitchFamily="34" charset="0"/>
            </a:endParaRP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1) Soustvarjati transparentno gospodarsko okolje</a:t>
            </a: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2) Spodbujati </a:t>
            </a:r>
            <a:r>
              <a:rPr lang="sl-SI" sz="2000" dirty="0">
                <a:latin typeface="Calibri" panose="020F0502020204030204" pitchFamily="34" charset="0"/>
              </a:rPr>
              <a:t>elektronsko izmenjavo podatkov in </a:t>
            </a:r>
            <a:r>
              <a:rPr lang="sl-SI" sz="2000" dirty="0" smtClean="0">
                <a:latin typeface="Calibri" panose="020F0502020204030204" pitchFamily="34" charset="0"/>
              </a:rPr>
              <a:t>informacij</a:t>
            </a: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3) Sodelovati </a:t>
            </a:r>
            <a:r>
              <a:rPr lang="sl-SI" sz="2000" dirty="0">
                <a:latin typeface="Calibri" panose="020F0502020204030204" pitchFamily="34" charset="0"/>
              </a:rPr>
              <a:t>z interesnimi skupinami ter institucijami </a:t>
            </a:r>
            <a:r>
              <a:rPr lang="sl-SI" sz="2000" dirty="0" smtClean="0">
                <a:latin typeface="Calibri" panose="020F0502020204030204" pitchFamily="34" charset="0"/>
              </a:rPr>
              <a:t>pri</a:t>
            </a: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     izboljševanju pravnega </a:t>
            </a:r>
            <a:r>
              <a:rPr lang="sl-SI" sz="2000" dirty="0">
                <a:latin typeface="Calibri" panose="020F0502020204030204" pitchFamily="34" charset="0"/>
              </a:rPr>
              <a:t>in institucionalnega </a:t>
            </a:r>
            <a:r>
              <a:rPr lang="sl-SI" sz="2000" dirty="0" smtClean="0">
                <a:latin typeface="Calibri" panose="020F0502020204030204" pitchFamily="34" charset="0"/>
              </a:rPr>
              <a:t>okolja</a:t>
            </a:r>
          </a:p>
          <a:p>
            <a:pPr lvl="1"/>
            <a:r>
              <a:rPr lang="sl-SI" sz="2000" dirty="0" smtClean="0">
                <a:latin typeface="Calibri" panose="020F0502020204030204" pitchFamily="34" charset="0"/>
              </a:rPr>
              <a:t>4) Ostati </a:t>
            </a:r>
            <a:r>
              <a:rPr lang="sl-SI" sz="2000" dirty="0">
                <a:latin typeface="Calibri" panose="020F0502020204030204" pitchFamily="34" charset="0"/>
              </a:rPr>
              <a:t>pomembni ponudnik bonitetnih in drugih tržnih </a:t>
            </a:r>
            <a:r>
              <a:rPr lang="sl-SI" sz="2000" dirty="0" smtClean="0">
                <a:latin typeface="Calibri" panose="020F0502020204030204" pitchFamily="34" charset="0"/>
              </a:rPr>
              <a:t>storitev</a:t>
            </a:r>
            <a:endParaRPr lang="sl-SI" sz="2000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3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60441"/>
            <a:ext cx="806803" cy="47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34716"/>
            <a:ext cx="540116" cy="42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10" y="5828687"/>
            <a:ext cx="1524000" cy="5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19575" y="5514559"/>
            <a:ext cx="933450" cy="103632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4716"/>
            <a:ext cx="7381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651991" y="548680"/>
            <a:ext cx="7416824" cy="936104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PORTAL AJPES - prijava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381875" cy="3629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368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651991" y="548680"/>
            <a:ext cx="7416824" cy="936104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PORTAL AJPES - prijava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905625" cy="3162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121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429233" y="692696"/>
            <a:ext cx="7272808" cy="936104"/>
          </a:xfrm>
        </p:spPr>
        <p:txBody>
          <a:bodyPr>
            <a:noAutofit/>
          </a:bodyPr>
          <a:lstStyle/>
          <a:p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PORTAL AJPES – moja stran, nastavitve, KDP, pooblastila</a:t>
            </a:r>
            <a:b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712"/>
            <a:ext cx="8280920" cy="4482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916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61869" y="836712"/>
            <a:ext cx="5622299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KOLEDAR AJPES</a:t>
            </a:r>
          </a:p>
          <a:p>
            <a:pPr algn="l"/>
            <a:r>
              <a:rPr lang="sl-SI" sz="2800" b="1" dirty="0" smtClean="0">
                <a:solidFill>
                  <a:srgbClr val="32A3CA"/>
                </a:solidFill>
                <a:latin typeface="Open sens"/>
              </a:rPr>
              <a:t/>
            </a:r>
            <a:br>
              <a:rPr lang="sl-SI" sz="2800" b="1" dirty="0" smtClean="0">
                <a:solidFill>
                  <a:srgbClr val="32A3CA"/>
                </a:solidFill>
                <a:latin typeface="Open sens"/>
              </a:rPr>
            </a:b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1869" y="836713"/>
            <a:ext cx="69904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l-SI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Terminska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preglednica obvezne predložitve podatkov, 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zavezanci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in druge možnosti sodelovanja z AJPES</a:t>
            </a:r>
            <a:endParaRPr lang="sl-SI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l-SI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l-SI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7" y="2204864"/>
            <a:ext cx="7670455" cy="44644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34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076056" y="1297647"/>
            <a:ext cx="33843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0061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Vaša vprašanja?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sl-SI" sz="2400" b="1" dirty="0" smtClean="0">
              <a:solidFill>
                <a:srgbClr val="0061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sl-SI" sz="2400" b="1" dirty="0" smtClean="0">
              <a:solidFill>
                <a:srgbClr val="0061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sl-SI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www.ajpes.si</a:t>
            </a:r>
            <a:endParaRPr lang="sl-SI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sl-SI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info@ajpes.si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sl-SI" sz="2400" b="1" dirty="0">
              <a:solidFill>
                <a:srgbClr val="0061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sl-SI" sz="2400" b="1" dirty="0" smtClean="0">
              <a:solidFill>
                <a:srgbClr val="0061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sl-SI" sz="2400" b="1" dirty="0" smtClean="0">
              <a:solidFill>
                <a:srgbClr val="0061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0061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Želimo vam uspešno poslovno pot!</a:t>
            </a:r>
          </a:p>
          <a:p>
            <a:pPr>
              <a:spcAft>
                <a:spcPts val="600"/>
              </a:spcAft>
              <a:defRPr/>
            </a:pPr>
            <a:endParaRPr lang="sl-SI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mojca.kunsek\AppData\Local\Microsoft\Windows\Temporary Internet Files\Content.Outlook\5OJK1TTQ\AJPES plak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6733"/>
            <a:ext cx="3907592" cy="482453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2291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7128521" cy="2016224"/>
          </a:xfrm>
        </p:spPr>
        <p:txBody>
          <a:bodyPr/>
          <a:lstStyle/>
          <a:p>
            <a:pPr algn="ctr"/>
            <a:r>
              <a:rPr lang="sl-SI" sz="3600" dirty="0" smtClean="0">
                <a:ea typeface="Times New Roman"/>
              </a:rPr>
              <a:t>MOŽNOST PREVERJANJA POSLOVNIH PARTNERJEV Z UPORABO PODATKOV </a:t>
            </a:r>
            <a:r>
              <a:rPr lang="sl-SI" sz="3600" cap="small" dirty="0" smtClean="0"/>
              <a:t>AJPES</a:t>
            </a:r>
            <a:endParaRPr lang="sl-SI" sz="3600" cap="small" dirty="0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250825" y="4725988"/>
            <a:ext cx="6477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Andreja Kelhar Horvat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vodja Sektorja </a:t>
            </a:r>
            <a:r>
              <a:rPr lang="sl-SI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 bonitetne in druge tržne </a:t>
            </a:r>
            <a:r>
              <a:rPr lang="sl-SI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storitve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0120" y="404664"/>
            <a:ext cx="8196218" cy="770428"/>
          </a:xfrm>
        </p:spPr>
        <p:txBody>
          <a:bodyPr/>
          <a:lstStyle/>
          <a:p>
            <a:r>
              <a:rPr lang="sl-SI" sz="2600" dirty="0"/>
              <a:t>Kako do zanesljive ocene poslovnih partnerjev?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79512" y="1123635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583045" y="1965953"/>
            <a:ext cx="2592288" cy="3339376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Izvorni podatki/uradni podatki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Stalno posodobljeni (zadnji podatki)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Varnost in stalnost dostopa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Neodvisnost zajema in podatkov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FFFFFF">
                  <a:lumMod val="6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892480" y="6550879"/>
            <a:ext cx="251519" cy="307121"/>
          </a:xfrm>
        </p:spPr>
        <p:txBody>
          <a:bodyPr/>
          <a:lstStyle/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</a:rPr>
              <a:t>23</a:t>
            </a:r>
            <a:endParaRPr lang="sl-SI" sz="900" b="0" dirty="0">
              <a:solidFill>
                <a:srgbClr val="0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91" y="1017873"/>
            <a:ext cx="810196" cy="206570"/>
          </a:xfrm>
          <a:prstGeom prst="rect">
            <a:avLst/>
          </a:prstGeom>
        </p:spPr>
      </p:pic>
      <p:graphicFrame>
        <p:nvGraphicFramePr>
          <p:cNvPr id="11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56234"/>
              </p:ext>
            </p:extLst>
          </p:nvPr>
        </p:nvGraphicFramePr>
        <p:xfrm>
          <a:off x="0" y="1427225"/>
          <a:ext cx="5616624" cy="44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gnetni disk 11"/>
          <p:cNvSpPr>
            <a:spLocks noChangeArrowheads="1"/>
          </p:cNvSpPr>
          <p:nvPr/>
        </p:nvSpPr>
        <p:spPr bwMode="auto">
          <a:xfrm>
            <a:off x="395171" y="2263810"/>
            <a:ext cx="996990" cy="1072217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000000"/>
                </a:solidFill>
              </a:rPr>
              <a:t>EVIDENCA DIGITALNIH POTRDIL </a:t>
            </a:r>
          </a:p>
        </p:txBody>
      </p:sp>
      <p:sp>
        <p:nvSpPr>
          <p:cNvPr id="5" name="Magnetni disk 1"/>
          <p:cNvSpPr>
            <a:spLocks noChangeArrowheads="1"/>
          </p:cNvSpPr>
          <p:nvPr/>
        </p:nvSpPr>
        <p:spPr bwMode="auto">
          <a:xfrm>
            <a:off x="2296680" y="3107499"/>
            <a:ext cx="1360773" cy="1471932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Aft>
                <a:spcPct val="0"/>
              </a:spcAft>
            </a:pPr>
            <a:endParaRPr lang="sl-SI" altLang="sl-SI" sz="1000" b="1" dirty="0" smtClean="0">
              <a:solidFill>
                <a:srgbClr val="000000"/>
              </a:solidFill>
            </a:endParaRPr>
          </a:p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400" b="1" dirty="0" smtClean="0">
                <a:solidFill>
                  <a:srgbClr val="000000"/>
                </a:solidFill>
              </a:rPr>
              <a:t>POSLOVNI </a:t>
            </a:r>
            <a:r>
              <a:rPr lang="sl-SI" altLang="sl-SI" sz="1400" b="1" dirty="0">
                <a:solidFill>
                  <a:srgbClr val="000000"/>
                </a:solidFill>
              </a:rPr>
              <a:t>REGISTER</a:t>
            </a:r>
          </a:p>
        </p:txBody>
      </p:sp>
      <p:sp>
        <p:nvSpPr>
          <p:cNvPr id="6" name="Magnetni disk 5"/>
          <p:cNvSpPr>
            <a:spLocks noChangeArrowheads="1"/>
          </p:cNvSpPr>
          <p:nvPr/>
        </p:nvSpPr>
        <p:spPr bwMode="auto">
          <a:xfrm>
            <a:off x="1505118" y="1466117"/>
            <a:ext cx="986879" cy="1035178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000000"/>
                </a:solidFill>
              </a:rPr>
              <a:t>MREŽA EVROPSKIH POSLOVNIH REGISTROV</a:t>
            </a:r>
          </a:p>
        </p:txBody>
      </p:sp>
      <p:sp>
        <p:nvSpPr>
          <p:cNvPr id="7" name="Magnetni disk 7"/>
          <p:cNvSpPr>
            <a:spLocks noChangeArrowheads="1"/>
          </p:cNvSpPr>
          <p:nvPr/>
        </p:nvSpPr>
        <p:spPr bwMode="auto">
          <a:xfrm>
            <a:off x="2587484" y="1336395"/>
            <a:ext cx="1090640" cy="900532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900" b="1" dirty="0">
                <a:solidFill>
                  <a:srgbClr val="000000"/>
                </a:solidFill>
              </a:rPr>
              <a:t>REGISTER ZASTAVNIH PRAVIC NA PREMIČNINAH</a:t>
            </a:r>
          </a:p>
        </p:txBody>
      </p:sp>
      <p:sp>
        <p:nvSpPr>
          <p:cNvPr id="8" name="Magnetni disk 8"/>
          <p:cNvSpPr>
            <a:spLocks noChangeArrowheads="1"/>
          </p:cNvSpPr>
          <p:nvPr/>
        </p:nvSpPr>
        <p:spPr bwMode="auto">
          <a:xfrm>
            <a:off x="221135" y="5404680"/>
            <a:ext cx="1169637" cy="967246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900" b="1" dirty="0">
                <a:solidFill>
                  <a:srgbClr val="000000"/>
                </a:solidFill>
              </a:rPr>
              <a:t>REGISTER TRANSAKCIJSKIH RAČUNOV</a:t>
            </a:r>
          </a:p>
        </p:txBody>
      </p:sp>
      <p:sp>
        <p:nvSpPr>
          <p:cNvPr id="10" name="Diagram poteka: proces 40"/>
          <p:cNvSpPr>
            <a:spLocks noChangeArrowheads="1"/>
          </p:cNvSpPr>
          <p:nvPr/>
        </p:nvSpPr>
        <p:spPr bwMode="auto">
          <a:xfrm>
            <a:off x="465655" y="6452803"/>
            <a:ext cx="675420" cy="144416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 err="1">
                <a:solidFill>
                  <a:srgbClr val="000000"/>
                </a:solidFill>
                <a:latin typeface="+mj-lt"/>
              </a:rPr>
              <a:t>ZPlaSS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Diagram poteka: proces 41"/>
          <p:cNvSpPr>
            <a:spLocks noChangeArrowheads="1"/>
          </p:cNvSpPr>
          <p:nvPr/>
        </p:nvSpPr>
        <p:spPr bwMode="auto">
          <a:xfrm>
            <a:off x="3132804" y="2214737"/>
            <a:ext cx="675420" cy="2272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15287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19859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24431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29003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SPZ</a:t>
            </a:r>
          </a:p>
        </p:txBody>
      </p:sp>
      <p:sp>
        <p:nvSpPr>
          <p:cNvPr id="12" name="Diagram poteka: proces 25"/>
          <p:cNvSpPr>
            <a:spLocks noChangeArrowheads="1"/>
          </p:cNvSpPr>
          <p:nvPr/>
        </p:nvSpPr>
        <p:spPr bwMode="auto">
          <a:xfrm>
            <a:off x="2573906" y="4642510"/>
            <a:ext cx="806319" cy="416329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ZPRS-1, </a:t>
            </a:r>
            <a:endParaRPr lang="sl-SI" altLang="sl-SI" sz="1100" b="1" dirty="0" smtClean="0">
              <a:solidFill>
                <a:srgbClr val="000000"/>
              </a:solidFill>
              <a:latin typeface="+mj-lt"/>
            </a:endParaRPr>
          </a:p>
          <a:p>
            <a:pPr algn="ctr" fontAlgn="base">
              <a:spcAft>
                <a:spcPct val="0"/>
              </a:spcAft>
            </a:pPr>
            <a:r>
              <a:rPr lang="sl-SI" altLang="sl-SI" sz="1100" b="1" dirty="0" smtClean="0">
                <a:solidFill>
                  <a:srgbClr val="000000"/>
                </a:solidFill>
                <a:latin typeface="+mj-lt"/>
              </a:rPr>
              <a:t>ZSReg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Diagram poteka: proces 26"/>
          <p:cNvSpPr>
            <a:spLocks noChangeArrowheads="1"/>
          </p:cNvSpPr>
          <p:nvPr/>
        </p:nvSpPr>
        <p:spPr bwMode="auto">
          <a:xfrm>
            <a:off x="2013515" y="2472651"/>
            <a:ext cx="933669" cy="24859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ZSReg</a:t>
            </a:r>
          </a:p>
        </p:txBody>
      </p:sp>
      <p:sp>
        <p:nvSpPr>
          <p:cNvPr id="14" name="Diagram poteka: proces 27"/>
          <p:cNvSpPr>
            <a:spLocks noChangeArrowheads="1"/>
          </p:cNvSpPr>
          <p:nvPr/>
        </p:nvSpPr>
        <p:spPr bwMode="auto">
          <a:xfrm>
            <a:off x="460204" y="3336027"/>
            <a:ext cx="792203" cy="2907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ZPRS-1</a:t>
            </a:r>
          </a:p>
        </p:txBody>
      </p:sp>
      <p:sp>
        <p:nvSpPr>
          <p:cNvPr id="15" name="Magnetni disk 11"/>
          <p:cNvSpPr>
            <a:spLocks noChangeArrowheads="1"/>
          </p:cNvSpPr>
          <p:nvPr/>
        </p:nvSpPr>
        <p:spPr bwMode="auto">
          <a:xfrm>
            <a:off x="392539" y="3720902"/>
            <a:ext cx="954776" cy="1119926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000000"/>
                </a:solidFill>
              </a:rPr>
              <a:t>URADNE OBJAVE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16249" y="2508527"/>
            <a:ext cx="1097977" cy="1335653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 smtClean="0">
                <a:solidFill>
                  <a:srgbClr val="000000"/>
                </a:solidFill>
              </a:rPr>
              <a:t>REGISTER </a:t>
            </a:r>
            <a:r>
              <a:rPr lang="sl-SI" sz="1000" b="1" dirty="0">
                <a:solidFill>
                  <a:srgbClr val="000000"/>
                </a:solidFill>
              </a:rPr>
              <a:t>FIZIČNIH OSEB, KI PROIZVAJAJO ELEKTRIČNO ENERGIJO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75352" y="5204180"/>
            <a:ext cx="1205544" cy="1194122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>
                <a:solidFill>
                  <a:srgbClr val="000000"/>
                </a:solidFill>
              </a:rPr>
              <a:t>POSAMEZNIKI, KI OPRAVLJAJO OSEBNO DOPOLNILNO DELO</a:t>
            </a:r>
          </a:p>
        </p:txBody>
      </p:sp>
      <p:sp>
        <p:nvSpPr>
          <p:cNvPr id="18" name="Diagram poteka: proces 41"/>
          <p:cNvSpPr>
            <a:spLocks noChangeArrowheads="1"/>
          </p:cNvSpPr>
          <p:nvPr/>
        </p:nvSpPr>
        <p:spPr bwMode="auto">
          <a:xfrm>
            <a:off x="6163532" y="3543534"/>
            <a:ext cx="534547" cy="18682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EZ-1</a:t>
            </a:r>
          </a:p>
        </p:txBody>
      </p:sp>
      <p:sp>
        <p:nvSpPr>
          <p:cNvPr id="19" name="Diagram poteka: proces 41"/>
          <p:cNvSpPr>
            <a:spLocks noChangeArrowheads="1"/>
          </p:cNvSpPr>
          <p:nvPr/>
        </p:nvSpPr>
        <p:spPr bwMode="auto">
          <a:xfrm>
            <a:off x="3292015" y="6430113"/>
            <a:ext cx="942771" cy="24153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 smtClean="0">
                <a:solidFill>
                  <a:srgbClr val="000000"/>
                </a:solidFill>
                <a:latin typeface="+mj-lt"/>
              </a:rPr>
              <a:t>ZPDZC-1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763400" y="2572281"/>
            <a:ext cx="1265800" cy="936477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>
                <a:solidFill>
                  <a:srgbClr val="000000"/>
                </a:solidFill>
              </a:rPr>
              <a:t>ZAVEZANCI ZA INFORMACIJE JAVNEGA ZNAČAJA</a:t>
            </a:r>
          </a:p>
        </p:txBody>
      </p:sp>
      <p:sp>
        <p:nvSpPr>
          <p:cNvPr id="21" name="Magnetni disk 1"/>
          <p:cNvSpPr>
            <a:spLocks noChangeArrowheads="1"/>
          </p:cNvSpPr>
          <p:nvPr/>
        </p:nvSpPr>
        <p:spPr bwMode="auto">
          <a:xfrm>
            <a:off x="3934409" y="1454896"/>
            <a:ext cx="1691364" cy="842261"/>
          </a:xfrm>
          <a:prstGeom prst="flowChartMagneticDisk">
            <a:avLst/>
          </a:prstGeom>
          <a:solidFill>
            <a:srgbClr val="CC0000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endParaRPr lang="sl-SI" altLang="sl-SI" sz="1000" b="1" dirty="0">
              <a:solidFill>
                <a:srgbClr val="000000"/>
              </a:solidFill>
            </a:endParaRPr>
          </a:p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FFFFFF"/>
                </a:solidFill>
              </a:rPr>
              <a:t>LETNA POROČILA</a:t>
            </a:r>
          </a:p>
        </p:txBody>
      </p:sp>
      <p:sp>
        <p:nvSpPr>
          <p:cNvPr id="22" name="Diagram poteka: proces 25"/>
          <p:cNvSpPr>
            <a:spLocks noChangeArrowheads="1"/>
          </p:cNvSpPr>
          <p:nvPr/>
        </p:nvSpPr>
        <p:spPr bwMode="auto">
          <a:xfrm>
            <a:off x="5073503" y="2214737"/>
            <a:ext cx="950917" cy="26414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ZGD-1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Diagram poteka: proces 25"/>
          <p:cNvSpPr>
            <a:spLocks noChangeArrowheads="1"/>
          </p:cNvSpPr>
          <p:nvPr/>
        </p:nvSpPr>
        <p:spPr bwMode="auto">
          <a:xfrm>
            <a:off x="3888314" y="3508758"/>
            <a:ext cx="1204333" cy="2360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ZDIJZ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6024420" y="5576028"/>
            <a:ext cx="1052152" cy="834299"/>
          </a:xfrm>
          <a:prstGeom prst="can">
            <a:avLst>
              <a:gd name="adj" fmla="val 26666"/>
            </a:avLst>
          </a:prstGeom>
          <a:solidFill>
            <a:srgbClr val="72A2E6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 smtClean="0">
                <a:solidFill>
                  <a:srgbClr val="000000"/>
                </a:solidFill>
              </a:rPr>
              <a:t>REGISTER DEJANSKIH LASTNIKOV</a:t>
            </a:r>
            <a:endParaRPr lang="sl-SI" sz="1000" b="1" dirty="0">
              <a:solidFill>
                <a:srgbClr val="000000"/>
              </a:solidFill>
            </a:endParaRPr>
          </a:p>
        </p:txBody>
      </p:sp>
      <p:sp>
        <p:nvSpPr>
          <p:cNvPr id="25" name="Diagram poteka: proces 25"/>
          <p:cNvSpPr>
            <a:spLocks noChangeArrowheads="1"/>
          </p:cNvSpPr>
          <p:nvPr/>
        </p:nvSpPr>
        <p:spPr bwMode="auto">
          <a:xfrm>
            <a:off x="6077795" y="6499041"/>
            <a:ext cx="787486" cy="20539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sz="1100" b="1" dirty="0" smtClean="0">
                <a:solidFill>
                  <a:srgbClr val="000000"/>
                </a:solidFill>
                <a:latin typeface="+mj-lt"/>
              </a:rPr>
              <a:t> ZPPDFT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442923" y="5576029"/>
            <a:ext cx="1233786" cy="842027"/>
          </a:xfrm>
          <a:prstGeom prst="can">
            <a:avLst>
              <a:gd name="adj" fmla="val 26666"/>
            </a:avLst>
          </a:prstGeom>
          <a:solidFill>
            <a:srgbClr val="72A2E6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 smtClean="0">
                <a:solidFill>
                  <a:srgbClr val="000000"/>
                </a:solidFill>
              </a:rPr>
              <a:t>REGISTER </a:t>
            </a:r>
            <a:r>
              <a:rPr lang="sl-SI" sz="1000" b="1" dirty="0">
                <a:solidFill>
                  <a:srgbClr val="000000"/>
                </a:solidFill>
              </a:rPr>
              <a:t>NASTANITVENIH OBJEKTOV</a:t>
            </a:r>
          </a:p>
        </p:txBody>
      </p:sp>
      <p:sp>
        <p:nvSpPr>
          <p:cNvPr id="27" name="Diagram poteka: proces 41"/>
          <p:cNvSpPr>
            <a:spLocks noChangeArrowheads="1"/>
          </p:cNvSpPr>
          <p:nvPr/>
        </p:nvSpPr>
        <p:spPr bwMode="auto">
          <a:xfrm>
            <a:off x="4732607" y="6447834"/>
            <a:ext cx="720080" cy="20539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 smtClean="0">
                <a:solidFill>
                  <a:srgbClr val="000000"/>
                </a:solidFill>
                <a:latin typeface="+mj-lt"/>
              </a:rPr>
              <a:t>ZGos-1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8" name="Raven povezovalnik 29"/>
          <p:cNvCxnSpPr>
            <a:cxnSpLocks noChangeShapeType="1"/>
            <a:stCxn id="4" idx="4"/>
          </p:cNvCxnSpPr>
          <p:nvPr/>
        </p:nvCxnSpPr>
        <p:spPr bwMode="auto">
          <a:xfrm>
            <a:off x="1392161" y="2799919"/>
            <a:ext cx="904519" cy="56841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aven povezovalnik 31"/>
          <p:cNvCxnSpPr>
            <a:cxnSpLocks noChangeShapeType="1"/>
            <a:stCxn id="6" idx="3"/>
          </p:cNvCxnSpPr>
          <p:nvPr/>
        </p:nvCxnSpPr>
        <p:spPr bwMode="auto">
          <a:xfrm>
            <a:off x="1998558" y="2501295"/>
            <a:ext cx="481791" cy="6677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aven povezovalnik 33"/>
          <p:cNvCxnSpPr>
            <a:cxnSpLocks noChangeShapeType="1"/>
          </p:cNvCxnSpPr>
          <p:nvPr/>
        </p:nvCxnSpPr>
        <p:spPr bwMode="auto">
          <a:xfrm flipV="1">
            <a:off x="3065585" y="2214737"/>
            <a:ext cx="868824" cy="90052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aven povezovalnik 35"/>
          <p:cNvCxnSpPr>
            <a:cxnSpLocks noChangeShapeType="1"/>
          </p:cNvCxnSpPr>
          <p:nvPr/>
        </p:nvCxnSpPr>
        <p:spPr bwMode="auto">
          <a:xfrm flipH="1">
            <a:off x="2888347" y="2236927"/>
            <a:ext cx="403668" cy="87833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aven povezovalnik 37"/>
          <p:cNvCxnSpPr>
            <a:cxnSpLocks noChangeShapeType="1"/>
          </p:cNvCxnSpPr>
          <p:nvPr/>
        </p:nvCxnSpPr>
        <p:spPr bwMode="auto">
          <a:xfrm flipV="1">
            <a:off x="1362974" y="3879169"/>
            <a:ext cx="911428" cy="1313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aven povezovalnik 41"/>
          <p:cNvCxnSpPr>
            <a:cxnSpLocks noChangeShapeType="1"/>
          </p:cNvCxnSpPr>
          <p:nvPr/>
        </p:nvCxnSpPr>
        <p:spPr bwMode="auto">
          <a:xfrm flipH="1">
            <a:off x="1141075" y="4437112"/>
            <a:ext cx="1211747" cy="9675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aven povezovalnik 46"/>
          <p:cNvCxnSpPr>
            <a:cxnSpLocks noChangeShapeType="1"/>
            <a:endCxn id="26" idx="1"/>
          </p:cNvCxnSpPr>
          <p:nvPr/>
        </p:nvCxnSpPr>
        <p:spPr bwMode="auto">
          <a:xfrm>
            <a:off x="3539978" y="4541649"/>
            <a:ext cx="1519838" cy="103438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aven povezovalnik 56"/>
          <p:cNvCxnSpPr>
            <a:cxnSpLocks noChangeShapeType="1"/>
          </p:cNvCxnSpPr>
          <p:nvPr/>
        </p:nvCxnSpPr>
        <p:spPr bwMode="auto">
          <a:xfrm>
            <a:off x="3647054" y="4437112"/>
            <a:ext cx="2516478" cy="113891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Magnetni disk 11"/>
          <p:cNvSpPr>
            <a:spLocks noChangeArrowheads="1"/>
          </p:cNvSpPr>
          <p:nvPr/>
        </p:nvSpPr>
        <p:spPr bwMode="auto">
          <a:xfrm>
            <a:off x="1513638" y="5556390"/>
            <a:ext cx="1406158" cy="787018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000000"/>
                </a:solidFill>
              </a:rPr>
              <a:t>VPISNIK PROSTOVOLJSKIH ORGANIZACIJ</a:t>
            </a:r>
          </a:p>
        </p:txBody>
      </p:sp>
      <p:sp>
        <p:nvSpPr>
          <p:cNvPr id="39" name="Diagram poteka: proces 40"/>
          <p:cNvSpPr>
            <a:spLocks noChangeArrowheads="1"/>
          </p:cNvSpPr>
          <p:nvPr/>
        </p:nvSpPr>
        <p:spPr bwMode="auto">
          <a:xfrm>
            <a:off x="1877113" y="6447834"/>
            <a:ext cx="675420" cy="2272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 err="1">
                <a:solidFill>
                  <a:srgbClr val="000000"/>
                </a:solidFill>
                <a:latin typeface="+mj-lt"/>
              </a:rPr>
              <a:t>ZProst</a:t>
            </a:r>
            <a:endParaRPr lang="sl-SI" altLang="sl-SI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0" name="Raven povezovalnik 22"/>
          <p:cNvCxnSpPr>
            <a:cxnSpLocks noChangeShapeType="1"/>
            <a:endCxn id="38" idx="1"/>
          </p:cNvCxnSpPr>
          <p:nvPr/>
        </p:nvCxnSpPr>
        <p:spPr bwMode="auto">
          <a:xfrm flipH="1">
            <a:off x="2216717" y="4541649"/>
            <a:ext cx="275280" cy="101474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Diagram poteka: proces 24"/>
          <p:cNvSpPr>
            <a:spLocks noChangeArrowheads="1"/>
          </p:cNvSpPr>
          <p:nvPr/>
        </p:nvSpPr>
        <p:spPr bwMode="auto">
          <a:xfrm>
            <a:off x="60890" y="4817151"/>
            <a:ext cx="1631799" cy="45382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15287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19859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24431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29003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ZSReg</a:t>
            </a:r>
            <a:r>
              <a:rPr lang="sl-SI" altLang="sl-SI" sz="12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ZFPPIPP</a:t>
            </a:r>
            <a:r>
              <a:rPr lang="sl-SI" altLang="sl-SI" sz="12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sl-SI" altLang="sl-SI" sz="1100" b="1" dirty="0">
                <a:solidFill>
                  <a:srgbClr val="000000"/>
                </a:solidFill>
                <a:latin typeface="+mj-lt"/>
              </a:rPr>
              <a:t>ZGD-1</a:t>
            </a:r>
          </a:p>
        </p:txBody>
      </p:sp>
      <p:cxnSp>
        <p:nvCxnSpPr>
          <p:cNvPr id="85" name="Raven povezovalnik 84"/>
          <p:cNvCxnSpPr>
            <a:endCxn id="17" idx="1"/>
          </p:cNvCxnSpPr>
          <p:nvPr/>
        </p:nvCxnSpPr>
        <p:spPr>
          <a:xfrm>
            <a:off x="3401833" y="4541649"/>
            <a:ext cx="276291" cy="6625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>
            <a:stCxn id="20" idx="2"/>
          </p:cNvCxnSpPr>
          <p:nvPr/>
        </p:nvCxnSpPr>
        <p:spPr bwMode="auto">
          <a:xfrm flipH="1">
            <a:off x="3401834" y="3040520"/>
            <a:ext cx="361566" cy="128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Raven povezovalnik 52"/>
          <p:cNvCxnSpPr>
            <a:endCxn id="5" idx="4"/>
          </p:cNvCxnSpPr>
          <p:nvPr/>
        </p:nvCxnSpPr>
        <p:spPr bwMode="auto">
          <a:xfrm flipH="1">
            <a:off x="3657453" y="3730361"/>
            <a:ext cx="1458796" cy="113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Pravokotnik 62"/>
          <p:cNvSpPr/>
          <p:nvPr/>
        </p:nvSpPr>
        <p:spPr bwMode="auto">
          <a:xfrm>
            <a:off x="6542025" y="1756703"/>
            <a:ext cx="1907597" cy="11771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200" b="1" dirty="0" smtClean="0">
                <a:solidFill>
                  <a:srgbClr val="000000"/>
                </a:solidFill>
              </a:rPr>
              <a:t>Mednarodni finančni identifikator LEI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200" b="1" dirty="0" smtClean="0">
                <a:solidFill>
                  <a:srgbClr val="3333CC">
                    <a:lumMod val="40000"/>
                    <a:lumOff val="60000"/>
                  </a:srgbClr>
                </a:solidFill>
              </a:rPr>
              <a:t>Balkanski poslovni register (EBRD)</a:t>
            </a:r>
            <a:endParaRPr lang="sl-SI" sz="1200" dirty="0" smtClean="0">
              <a:solidFill>
                <a:srgbClr val="3333CC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3" name="Magnetni disk 11"/>
          <p:cNvSpPr>
            <a:spLocks noChangeArrowheads="1"/>
          </p:cNvSpPr>
          <p:nvPr/>
        </p:nvSpPr>
        <p:spPr bwMode="auto">
          <a:xfrm>
            <a:off x="7128466" y="4141766"/>
            <a:ext cx="1043934" cy="1087434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>
                <a:solidFill>
                  <a:srgbClr val="000000"/>
                </a:solidFill>
              </a:rPr>
              <a:t>Sistem </a:t>
            </a:r>
            <a:r>
              <a:rPr lang="sl-SI" sz="1000" b="1" dirty="0" smtClean="0">
                <a:solidFill>
                  <a:srgbClr val="000000"/>
                </a:solidFill>
              </a:rPr>
              <a:t>povezovanja </a:t>
            </a:r>
            <a:r>
              <a:rPr lang="sl-SI" sz="1000" b="1" dirty="0">
                <a:solidFill>
                  <a:srgbClr val="000000"/>
                </a:solidFill>
              </a:rPr>
              <a:t>poslovnih registrov EU </a:t>
            </a:r>
            <a:endParaRPr lang="sl-SI" sz="1000" b="1" dirty="0" smtClean="0">
              <a:solidFill>
                <a:srgbClr val="000000"/>
              </a:solidFill>
            </a:endParaRPr>
          </a:p>
        </p:txBody>
      </p:sp>
      <p:sp>
        <p:nvSpPr>
          <p:cNvPr id="44" name="Magnetni disk 11"/>
          <p:cNvSpPr>
            <a:spLocks noChangeArrowheads="1"/>
          </p:cNvSpPr>
          <p:nvPr/>
        </p:nvSpPr>
        <p:spPr bwMode="auto">
          <a:xfrm>
            <a:off x="7136023" y="3140038"/>
            <a:ext cx="1043934" cy="891859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 smtClean="0">
                <a:solidFill>
                  <a:srgbClr val="000000"/>
                </a:solidFill>
              </a:rPr>
              <a:t>Evropski poslovni register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7295529" y="4179349"/>
            <a:ext cx="72492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100" b="1" dirty="0" smtClean="0">
                <a:solidFill>
                  <a:srgbClr val="000000"/>
                </a:solidFill>
              </a:rPr>
              <a:t>(</a:t>
            </a:r>
            <a:r>
              <a:rPr lang="sl-SI" altLang="sl-SI" sz="1100" b="1" dirty="0">
                <a:solidFill>
                  <a:srgbClr val="000000"/>
                </a:solidFill>
              </a:rPr>
              <a:t>BRIS)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6" name="Raven puščični povezovalnik 55"/>
          <p:cNvCxnSpPr/>
          <p:nvPr/>
        </p:nvCxnSpPr>
        <p:spPr>
          <a:xfrm flipV="1">
            <a:off x="3678124" y="3879169"/>
            <a:ext cx="3450342" cy="1480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uščični povezovalnik 58"/>
          <p:cNvCxnSpPr>
            <a:endCxn id="43" idx="2"/>
          </p:cNvCxnSpPr>
          <p:nvPr/>
        </p:nvCxnSpPr>
        <p:spPr>
          <a:xfrm>
            <a:off x="3657453" y="4141766"/>
            <a:ext cx="3471013" cy="543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5739572" y="4685482"/>
            <a:ext cx="1125709" cy="719197"/>
          </a:xfrm>
          <a:prstGeom prst="can">
            <a:avLst>
              <a:gd name="adj" fmla="val 26666"/>
            </a:avLst>
          </a:prstGeom>
          <a:solidFill>
            <a:srgbClr val="72A2E6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1000" b="1" dirty="0" smtClean="0">
                <a:solidFill>
                  <a:srgbClr val="000000"/>
                </a:solidFill>
              </a:rPr>
              <a:t>EVIDENCA NEVLADNIH ORGANIZACIJ</a:t>
            </a:r>
            <a:endParaRPr lang="sl-SI" sz="1000" b="1" dirty="0">
              <a:solidFill>
                <a:srgbClr val="000000"/>
              </a:solidFill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170497" y="1151489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55" name="Slika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66" y="1055530"/>
            <a:ext cx="684154" cy="174434"/>
          </a:xfrm>
          <a:prstGeom prst="rect">
            <a:avLst/>
          </a:prstGeom>
        </p:spPr>
      </p:pic>
      <p:sp>
        <p:nvSpPr>
          <p:cNvPr id="57" name="Ograda številke diapozitiva 3"/>
          <p:cNvSpPr txBox="1">
            <a:spLocks/>
          </p:cNvSpPr>
          <p:nvPr/>
        </p:nvSpPr>
        <p:spPr>
          <a:xfrm>
            <a:off x="8892480" y="6550879"/>
            <a:ext cx="251519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3</a:t>
            </a:r>
            <a:endParaRPr lang="sl-SI" sz="900" b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92539" y="188640"/>
            <a:ext cx="7395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l-SI" sz="2600" b="1" dirty="0">
                <a:solidFill>
                  <a:srgbClr val="0061A5"/>
                </a:solidFill>
              </a:rPr>
              <a:t>Sistem povezanih podatkov o </a:t>
            </a:r>
            <a:r>
              <a:rPr lang="sl-SI" sz="2600" b="1" dirty="0" smtClean="0">
                <a:solidFill>
                  <a:srgbClr val="0061A5"/>
                </a:solidFill>
              </a:rPr>
              <a:t>poslovnih subjektih</a:t>
            </a:r>
            <a:endParaRPr lang="sl-SI" sz="2600" b="1" dirty="0">
              <a:solidFill>
                <a:srgbClr val="0061A5"/>
              </a:solidFill>
            </a:endParaRPr>
          </a:p>
        </p:txBody>
      </p:sp>
      <p:sp>
        <p:nvSpPr>
          <p:cNvPr id="70" name="Pravokotnik 69"/>
          <p:cNvSpPr/>
          <p:nvPr/>
        </p:nvSpPr>
        <p:spPr>
          <a:xfrm>
            <a:off x="7386922" y="3176353"/>
            <a:ext cx="5421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000" b="1" dirty="0">
                <a:solidFill>
                  <a:srgbClr val="000000"/>
                </a:solidFill>
              </a:rPr>
              <a:t>(</a:t>
            </a:r>
            <a:r>
              <a:rPr lang="sl-SI" altLang="sl-SI" sz="1000" b="1" dirty="0" smtClean="0">
                <a:solidFill>
                  <a:srgbClr val="000000"/>
                </a:solidFill>
              </a:rPr>
              <a:t>EBR)</a:t>
            </a: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sp>
        <p:nvSpPr>
          <p:cNvPr id="74" name="PoljeZBesedilom 73"/>
          <p:cNvSpPr txBox="1"/>
          <p:nvPr/>
        </p:nvSpPr>
        <p:spPr>
          <a:xfrm>
            <a:off x="7435033" y="5204180"/>
            <a:ext cx="585417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1100" b="1" dirty="0" err="1" smtClean="0">
                <a:solidFill>
                  <a:srgbClr val="000000"/>
                </a:solidFill>
                <a:latin typeface="+mj-lt"/>
              </a:rPr>
              <a:t>ZSreg</a:t>
            </a:r>
            <a:endParaRPr lang="sl-SI" altLang="sl-SI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7" name="Raven povezovalnik 46"/>
          <p:cNvCxnSpPr>
            <a:cxnSpLocks noChangeShapeType="1"/>
          </p:cNvCxnSpPr>
          <p:nvPr/>
        </p:nvCxnSpPr>
        <p:spPr bwMode="auto">
          <a:xfrm>
            <a:off x="3667896" y="4255892"/>
            <a:ext cx="2071676" cy="61702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59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230899" y="276512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sl-SI" sz="2600" b="1" dirty="0">
                <a:solidFill>
                  <a:srgbClr val="0061A5"/>
                </a:solidFill>
                <a:latin typeface="+mj-lt"/>
              </a:rPr>
              <a:t>Preverjanje osnovnih podatkov – </a:t>
            </a:r>
          </a:p>
          <a:p>
            <a:pPr fontAlgn="base">
              <a:spcAft>
                <a:spcPct val="0"/>
              </a:spcAft>
            </a:pPr>
            <a:r>
              <a:rPr lang="sl-SI" sz="2600" b="1" dirty="0">
                <a:solidFill>
                  <a:srgbClr val="0061A5"/>
                </a:solidFill>
                <a:latin typeface="+mj-lt"/>
              </a:rPr>
              <a:t>                       </a:t>
            </a:r>
            <a:r>
              <a:rPr lang="sl-SI" sz="2600" b="1" dirty="0" smtClean="0">
                <a:solidFill>
                  <a:srgbClr val="0061A5"/>
                </a:solidFill>
                <a:latin typeface="+mj-lt"/>
              </a:rPr>
              <a:t>Poslovni </a:t>
            </a:r>
            <a:r>
              <a:rPr lang="sl-SI" sz="2600" b="1" dirty="0">
                <a:solidFill>
                  <a:srgbClr val="0061A5"/>
                </a:solidFill>
                <a:latin typeface="+mj-lt"/>
              </a:rPr>
              <a:t>register Slovenije (PRS)</a:t>
            </a:r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118793" y="1268760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9177"/>
            <a:ext cx="7056784" cy="49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grada številke diapozitiva 3"/>
          <p:cNvSpPr txBox="1">
            <a:spLocks/>
          </p:cNvSpPr>
          <p:nvPr/>
        </p:nvSpPr>
        <p:spPr>
          <a:xfrm>
            <a:off x="8892480" y="6550879"/>
            <a:ext cx="251519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+mj-lt"/>
              </a:rPr>
              <a:t>4</a:t>
            </a:r>
            <a:endParaRPr lang="sl-SI" sz="900" b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82983"/>
            <a:ext cx="684154" cy="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95536" y="341094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sl-SI" sz="2600" b="1" dirty="0">
                <a:solidFill>
                  <a:srgbClr val="0061A5"/>
                </a:solidFill>
                <a:latin typeface="+mj-lt"/>
              </a:rPr>
              <a:t>Dostop glede na vrsto poslovnega subjekta</a:t>
            </a:r>
          </a:p>
        </p:txBody>
      </p:sp>
      <p:graphicFrame>
        <p:nvGraphicFramePr>
          <p:cNvPr id="8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4985"/>
              </p:ext>
            </p:extLst>
          </p:nvPr>
        </p:nvGraphicFramePr>
        <p:xfrm>
          <a:off x="251520" y="1484784"/>
          <a:ext cx="835292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51520" y="1085288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8" y="999511"/>
            <a:ext cx="684154" cy="174434"/>
          </a:xfrm>
          <a:prstGeom prst="rect">
            <a:avLst/>
          </a:prstGeom>
        </p:spPr>
      </p:pic>
      <p:sp>
        <p:nvSpPr>
          <p:cNvPr id="12" name="Ograda številke diapozitiva 3"/>
          <p:cNvSpPr txBox="1">
            <a:spLocks/>
          </p:cNvSpPr>
          <p:nvPr/>
        </p:nvSpPr>
        <p:spPr>
          <a:xfrm>
            <a:off x="8892480" y="6550879"/>
            <a:ext cx="251519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5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24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315200" cy="770428"/>
          </a:xfrm>
        </p:spPr>
        <p:txBody>
          <a:bodyPr/>
          <a:lstStyle/>
          <a:p>
            <a:r>
              <a:rPr lang="sl-SI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GLAVNI MEJNIKI V POSLOVANJU AJPES</a:t>
            </a:r>
          </a:p>
        </p:txBody>
      </p:sp>
      <p:sp>
        <p:nvSpPr>
          <p:cNvPr id="15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892480" y="6550879"/>
            <a:ext cx="251519" cy="307121"/>
          </a:xfrm>
        </p:spPr>
        <p:txBody>
          <a:bodyPr/>
          <a:lstStyle/>
          <a:p>
            <a:pPr>
              <a:defRPr/>
            </a:pPr>
            <a:r>
              <a:rPr lang="sl-SI" sz="900" b="0" dirty="0" smtClean="0"/>
              <a:t>4</a:t>
            </a:r>
            <a:endParaRPr lang="sl-SI" sz="9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" y="1628800"/>
            <a:ext cx="838025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35631"/>
              </p:ext>
            </p:extLst>
          </p:nvPr>
        </p:nvGraphicFramePr>
        <p:xfrm>
          <a:off x="395536" y="1412776"/>
          <a:ext cx="789146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otnik 5"/>
          <p:cNvSpPr/>
          <p:nvPr/>
        </p:nvSpPr>
        <p:spPr>
          <a:xfrm>
            <a:off x="395536" y="260648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sl-SI" sz="2600" b="1" dirty="0">
                <a:solidFill>
                  <a:srgbClr val="0061A5"/>
                </a:solidFill>
              </a:rPr>
              <a:t>Preverjanje ustanoviteljev ali članov nadzora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59510" y="951592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27" y="864314"/>
            <a:ext cx="684154" cy="174434"/>
          </a:xfrm>
          <a:prstGeom prst="rect">
            <a:avLst/>
          </a:prstGeom>
        </p:spPr>
      </p:pic>
      <p:sp>
        <p:nvSpPr>
          <p:cNvPr id="10" name="Ograda številke diapozitiva 3"/>
          <p:cNvSpPr txBox="1">
            <a:spLocks/>
          </p:cNvSpPr>
          <p:nvPr/>
        </p:nvSpPr>
        <p:spPr>
          <a:xfrm>
            <a:off x="8892480" y="6550879"/>
            <a:ext cx="251519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6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958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18284" y="404664"/>
            <a:ext cx="8384439" cy="57606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Clr>
                <a:srgbClr val="17375E"/>
              </a:buClr>
              <a:buNone/>
              <a:defRPr/>
            </a:pPr>
            <a:r>
              <a:rPr lang="sl-SI" sz="2600" kern="1200" dirty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Preverjanje </a:t>
            </a:r>
            <a:r>
              <a:rPr lang="sl-SI" sz="2600" kern="1200" dirty="0" smtClean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zastavnih </a:t>
            </a:r>
            <a:r>
              <a:rPr lang="sl-SI" sz="2600" kern="1200" dirty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pravic </a:t>
            </a:r>
            <a:r>
              <a:rPr lang="sl-SI" sz="2600" kern="1200" dirty="0" smtClean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na premičninah RZPP </a:t>
            </a:r>
            <a:endParaRPr lang="sl-SI" sz="2800" dirty="0">
              <a:solidFill>
                <a:srgbClr val="009AD0"/>
              </a:solidFill>
            </a:endParaRPr>
          </a:p>
          <a:p>
            <a:pPr marL="0" indent="0">
              <a:buClr>
                <a:srgbClr val="17375E"/>
              </a:buClr>
              <a:buNone/>
              <a:defRPr/>
            </a:pPr>
            <a:endParaRPr lang="sl-SI" sz="2800" b="1" dirty="0">
              <a:solidFill>
                <a:srgbClr val="0061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41379" y="1582653"/>
            <a:ext cx="1923110" cy="233910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829452" fontAlgn="base">
              <a:spcBef>
                <a:spcPts val="3000"/>
              </a:spcBef>
              <a:spcAft>
                <a:spcPct val="0"/>
              </a:spcAft>
            </a:pPr>
            <a:r>
              <a:rPr lang="sl-SI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Notarji (zastava)</a:t>
            </a:r>
            <a:endParaRPr lang="sl-SI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ts val="3000"/>
              </a:spcBef>
              <a:spcAft>
                <a:spcPct val="0"/>
              </a:spcAft>
            </a:pPr>
            <a:r>
              <a:rPr lang="sl-SI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Izvršitelji (rubež)</a:t>
            </a:r>
            <a:endParaRPr lang="sl-SI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Aft>
                <a:spcPct val="0"/>
              </a:spcAft>
            </a:pPr>
            <a:endParaRPr lang="sl-SI" sz="1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Aft>
                <a:spcPct val="0"/>
              </a:spcAft>
            </a:pPr>
            <a:r>
              <a:rPr lang="sl-SI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Davčni izterjevalci </a:t>
            </a:r>
          </a:p>
          <a:p>
            <a:pPr defTabSz="829452" fontAlgn="base">
              <a:spcAft>
                <a:spcPct val="0"/>
              </a:spcAft>
            </a:pPr>
            <a:r>
              <a:rPr lang="sl-SI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(rubež in prepoved)</a:t>
            </a:r>
            <a:endParaRPr lang="sl-SI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ts val="3000"/>
              </a:spcBef>
              <a:spcAft>
                <a:spcPct val="0"/>
              </a:spcAft>
            </a:pPr>
            <a:r>
              <a:rPr lang="sl-SI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Sodišče (prepoved</a:t>
            </a:r>
            <a:r>
              <a:rPr lang="sl-SI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sz="1400" b="1" dirty="0">
              <a:solidFill>
                <a:srgbClr val="0061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369225" y="1563437"/>
            <a:ext cx="4027187" cy="2451548"/>
          </a:xfrm>
          <a:prstGeom prst="rect">
            <a:avLst/>
          </a:prstGeom>
          <a:solidFill>
            <a:srgbClr val="FF9900"/>
          </a:solidFill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/>
        </p:spPr>
        <p:txBody>
          <a:bodyPr lIns="82945" tIns="41473" rIns="82945" bIns="41473"/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Spletni 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brezplačni vpogled v podatke o zastavljenih in zarubljenih  </a:t>
            </a:r>
            <a:r>
              <a:rPr lang="sl-SI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premičninah</a:t>
            </a:r>
            <a:endParaRPr lang="sl-S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endParaRPr lang="sl-SI" b="1" dirty="0" smtClean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endParaRPr lang="sl-SI" b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endParaRPr lang="sl-SI" b="1" dirty="0" smtClean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endParaRPr lang="sl-SI" b="1" dirty="0" smtClean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endParaRPr lang="sl-SI" b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gnetni disk 7"/>
          <p:cNvSpPr>
            <a:spLocks noChangeArrowheads="1"/>
          </p:cNvSpPr>
          <p:nvPr/>
        </p:nvSpPr>
        <p:spPr bwMode="auto">
          <a:xfrm>
            <a:off x="2740531" y="1966976"/>
            <a:ext cx="1430300" cy="170033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ZASTAVNIH </a:t>
            </a:r>
            <a:r>
              <a:rPr lang="sl-SI" altLang="sl-SI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PRAVIC NA </a:t>
            </a:r>
            <a:r>
              <a:rPr lang="sl-SI" altLang="sl-SI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PREMIČNINAH (RZPP)</a:t>
            </a:r>
            <a:endParaRPr lang="sl-SI" altLang="sl-SI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esna puščica 7"/>
          <p:cNvSpPr/>
          <p:nvPr/>
        </p:nvSpPr>
        <p:spPr>
          <a:xfrm>
            <a:off x="2218890" y="2669610"/>
            <a:ext cx="634018" cy="48417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sl-SI" sz="1000" b="1" dirty="0">
              <a:solidFill>
                <a:srgbClr val="000000"/>
              </a:solidFill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149458" y="1063805"/>
            <a:ext cx="8277168" cy="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97" y="945992"/>
            <a:ext cx="684154" cy="17443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914357" y="2048685"/>
            <a:ext cx="114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  <a:endParaRPr lang="sl-S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grada številke diapozitiva 3"/>
          <p:cNvSpPr txBox="1">
            <a:spLocks/>
          </p:cNvSpPr>
          <p:nvPr/>
        </p:nvSpPr>
        <p:spPr>
          <a:xfrm>
            <a:off x="8892480" y="6550879"/>
            <a:ext cx="251519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7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61943" y="5812215"/>
            <a:ext cx="6931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2400" b="1" dirty="0" smtClean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Spletni servis </a:t>
            </a:r>
            <a:r>
              <a:rPr lang="sl-SI" sz="2400" b="1" dirty="0" err="1" smtClean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wsRZPP</a:t>
            </a:r>
            <a:r>
              <a:rPr lang="sl-SI" sz="2400" b="1" dirty="0" smtClean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(ponovna uporaba</a:t>
            </a:r>
            <a:r>
              <a:rPr lang="sl-SI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predvsem 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sl-S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leasing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hiše, </a:t>
            </a:r>
            <a:r>
              <a:rPr lang="sl-SI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banke 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podatki o vozilih (VIN številka = ID)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441379" y="4293096"/>
            <a:ext cx="65869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2400" b="1" dirty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</a:t>
            </a:r>
            <a:r>
              <a:rPr lang="sl-SI" sz="2000" b="1" dirty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iskanja: </a:t>
            </a:r>
          </a:p>
          <a:p>
            <a:pPr marL="285750" indent="-285750" defTabSz="82945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premičninah – (identifikacijska številka premičnine)</a:t>
            </a:r>
          </a:p>
          <a:p>
            <a:pPr marL="285750" indent="-285750" defTabSz="829452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skanje 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poslovnih subjektih </a:t>
            </a:r>
          </a:p>
        </p:txBody>
      </p:sp>
      <p:pic>
        <p:nvPicPr>
          <p:cNvPr id="16" name="Slika 15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14" y="2326337"/>
            <a:ext cx="4022404" cy="1242691"/>
          </a:xfrm>
          <a:prstGeom prst="rect">
            <a:avLst/>
          </a:prstGeom>
        </p:spPr>
      </p:pic>
      <p:sp>
        <p:nvSpPr>
          <p:cNvPr id="9" name="Desna puščica 8"/>
          <p:cNvSpPr/>
          <p:nvPr/>
        </p:nvSpPr>
        <p:spPr>
          <a:xfrm>
            <a:off x="4057016" y="2734514"/>
            <a:ext cx="462051" cy="426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sl-SI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382269" y="332656"/>
            <a:ext cx="8084758" cy="64807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600" b="1" dirty="0" smtClean="0">
                <a:solidFill>
                  <a:srgbClr val="0070C0"/>
                </a:solidFill>
              </a:rPr>
              <a:t>Eksponentna rast vpisov v </a:t>
            </a:r>
            <a:r>
              <a:rPr lang="sl-SI" sz="2600" dirty="0">
                <a:solidFill>
                  <a:srgbClr val="0070C0"/>
                </a:solidFill>
              </a:rPr>
              <a:t>RZPP (</a:t>
            </a:r>
            <a:r>
              <a:rPr lang="sl-SI" sz="2600" dirty="0" smtClean="0">
                <a:solidFill>
                  <a:srgbClr val="0070C0"/>
                </a:solidFill>
              </a:rPr>
              <a:t>o</a:t>
            </a:r>
            <a:r>
              <a:rPr lang="sl-SI" sz="2600" b="1" dirty="0" smtClean="0">
                <a:solidFill>
                  <a:srgbClr val="0070C0"/>
                </a:solidFill>
              </a:rPr>
              <a:t>draz krize)</a:t>
            </a:r>
          </a:p>
          <a:p>
            <a:pPr marL="0" indent="0">
              <a:buNone/>
            </a:pPr>
            <a:endParaRPr lang="sl-SI" sz="2600" dirty="0">
              <a:solidFill>
                <a:srgbClr val="0070C0"/>
              </a:solidFill>
            </a:endParaRPr>
          </a:p>
        </p:txBody>
      </p:sp>
      <p:sp>
        <p:nvSpPr>
          <p:cNvPr id="4" name="Pravokotnik 3"/>
          <p:cNvSpPr/>
          <p:nvPr/>
        </p:nvSpPr>
        <p:spPr bwMode="auto">
          <a:xfrm>
            <a:off x="161549" y="5947272"/>
            <a:ext cx="7632848" cy="71905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Število dolžnikov v RZPP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</a:rPr>
              <a:t> – cca 15.000 pravnih </a:t>
            </a:r>
            <a:r>
              <a:rPr lang="sl-S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</a:rPr>
              <a:t>15.000 fizičnih oseb</a:t>
            </a:r>
          </a:p>
          <a:p>
            <a:pPr algn="ctr" defTabSz="829452"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33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03667" y="980728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94951"/>
            <a:ext cx="684154" cy="174434"/>
          </a:xfrm>
          <a:prstGeom prst="rect">
            <a:avLst/>
          </a:prstGeom>
        </p:spPr>
      </p:pic>
      <p:sp>
        <p:nvSpPr>
          <p:cNvPr id="11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8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7" y="1196752"/>
            <a:ext cx="7467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554404"/>
          </a:xfrm>
          <a:ln>
            <a:noFill/>
          </a:ln>
        </p:spPr>
        <p:txBody>
          <a:bodyPr/>
          <a:lstStyle/>
          <a:p>
            <a:r>
              <a:rPr lang="sl-SI" sz="2600" b="1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Preverjanje transakcijskih računov (RTR)</a:t>
            </a:r>
            <a:endParaRPr lang="sl-SI" sz="2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157162"/>
              </p:ext>
            </p:extLst>
          </p:nvPr>
        </p:nvGraphicFramePr>
        <p:xfrm>
          <a:off x="303667" y="1340768"/>
          <a:ext cx="758070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03667" y="912641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26864"/>
            <a:ext cx="684154" cy="174434"/>
          </a:xfrm>
          <a:prstGeom prst="rect">
            <a:avLst/>
          </a:prstGeom>
        </p:spPr>
      </p:pic>
      <p:sp>
        <p:nvSpPr>
          <p:cNvPr id="7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9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78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6864" cy="626412"/>
          </a:xfrm>
          <a:ln>
            <a:noFill/>
          </a:ln>
        </p:spPr>
        <p:txBody>
          <a:bodyPr/>
          <a:lstStyle/>
          <a:p>
            <a:r>
              <a:rPr lang="sl-SI" sz="2600" b="1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Dostop do RTR </a:t>
            </a:r>
            <a:endParaRPr lang="sl-SI" sz="2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44660"/>
              </p:ext>
            </p:extLst>
          </p:nvPr>
        </p:nvGraphicFramePr>
        <p:xfrm>
          <a:off x="308664" y="1340768"/>
          <a:ext cx="7647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08664" y="982168"/>
            <a:ext cx="8163360" cy="144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0" y="896391"/>
            <a:ext cx="684154" cy="174434"/>
          </a:xfrm>
          <a:prstGeom prst="rect">
            <a:avLst/>
          </a:prstGeom>
        </p:spPr>
      </p:pic>
      <p:sp>
        <p:nvSpPr>
          <p:cNvPr id="8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10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314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310340" y="315346"/>
            <a:ext cx="8064896" cy="6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r>
              <a:rPr lang="sl-SI" sz="2800" kern="0" dirty="0" smtClean="0">
                <a:solidFill>
                  <a:srgbClr val="0070C0"/>
                </a:solidFill>
                <a:cs typeface="Calibri" panose="020F0502020204030204" pitchFamily="34" charset="0"/>
              </a:rPr>
              <a:t>Vpogledi druge registre </a:t>
            </a:r>
            <a:endParaRPr lang="sl-SI" sz="2800" kern="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282346" y="941758"/>
            <a:ext cx="8034070" cy="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66" y="836718"/>
            <a:ext cx="684154" cy="17443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6949636"/>
              </p:ext>
            </p:extLst>
          </p:nvPr>
        </p:nvGraphicFramePr>
        <p:xfrm>
          <a:off x="179512" y="1124744"/>
          <a:ext cx="79620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11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228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532" y="404664"/>
            <a:ext cx="7956884" cy="720080"/>
          </a:xfrm>
          <a:ln>
            <a:noFill/>
          </a:ln>
        </p:spPr>
        <p:txBody>
          <a:bodyPr/>
          <a:lstStyle/>
          <a:p>
            <a:r>
              <a:rPr lang="sl-SI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Preverjanje objav v e-Objave</a:t>
            </a:r>
            <a:endParaRPr lang="sl-SI" sz="28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711793"/>
              </p:ext>
            </p:extLst>
          </p:nvPr>
        </p:nvGraphicFramePr>
        <p:xfrm>
          <a:off x="107504" y="1268760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3707904" y="4077072"/>
            <a:ext cx="42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Objavijo pravne osebe, ki so pridobile dovoljenje Urada RS za intelektualno </a:t>
            </a:r>
            <a:r>
              <a:rPr lang="sl-SI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lastnino. </a:t>
            </a:r>
            <a:endParaRPr lang="sl-SI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282346" y="941758"/>
            <a:ext cx="8034070" cy="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66" y="836718"/>
            <a:ext cx="684154" cy="174434"/>
          </a:xfrm>
          <a:prstGeom prst="rect">
            <a:avLst/>
          </a:prstGeom>
        </p:spPr>
      </p:pic>
      <p:sp>
        <p:nvSpPr>
          <p:cNvPr id="8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12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845382" y="2204864"/>
            <a:ext cx="203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Tudi objave Banke Slovenije v postopkih reševanja bank (do leta 2020)</a:t>
            </a:r>
            <a:endParaRPr lang="sl-SI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0721" y="188640"/>
            <a:ext cx="7704856" cy="534645"/>
          </a:xfrm>
          <a:ln>
            <a:noFill/>
          </a:ln>
        </p:spPr>
        <p:txBody>
          <a:bodyPr/>
          <a:lstStyle/>
          <a:p>
            <a:r>
              <a:rPr lang="sl-SI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Preverjanje finančnih podatkov – letna poročila</a:t>
            </a:r>
            <a:endParaRPr lang="sl-SI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13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7285"/>
            <a:ext cx="8064896" cy="42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33" y="5289960"/>
            <a:ext cx="336721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" y="5220175"/>
            <a:ext cx="4200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188" y="295673"/>
            <a:ext cx="8173458" cy="698420"/>
          </a:xfrm>
          <a:ln>
            <a:noFill/>
          </a:ln>
        </p:spPr>
        <p:txBody>
          <a:bodyPr/>
          <a:lstStyle/>
          <a:p>
            <a:r>
              <a:rPr lang="sl-SI" sz="2600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Vsi podatki na enem mestu</a:t>
            </a:r>
            <a:endParaRPr lang="sl-SI" sz="26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9366" r="5328" b="7849"/>
          <a:stretch/>
        </p:blipFill>
        <p:spPr bwMode="auto">
          <a:xfrm>
            <a:off x="239460" y="2045541"/>
            <a:ext cx="582168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8707" r="14527" b="18148"/>
          <a:stretch/>
        </p:blipFill>
        <p:spPr bwMode="auto">
          <a:xfrm>
            <a:off x="1403648" y="3929606"/>
            <a:ext cx="7256786" cy="274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24174" r="4992" b="38065"/>
          <a:stretch/>
        </p:blipFill>
        <p:spPr bwMode="auto">
          <a:xfrm>
            <a:off x="4873352" y="5283516"/>
            <a:ext cx="3787082" cy="1371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4" y="994093"/>
            <a:ext cx="5760720" cy="1005840"/>
          </a:xfrm>
          <a:prstGeom prst="rect">
            <a:avLst/>
          </a:prstGeom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25600" y="836712"/>
            <a:ext cx="8136904" cy="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6" name="Slika 5" descr="Obrezovanje zaslona 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1" y="533414"/>
            <a:ext cx="1343643" cy="606595"/>
          </a:xfrm>
          <a:prstGeom prst="rect">
            <a:avLst/>
          </a:prstGeom>
        </p:spPr>
      </p:pic>
      <p:sp>
        <p:nvSpPr>
          <p:cNvPr id="13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14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599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413" y="421967"/>
            <a:ext cx="8241838" cy="864096"/>
          </a:xfrm>
          <a:ln>
            <a:noFill/>
          </a:ln>
        </p:spPr>
        <p:txBody>
          <a:bodyPr/>
          <a:lstStyle/>
          <a:p>
            <a:r>
              <a:rPr lang="sl-SI" sz="2600" b="1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Napredno povezovanje parametrov </a:t>
            </a:r>
            <a:br>
              <a:rPr lang="sl-SI" sz="2600" b="1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</a:br>
            <a:r>
              <a:rPr lang="sl-SI" sz="2600" b="1" dirty="0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iskanja</a:t>
            </a:r>
            <a:endParaRPr lang="sl-SI" sz="2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" y="1916832"/>
            <a:ext cx="7667667" cy="3873052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0"/>
            <a:ext cx="7411064" cy="6858000"/>
          </a:xfrm>
          <a:prstGeom prst="rect">
            <a:avLst/>
          </a:prstGeom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165062" y="1375374"/>
            <a:ext cx="8136904" cy="0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8" name="Slika 7" descr="Obrezovanje zaslona 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45020"/>
            <a:ext cx="1352667" cy="610670"/>
          </a:xfrm>
          <a:prstGeom prst="rect">
            <a:avLst/>
          </a:prstGeom>
        </p:spPr>
      </p:pic>
      <p:sp>
        <p:nvSpPr>
          <p:cNvPr id="11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15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14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66061" y="811634"/>
            <a:ext cx="6914251" cy="67315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LETNA POROČILA POSLOVNIH SUBJEKTOV</a:t>
            </a: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6061" y="1340768"/>
            <a:ext cx="78987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 smtClean="0">
              <a:latin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</a:rPr>
              <a:t>AJPES zbira, obdeluje, objavlja in posreduje podatke letnih poročil na podlagi </a:t>
            </a:r>
            <a:r>
              <a:rPr lang="sl-SI" sz="2000" b="1" dirty="0" smtClean="0">
                <a:latin typeface="Calibri" panose="020F0502020204030204" pitchFamily="34" charset="0"/>
              </a:rPr>
              <a:t>Zakona </a:t>
            </a:r>
            <a:r>
              <a:rPr lang="sl-SI" sz="2000" b="1" dirty="0">
                <a:latin typeface="Calibri" panose="020F0502020204030204" pitchFamily="34" charset="0"/>
              </a:rPr>
              <a:t>o gospodarskih </a:t>
            </a:r>
            <a:r>
              <a:rPr lang="sl-SI" sz="2000" b="1" dirty="0" smtClean="0">
                <a:latin typeface="Calibri" panose="020F0502020204030204" pitchFamily="34" charset="0"/>
              </a:rPr>
              <a:t>družbah</a:t>
            </a:r>
            <a:r>
              <a:rPr lang="sl-SI" sz="2000" dirty="0" smtClean="0">
                <a:latin typeface="Calibri" panose="020F0502020204030204" pitchFamily="34" charset="0"/>
              </a:rPr>
              <a:t> (ZGD-1) </a:t>
            </a:r>
            <a:r>
              <a:rPr lang="sl-SI" sz="2000" b="1" dirty="0" smtClean="0">
                <a:latin typeface="Calibri" panose="020F0502020204030204" pitchFamily="34" charset="0"/>
              </a:rPr>
              <a:t>in drugih zakonov</a:t>
            </a:r>
            <a:r>
              <a:rPr lang="sl-SI" sz="2000" dirty="0" smtClean="0">
                <a:latin typeface="Calibri" panose="020F0502020204030204" pitchFamily="34" charset="0"/>
              </a:rPr>
              <a:t> ter </a:t>
            </a:r>
            <a:r>
              <a:rPr lang="sl-SI" sz="2000" b="1" dirty="0">
                <a:latin typeface="Calibri" panose="020F0502020204030204" pitchFamily="34" charset="0"/>
              </a:rPr>
              <a:t>Zakona o državni </a:t>
            </a:r>
            <a:r>
              <a:rPr lang="sl-SI" sz="2000" b="1" dirty="0" smtClean="0">
                <a:latin typeface="Calibri" panose="020F0502020204030204" pitchFamily="34" charset="0"/>
              </a:rPr>
              <a:t>statistiki</a:t>
            </a:r>
            <a:r>
              <a:rPr lang="sl-SI" sz="2000" dirty="0" smtClean="0">
                <a:latin typeface="Calibri" panose="020F0502020204030204" pitchFamily="34" charset="0"/>
              </a:rPr>
              <a:t> (</a:t>
            </a:r>
            <a:r>
              <a:rPr lang="sl-SI" sz="2000" dirty="0">
                <a:latin typeface="Calibri" panose="020F0502020204030204" pitchFamily="34" charset="0"/>
              </a:rPr>
              <a:t>ZDSta</a:t>
            </a:r>
            <a:r>
              <a:rPr lang="sl-SI" sz="2000" dirty="0" smtClean="0">
                <a:latin typeface="Calibri" panose="020F0502020204030204" pitchFamily="34" charset="0"/>
              </a:rPr>
              <a:t>).</a:t>
            </a:r>
          </a:p>
          <a:p>
            <a:endParaRPr lang="sl-SI" sz="2000" dirty="0">
              <a:latin typeface="Calibri" panose="020F0502020204030204" pitchFamily="34" charset="0"/>
            </a:endParaRPr>
          </a:p>
          <a:p>
            <a:r>
              <a:rPr lang="sl-SI" sz="1900" b="1" dirty="0" smtClean="0">
                <a:solidFill>
                  <a:srgbClr val="0061A5"/>
                </a:solidFill>
                <a:latin typeface="Calibri" panose="020F0502020204030204" pitchFamily="34" charset="0"/>
                <a:cs typeface="Arial" pitchFamily="34" charset="0"/>
              </a:rPr>
              <a:t>NAMEN:</a:t>
            </a:r>
            <a:endParaRPr lang="sl-SI" sz="2000" b="1" dirty="0" smtClean="0">
              <a:latin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</a:rPr>
              <a:t>1) Za </a:t>
            </a:r>
            <a:r>
              <a:rPr lang="sl-SI" sz="2000" b="1" dirty="0">
                <a:latin typeface="Calibri" panose="020F0502020204030204" pitchFamily="34" charset="0"/>
              </a:rPr>
              <a:t>namen državne statistike</a:t>
            </a:r>
            <a:r>
              <a:rPr lang="sl-SI" sz="2000" dirty="0">
                <a:latin typeface="Calibri" panose="020F0502020204030204" pitchFamily="34" charset="0"/>
              </a:rPr>
              <a:t> − obveznost predložitve za vse pravne osebe (gospodarske družbe, zadruge, pravne osebe javnega prava, pravne osebe zasebnega prava - nepridobitne organizacije, društva) in samostojne podjetnike.</a:t>
            </a:r>
          </a:p>
          <a:p>
            <a:endParaRPr lang="sl-SI" sz="2000" dirty="0">
              <a:latin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</a:rPr>
              <a:t>2) Za </a:t>
            </a:r>
            <a:r>
              <a:rPr lang="sl-SI" sz="2000" b="1" dirty="0">
                <a:latin typeface="Calibri" panose="020F0502020204030204" pitchFamily="34" charset="0"/>
              </a:rPr>
              <a:t>davčni namen</a:t>
            </a:r>
            <a:r>
              <a:rPr lang="sl-SI" sz="2000" dirty="0">
                <a:latin typeface="Calibri" panose="020F0502020204030204" pitchFamily="34" charset="0"/>
              </a:rPr>
              <a:t> – posredovanje podatkov FURS.</a:t>
            </a:r>
          </a:p>
          <a:p>
            <a:endParaRPr lang="sl-SI" sz="2000" dirty="0">
              <a:latin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</a:rPr>
              <a:t>3) Za </a:t>
            </a:r>
            <a:r>
              <a:rPr lang="sl-SI" sz="2000" b="1" dirty="0">
                <a:latin typeface="Calibri" panose="020F0502020204030204" pitchFamily="34" charset="0"/>
              </a:rPr>
              <a:t>namen zagotovitve javnosti podatkov</a:t>
            </a:r>
            <a:r>
              <a:rPr lang="sl-SI" sz="2000" dirty="0">
                <a:latin typeface="Calibri" panose="020F0502020204030204" pitchFamily="34" charset="0"/>
              </a:rPr>
              <a:t> oz. javne objave letnih </a:t>
            </a:r>
            <a:r>
              <a:rPr lang="sl-SI" sz="2000" dirty="0" smtClean="0">
                <a:latin typeface="Calibri" panose="020F0502020204030204" pitchFamily="34" charset="0"/>
              </a:rPr>
              <a:t>poročil.</a:t>
            </a:r>
            <a:endParaRPr lang="sl-SI" sz="2000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5</a:t>
            </a:fld>
            <a:endParaRPr lang="sl-SI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6" y="1124744"/>
            <a:ext cx="2565844" cy="46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27156" y="188640"/>
            <a:ext cx="836784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8524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284288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716088" indent="-204788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147888" indent="-206375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6050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30622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5194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9766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7375E"/>
              </a:buClr>
              <a:buFont typeface="Tahoma" pitchFamily="32" charset="0"/>
              <a:buNone/>
            </a:pPr>
            <a:r>
              <a:rPr lang="sl-SI" altLang="sl-SI" sz="2600" b="1" dirty="0" smtClean="0">
                <a:solidFill>
                  <a:srgbClr val="0070C0"/>
                </a:solidFill>
                <a:latin typeface="Myriad Pro"/>
              </a:rPr>
              <a:t>Bonitetna ocena</a:t>
            </a:r>
            <a:endParaRPr lang="en-GB" altLang="sl-SI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096426" y="1196752"/>
            <a:ext cx="5291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70C0"/>
              </a:buClr>
              <a:buSzPct val="90000"/>
            </a:pPr>
            <a:r>
              <a:rPr lang="sl-SI" altLang="sl-SI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Bonitetna ocena </a:t>
            </a:r>
            <a:r>
              <a:rPr lang="sl-SI" altLang="sl-SI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sl-SI" altLang="sl-SI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altLang="sl-SI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napoved </a:t>
            </a:r>
            <a:r>
              <a:rPr lang="sl-SI" altLang="sl-SI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verjetnosti nastopa dogodka neplačila v obdobju 12 mesecev po datumu izdelave letnega poročila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4" t="14598" r="21106" b="15194"/>
          <a:stretch/>
        </p:blipFill>
        <p:spPr bwMode="auto">
          <a:xfrm>
            <a:off x="3203848" y="2267221"/>
            <a:ext cx="46805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251520" y="889847"/>
            <a:ext cx="8195638" cy="17823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10" y="802630"/>
            <a:ext cx="684154" cy="174434"/>
          </a:xfrm>
          <a:prstGeom prst="rect">
            <a:avLst/>
          </a:prstGeom>
        </p:spPr>
      </p:pic>
      <p:sp>
        <p:nvSpPr>
          <p:cNvPr id="12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16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36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475656" y="380198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sl-SI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sl-SI" sz="26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Opozorilni signali</a:t>
            </a:r>
            <a:endParaRPr lang="sl-SI" altLang="sl-SI" sz="26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3828"/>
            <a:ext cx="926445" cy="9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251520" y="162880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Aft>
                <a:spcPct val="0"/>
              </a:spcAft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sz="2000" b="1" dirty="0" smtClean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Pravna </a:t>
            </a:r>
            <a:r>
              <a:rPr lang="sl-SI" sz="2000" b="1" dirty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dejstva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altLang="sl-SI" sz="2000" b="1" dirty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Podatki o neporavnanih obveznostih </a:t>
            </a:r>
            <a:r>
              <a:rPr lang="sl-SI" altLang="sl-SI" sz="2000" dirty="0">
                <a:solidFill>
                  <a:srgbClr val="3F3E40"/>
                </a:solidFill>
                <a:latin typeface="Calibri"/>
                <a:cs typeface="Calibri" pitchFamily="34" charset="0"/>
              </a:rPr>
              <a:t>(blokade transakcijskih računov v podjetju in v skupini za odvisne družbe)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sz="2000" b="1" dirty="0">
                <a:solidFill>
                  <a:srgbClr val="3F3E40"/>
                </a:solidFill>
                <a:latin typeface="Calibri"/>
              </a:rPr>
              <a:t>Informacije o davčnih neplačnikih</a:t>
            </a:r>
            <a:endParaRPr lang="sl-SI" sz="2000" b="1" dirty="0">
              <a:solidFill>
                <a:srgbClr val="3F3E40"/>
              </a:solidFill>
              <a:latin typeface="Calibri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altLang="sl-SI" sz="2000" b="1" dirty="0">
                <a:solidFill>
                  <a:srgbClr val="3F3E40"/>
                </a:solidFill>
                <a:latin typeface="Calibri"/>
              </a:rPr>
              <a:t>Podatki o insolventnih postopkih </a:t>
            </a:r>
          </a:p>
          <a:p>
            <a:pPr>
              <a:buClr>
                <a:srgbClr val="0070C0"/>
              </a:buClr>
              <a:buSzPct val="108000"/>
            </a:pPr>
            <a:r>
              <a:rPr lang="sl-SI" altLang="sl-SI" sz="2000" dirty="0" smtClean="0">
                <a:solidFill>
                  <a:srgbClr val="3F3E40"/>
                </a:solidFill>
                <a:latin typeface="Calibri"/>
              </a:rPr>
              <a:t>        odvisnih </a:t>
            </a:r>
            <a:r>
              <a:rPr lang="sl-SI" altLang="sl-SI" sz="2000" dirty="0">
                <a:solidFill>
                  <a:srgbClr val="3F3E40"/>
                </a:solidFill>
                <a:latin typeface="Calibri"/>
              </a:rPr>
              <a:t>družb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altLang="sl-SI" sz="2000" b="1" dirty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Prejemki na </a:t>
            </a:r>
            <a:r>
              <a:rPr lang="sl-SI" altLang="sl-SI" sz="2000" b="1" dirty="0" smtClean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TR </a:t>
            </a:r>
            <a:r>
              <a:rPr lang="sl-SI" altLang="sl-SI" sz="2000" b="1" dirty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v tekočem letu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SzPct val="108000"/>
              <a:buFont typeface="Symbol" panose="05050102010706020507" pitchFamily="18" charset="2"/>
              <a:buChar char=""/>
            </a:pPr>
            <a:r>
              <a:rPr lang="sl-SI" sz="2000" b="1" dirty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Ocena maksimalne vzdržne </a:t>
            </a:r>
          </a:p>
          <a:p>
            <a:pPr>
              <a:buClr>
                <a:srgbClr val="0070C0"/>
              </a:buClr>
              <a:buSzPct val="108000"/>
            </a:pPr>
            <a:r>
              <a:rPr lang="sl-SI" sz="2000" dirty="0" smtClean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        </a:t>
            </a:r>
            <a:r>
              <a:rPr lang="sl-SI" sz="2000" b="1" dirty="0" smtClean="0">
                <a:solidFill>
                  <a:srgbClr val="3F3E40"/>
                </a:solidFill>
                <a:latin typeface="Calibri"/>
                <a:cs typeface="Arial" panose="020B0604020202020204" pitchFamily="34" charset="0"/>
              </a:rPr>
              <a:t>zadolženosti</a:t>
            </a:r>
            <a:endParaRPr lang="sl-SI" altLang="sl-SI" sz="2000" b="1" dirty="0">
              <a:solidFill>
                <a:srgbClr val="3F3E40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Calibri" panose="020F0502020204030204" pitchFamily="34" charset="0"/>
              <a:buChar char="―"/>
            </a:pPr>
            <a:endParaRPr lang="sl-SI" altLang="sl-SI" sz="2000" b="1" dirty="0">
              <a:solidFill>
                <a:srgbClr val="0061A5"/>
              </a:solidFill>
              <a:latin typeface="Arial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251520" y="1287860"/>
            <a:ext cx="8195638" cy="17823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5" y="1209554"/>
            <a:ext cx="684154" cy="174434"/>
          </a:xfrm>
          <a:prstGeom prst="rect">
            <a:avLst/>
          </a:prstGeom>
        </p:spPr>
      </p:pic>
      <p:sp>
        <p:nvSpPr>
          <p:cNvPr id="10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17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12" name="Slika 11" descr="Obrezovanje zaslona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83" y="2996951"/>
            <a:ext cx="3551023" cy="28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872542" cy="792088"/>
          </a:xfrm>
          <a:ln>
            <a:noFill/>
          </a:ln>
        </p:spPr>
        <p:txBody>
          <a:bodyPr/>
          <a:lstStyle/>
          <a:p>
            <a:r>
              <a:rPr lang="sl-SI" sz="2600" dirty="0" smtClean="0">
                <a:solidFill>
                  <a:srgbClr val="0070C0"/>
                </a:solidFill>
                <a:cs typeface="Calibri" panose="020F0502020204030204" pitchFamily="34" charset="0"/>
              </a:rPr>
              <a:t>Mreža Evropskih poslovnih registrov (EBR</a:t>
            </a:r>
            <a:r>
              <a:rPr lang="sl-SI" sz="2600" dirty="0">
                <a:solidFill>
                  <a:srgbClr val="0070C0"/>
                </a:solidFill>
                <a:cs typeface="Calibri" panose="020F0502020204030204" pitchFamily="34" charset="0"/>
              </a:rPr>
              <a:t>)</a:t>
            </a:r>
            <a:br>
              <a:rPr lang="sl-SI" sz="2600" dirty="0">
                <a:solidFill>
                  <a:srgbClr val="0070C0"/>
                </a:solidFill>
                <a:cs typeface="Calibri" panose="020F0502020204030204" pitchFamily="34" charset="0"/>
              </a:rPr>
            </a:br>
            <a:endParaRPr lang="sl-SI" sz="2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76548" y="4919845"/>
            <a:ext cx="7651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Prednost: </a:t>
            </a:r>
            <a:r>
              <a:rPr lang="sl-SI" sz="20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22 članic, podatki o več kot 22 milijonov poslovnih subjektov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Slabost:</a:t>
            </a:r>
            <a:r>
              <a:rPr lang="sl-SI" sz="20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neenotni podatki po različnih  državah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17258" y="1078738"/>
            <a:ext cx="8195638" cy="17823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0" y="1010959"/>
            <a:ext cx="684154" cy="174434"/>
          </a:xfrm>
          <a:prstGeom prst="rect">
            <a:avLst/>
          </a:prstGeom>
        </p:spPr>
      </p:pic>
      <p:sp>
        <p:nvSpPr>
          <p:cNvPr id="10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18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1" name="Ograda vsebine 5"/>
          <p:cNvSpPr txBox="1">
            <a:spLocks/>
          </p:cNvSpPr>
          <p:nvPr/>
        </p:nvSpPr>
        <p:spPr bwMode="auto">
          <a:xfrm>
            <a:off x="433332" y="1556791"/>
            <a:ext cx="7177177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Evropski poslovni register </a:t>
            </a:r>
            <a:r>
              <a:rPr lang="sl-SI" sz="2000" b="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informacijski sistem prek katerega države članice (22 držav) zagotavljajo podatke in nekatere dokumente iz svojih nacionalnih poslovnih registrov.</a:t>
            </a:r>
          </a:p>
          <a:p>
            <a:pPr marL="0" indent="0" algn="just">
              <a:buFontTx/>
              <a:buNone/>
            </a:pPr>
            <a:endParaRPr lang="sl-SI" sz="1400" b="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Iskalnik </a:t>
            </a:r>
            <a:r>
              <a:rPr lang="sl-SI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eEBR</a:t>
            </a: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omogoča:</a:t>
            </a:r>
          </a:p>
          <a:p>
            <a:pPr marL="801688" lvl="2" indent="-401638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Iskanje po poslovnih subjektih iz držav članic EBR.</a:t>
            </a:r>
          </a:p>
          <a:p>
            <a:pPr marL="801688" lvl="2" indent="-401638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 oz. osebno izkaznico poslovnega subjekta iz tujine.</a:t>
            </a:r>
          </a:p>
          <a:p>
            <a:pPr marL="801688" lvl="2" indent="-401638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Dostop do seznama odgovornih oseb subjekta.</a:t>
            </a:r>
          </a:p>
          <a:p>
            <a:pPr marL="801688" lvl="2" indent="-401638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l-SI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Dostop do dokumentov in poročil o poslovanju.</a:t>
            </a:r>
            <a:endParaRPr lang="sl-SI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9" descr="C:\Users\tadej.ulcar\Desktop\Zastave\no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88" y="645280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tadej.ulcar\Desktop\Zastave\si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36" y="645280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tadej.ulcar\Desktop\Zastave\rs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63" y="650060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:\Users\tadej.ulcar\Desktop\Zastave\es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94" y="645753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C:\Users\tadej.ulcar\Desktop\Zastave\se.pn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60" y="646467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tadej.ulcar\Desktop\Zastave\it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47" y="615746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tadej.ulcar\Desktop\Zastave\255px-Flag_of_Jersey_svg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16" y="615746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tadej.ulcar\Desktop\Zastave\lv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9" y="6148687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adej.ulcar\Desktop\Zastave\l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9" y="645280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adej.ulcar\Desktop\Zastave\lu.pn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52" y="645280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tadej.ulcar\Desktop\Zastave\mk.pn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81" y="645753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C:\Users\tadej.ulcar\Desktop\Zastave\mt.pn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80" y="645753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C:\Users\tadej.ulcar\Desktop\Zastave\de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10" y="645753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C:\Users\tadej.ulcar\Desktop\Zastave\nl.pn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8" y="645753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adej.ulcar\Desktop\Zastave\at.png">
            <a:hlinkClick r:id="rId17"/>
          </p:cNvPr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37" y="614679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adej.ulcar\Desktop\Zastave\dk.png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0" y="615746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tadej.ulcar\Desktop\Zastave\ee.png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60" y="615746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tadej.ulcar\Desktop\Zastave\fi.png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90" y="6128285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tadej.ulcar\Desktop\Zastave\fr.png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1" y="6119504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tadej.ulcar\Desktop\Zastave\255px-Flag_of_Gibraltar_svg.png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23" y="6090321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tadej.ulcar\Desktop\Zastave\255px-Flag_of_Guernsey_svg.pn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16" y="6119503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tadej.ulcar\Desktop\Zastave\ie.pn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64" y="6157468"/>
            <a:ext cx="251499" cy="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8" y="1871504"/>
            <a:ext cx="55446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tadej.ulcar\Desktop\10999-NN4W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22" y="4087188"/>
            <a:ext cx="4356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378422" y="3705721"/>
            <a:ext cx="264809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sz="1600" b="1" dirty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Funkcionalnosti sistema BRIS</a:t>
            </a:r>
          </a:p>
        </p:txBody>
      </p:sp>
      <p:pic>
        <p:nvPicPr>
          <p:cNvPr id="12" name="Picture 2" descr="C:\Users\tadej.ulcar\Pictures\EU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" y="5654876"/>
            <a:ext cx="3011879" cy="4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2"/>
          <p:cNvSpPr txBox="1">
            <a:spLocks/>
          </p:cNvSpPr>
          <p:nvPr/>
        </p:nvSpPr>
        <p:spPr bwMode="auto">
          <a:xfrm>
            <a:off x="251520" y="269612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sl-SI" sz="2600" b="1" kern="0" dirty="0" smtClean="0">
                <a:solidFill>
                  <a:srgbClr val="0070C0"/>
                </a:solidFill>
                <a:cs typeface="Calibri" panose="020F0502020204030204" pitchFamily="34" charset="0"/>
              </a:rPr>
              <a:t>Preverjanje tujih poslovnih partnerjev</a:t>
            </a:r>
            <a:endParaRPr lang="sl-SI" sz="2600" kern="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26712"/>
            <a:ext cx="3569306" cy="4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51520" y="1098176"/>
            <a:ext cx="8195638" cy="17823"/>
          </a:xfrm>
          <a:prstGeom prst="line">
            <a:avLst/>
          </a:pr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sz="1200" b="1" dirty="0">
              <a:solidFill>
                <a:srgbClr val="0061A5"/>
              </a:solidFill>
              <a:latin typeface="Times New Roman" pitchFamily="18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08" y="1010959"/>
            <a:ext cx="684154" cy="174434"/>
          </a:xfrm>
          <a:prstGeom prst="rect">
            <a:avLst/>
          </a:prstGeom>
        </p:spPr>
      </p:pic>
      <p:sp>
        <p:nvSpPr>
          <p:cNvPr id="15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19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83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 z besedilom 24"/>
          <p:cNvSpPr txBox="1"/>
          <p:nvPr/>
        </p:nvSpPr>
        <p:spPr>
          <a:xfrm>
            <a:off x="755577" y="2996952"/>
            <a:ext cx="6273488" cy="20162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5000"/>
              </a:lnSpc>
              <a:spcBef>
                <a:spcPct val="50000"/>
              </a:spcBef>
            </a:pPr>
            <a:r>
              <a:rPr lang="sl-SI" sz="28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Potrebujete dodatne informacije?</a:t>
            </a:r>
            <a:endParaRPr lang="sl-SI" sz="4000" b="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50000"/>
              </a:spcBef>
            </a:pPr>
            <a:r>
              <a:rPr lang="sl-SI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tel</a:t>
            </a: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: </a:t>
            </a:r>
            <a:r>
              <a:rPr lang="sl-SI" sz="2400" b="1" dirty="0" smtClean="0">
                <a:solidFill>
                  <a:srgbClr val="000000"/>
                </a:solidFill>
              </a:rPr>
              <a:t>01 / 477 </a:t>
            </a:r>
            <a:r>
              <a:rPr lang="sl-SI" sz="2400" b="1" dirty="0">
                <a:solidFill>
                  <a:srgbClr val="000000"/>
                </a:solidFill>
              </a:rPr>
              <a:t>42 00</a:t>
            </a:r>
            <a:endParaRPr lang="sl-SI" sz="3200" b="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50000"/>
              </a:spcBef>
            </a:pPr>
            <a:r>
              <a:rPr lang="sl-SI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e-pošta</a:t>
            </a: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: </a:t>
            </a:r>
            <a:r>
              <a:rPr lang="sl-SI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info@ajpes.si</a:t>
            </a: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endParaRPr lang="sl-SI" sz="3600" b="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15" name="Slika 14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73828" b="66272"/>
          <a:stretch/>
        </p:blipFill>
        <p:spPr bwMode="auto">
          <a:xfrm>
            <a:off x="1569506" y="6231093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1309"/>
            <a:ext cx="5315692" cy="2353003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44" y="1633369"/>
            <a:ext cx="1969218" cy="1030943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909234" y="5718981"/>
            <a:ext cx="662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sl-SI" sz="2800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Facebook</a:t>
            </a:r>
            <a:r>
              <a:rPr lang="sl-SI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|  </a:t>
            </a:r>
            <a:r>
              <a:rPr lang="sl-SI" sz="2800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Twitter</a:t>
            </a:r>
            <a:r>
              <a:rPr lang="sl-SI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 |  </a:t>
            </a:r>
            <a:r>
              <a:rPr lang="sl-SI" sz="2800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LinkedIn</a:t>
            </a:r>
            <a:r>
              <a:rPr lang="sl-SI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 |  </a:t>
            </a:r>
            <a:r>
              <a:rPr lang="sl-SI" sz="28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Google+ </a:t>
            </a:r>
            <a:endParaRPr lang="sl-SI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Slika 21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5" r="3238" b="66272"/>
          <a:stretch/>
        </p:blipFill>
        <p:spPr bwMode="auto">
          <a:xfrm>
            <a:off x="3328304" y="6242201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lika 2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65875" r="73864" b="397"/>
          <a:stretch/>
        </p:blipFill>
        <p:spPr bwMode="auto">
          <a:xfrm>
            <a:off x="4928830" y="6187311"/>
            <a:ext cx="2930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50554" b="66272"/>
          <a:stretch/>
        </p:blipFill>
        <p:spPr bwMode="auto">
          <a:xfrm>
            <a:off x="6756578" y="6231093"/>
            <a:ext cx="2930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 smtClean="0">
                <a:solidFill>
                  <a:srgbClr val="000000"/>
                </a:solidFill>
                <a:latin typeface="Myriad Pro"/>
              </a:rPr>
              <a:t>20</a:t>
            </a:r>
            <a:endParaRPr lang="sl-SI" sz="900" b="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656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 txBox="1">
            <a:spLocks/>
          </p:cNvSpPr>
          <p:nvPr/>
        </p:nvSpPr>
        <p:spPr>
          <a:xfrm>
            <a:off x="466061" y="548680"/>
            <a:ext cx="7571184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LETNA POROČILA - JOLP</a:t>
            </a: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6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15445"/>
              </p:ext>
            </p:extLst>
          </p:nvPr>
        </p:nvGraphicFramePr>
        <p:xfrm>
          <a:off x="107504" y="1052736"/>
          <a:ext cx="9039798" cy="582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27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1178" y="632570"/>
            <a:ext cx="6151160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LETNA </a:t>
            </a:r>
            <a:r>
              <a:rPr lang="sl-SI" sz="28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POROČILA </a:t>
            </a:r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VPOGLED − </a:t>
            </a:r>
            <a:r>
              <a:rPr lang="sl-SI" sz="28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JOLP</a:t>
            </a:r>
            <a:r>
              <a:rPr lang="sl-SI" sz="2800" b="1" dirty="0" smtClean="0">
                <a:solidFill>
                  <a:srgbClr val="32A3CA"/>
                </a:solidFill>
                <a:latin typeface="Open sens"/>
              </a:rPr>
              <a:t/>
            </a:r>
            <a:br>
              <a:rPr lang="sl-SI" sz="2800" b="1" dirty="0" smtClean="0">
                <a:solidFill>
                  <a:srgbClr val="32A3CA"/>
                </a:solidFill>
                <a:latin typeface="Open sens"/>
              </a:rPr>
            </a:b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9675" y="1052736"/>
            <a:ext cx="78408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alibri" panose="020F0502020204030204" pitchFamily="34" charset="0"/>
              </a:rPr>
              <a:t>Za </a:t>
            </a:r>
            <a:r>
              <a:rPr lang="sl-SI" sz="2000" b="1" dirty="0">
                <a:latin typeface="Calibri" panose="020F0502020204030204" pitchFamily="34" charset="0"/>
              </a:rPr>
              <a:t>namen javne objave − aplikacija </a:t>
            </a:r>
            <a:r>
              <a:rPr lang="sl-SI" sz="2000" b="1" dirty="0" smtClean="0">
                <a:latin typeface="Calibri" panose="020F0502020204030204" pitchFamily="34" charset="0"/>
              </a:rPr>
              <a:t>JOLP: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</a:rPr>
              <a:t>omogoča </a:t>
            </a:r>
            <a:r>
              <a:rPr lang="sl-SI" sz="2000" dirty="0">
                <a:latin typeface="Calibri" panose="020F0502020204030204" pitchFamily="34" charset="0"/>
              </a:rPr>
              <a:t>brezplačen vpogled v javno dostopne </a:t>
            </a:r>
            <a:r>
              <a:rPr lang="sl-SI" sz="2000" dirty="0" smtClean="0">
                <a:latin typeface="Calibri" panose="020F0502020204030204" pitchFamily="34" charset="0"/>
              </a:rPr>
              <a:t>podatke LP, tudi POJP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Calibri" panose="020F0502020204030204" pitchFamily="34" charset="0"/>
              </a:rPr>
              <a:t>AJPES </a:t>
            </a:r>
            <a:r>
              <a:rPr lang="sl-SI" sz="2000" dirty="0" smtClean="0">
                <a:latin typeface="Calibri" panose="020F0502020204030204" pitchFamily="34" charset="0"/>
              </a:rPr>
              <a:t>zagotavlja </a:t>
            </a:r>
            <a:r>
              <a:rPr lang="sl-SI" sz="2000" dirty="0">
                <a:latin typeface="Calibri" panose="020F0502020204030204" pitchFamily="34" charset="0"/>
              </a:rPr>
              <a:t>vpogled v javno objavo LP </a:t>
            </a:r>
            <a:r>
              <a:rPr lang="sl-SI" sz="2000" dirty="0" smtClean="0">
                <a:latin typeface="Calibri" panose="020F0502020204030204" pitchFamily="34" charset="0"/>
              </a:rPr>
              <a:t>za </a:t>
            </a:r>
            <a:r>
              <a:rPr lang="sl-SI" sz="2000" dirty="0">
                <a:latin typeface="Calibri" panose="020F0502020204030204" pitchFamily="34" charset="0"/>
              </a:rPr>
              <a:t>5 </a:t>
            </a:r>
            <a:r>
              <a:rPr lang="sl-SI" sz="2000" dirty="0" smtClean="0">
                <a:latin typeface="Calibri" panose="020F0502020204030204" pitchFamily="34" charset="0"/>
              </a:rPr>
              <a:t>let.</a:t>
            </a:r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</a:rPr>
              <a:t>			</a:t>
            </a: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  <a:p>
            <a:endParaRPr lang="sl-SI" sz="1000" dirty="0" smtClean="0">
              <a:latin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7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0" y="2345457"/>
            <a:ext cx="2055444" cy="960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0" y="3580733"/>
            <a:ext cx="7411245" cy="27748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63356" y="671538"/>
            <a:ext cx="8100685" cy="41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LETNA </a:t>
            </a:r>
            <a:r>
              <a:rPr lang="sl-SI" sz="2800" b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POROČILA </a:t>
            </a:r>
            <a:r>
              <a:rPr lang="sl-SI" sz="2800" b="1" dirty="0" smtClean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− POSREDOVANJE</a:t>
            </a:r>
            <a:r>
              <a:rPr lang="sl-SI" sz="2800" b="1" dirty="0" smtClean="0">
                <a:solidFill>
                  <a:srgbClr val="32A3CA"/>
                </a:solidFill>
                <a:latin typeface="Open sens"/>
              </a:rPr>
              <a:t/>
            </a:r>
            <a:br>
              <a:rPr lang="sl-SI" sz="2800" b="1" dirty="0" smtClean="0">
                <a:solidFill>
                  <a:srgbClr val="32A3CA"/>
                </a:solidFill>
                <a:latin typeface="Open sens"/>
              </a:rPr>
            </a:br>
            <a:endParaRPr lang="sl-SI" sz="2800" b="1" dirty="0" smtClean="0">
              <a:solidFill>
                <a:srgbClr val="32A3CA"/>
              </a:solidFill>
              <a:latin typeface="Open sen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66987" y="1340768"/>
            <a:ext cx="78408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 smtClean="0">
              <a:latin typeface="Calibri" panose="020F0502020204030204" pitchFamily="34" charset="0"/>
            </a:endParaRPr>
          </a:p>
          <a:p>
            <a:r>
              <a:rPr lang="sl-SI" sz="2000" b="1" dirty="0" smtClean="0">
                <a:latin typeface="Calibri" panose="020F0502020204030204" pitchFamily="34" charset="0"/>
              </a:rPr>
              <a:t>Ponovna </a:t>
            </a:r>
            <a:r>
              <a:rPr lang="sl-SI" sz="2000" b="1" dirty="0">
                <a:latin typeface="Calibri" panose="020F0502020204030204" pitchFamily="34" charset="0"/>
              </a:rPr>
              <a:t>uporaba podatkov iz letnih poročil</a:t>
            </a:r>
            <a:r>
              <a:rPr lang="sl-SI" sz="2000" dirty="0">
                <a:latin typeface="Calibri" panose="020F0502020204030204" pitchFamily="34" charset="0"/>
              </a:rPr>
              <a:t> vseh vrst poslovnih subjektov: poleg JOLP zagotavlja </a:t>
            </a:r>
            <a:r>
              <a:rPr lang="sl-SI" sz="2000" dirty="0" smtClean="0">
                <a:latin typeface="Calibri" panose="020F0502020204030204" pitchFamily="34" charset="0"/>
              </a:rPr>
              <a:t>AJPES javnost </a:t>
            </a:r>
            <a:r>
              <a:rPr lang="sl-SI" sz="2000" dirty="0">
                <a:latin typeface="Calibri" panose="020F0502020204030204" pitchFamily="34" charset="0"/>
              </a:rPr>
              <a:t>podatkov letnih poročil tudi tako, da </a:t>
            </a:r>
            <a:r>
              <a:rPr lang="sl-SI" sz="2000" dirty="0" smtClean="0">
                <a:latin typeface="Calibri" panose="020F0502020204030204" pitchFamily="34" charset="0"/>
              </a:rPr>
              <a:t>jih posreduje </a:t>
            </a:r>
            <a:r>
              <a:rPr lang="sl-SI" sz="2000" dirty="0">
                <a:latin typeface="Calibri" panose="020F0502020204030204" pitchFamily="34" charset="0"/>
              </a:rPr>
              <a:t>vsakomur  na podlagi </a:t>
            </a:r>
            <a:r>
              <a:rPr lang="sl-SI" sz="2000" dirty="0" smtClean="0">
                <a:latin typeface="Calibri" panose="020F0502020204030204" pitchFamily="34" charset="0"/>
              </a:rPr>
              <a:t>zahteve.</a:t>
            </a:r>
            <a:endParaRPr lang="sl-SI" sz="2000" dirty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  <a:p>
            <a:r>
              <a:rPr lang="sl-SI" sz="2000" b="1" dirty="0">
                <a:latin typeface="Calibri" panose="020F0502020204030204" pitchFamily="34" charset="0"/>
              </a:rPr>
              <a:t>AJPES posreduje podatke iz letnih poročil </a:t>
            </a:r>
            <a:r>
              <a:rPr lang="sl-SI" sz="2000" b="1" dirty="0" smtClean="0">
                <a:latin typeface="Calibri" panose="020F0502020204030204" pitchFamily="34" charset="0"/>
              </a:rPr>
              <a:t>poslovnih subjektov, </a:t>
            </a:r>
            <a:r>
              <a:rPr lang="sl-SI" sz="2000" b="1" dirty="0">
                <a:latin typeface="Calibri" panose="020F0502020204030204" pitchFamily="34" charset="0"/>
              </a:rPr>
              <a:t>zbranih za namen državne statistike </a:t>
            </a:r>
            <a:r>
              <a:rPr lang="sl-SI" sz="2000" dirty="0">
                <a:latin typeface="Calibri" panose="020F0502020204030204" pitchFamily="34" charset="0"/>
              </a:rPr>
              <a:t>(v standardnem izboru za državno statistiko</a:t>
            </a:r>
            <a:r>
              <a:rPr lang="sl-SI" sz="2000" dirty="0" smtClean="0">
                <a:latin typeface="Calibri" panose="020F0502020204030204" pitchFamily="34" charset="0"/>
              </a:rPr>
              <a:t>),</a:t>
            </a:r>
            <a:r>
              <a:rPr lang="sl-SI" sz="2000" dirty="0">
                <a:latin typeface="Calibri" panose="020F0502020204030204" pitchFamily="34" charset="0"/>
              </a:rPr>
              <a:t> le državnim organom in pravnim osebam, ki so po zakonu pooblaščene za njihovo uporabo v evidenčne, analitsko-informativne in raziskovalne namene.</a:t>
            </a:r>
          </a:p>
          <a:p>
            <a:endParaRPr lang="sl-SI" sz="2000" b="1" dirty="0" smtClean="0">
              <a:latin typeface="Calibri" panose="020F0502020204030204" pitchFamily="34" charset="0"/>
            </a:endParaRPr>
          </a:p>
          <a:p>
            <a:r>
              <a:rPr lang="sl-SI" sz="2000" b="1" dirty="0" smtClean="0">
                <a:latin typeface="Calibri" panose="020F0502020204030204" pitchFamily="34" charset="0"/>
              </a:rPr>
              <a:t>Za </a:t>
            </a:r>
            <a:r>
              <a:rPr lang="sl-SI" sz="2000" b="1" dirty="0">
                <a:latin typeface="Calibri" panose="020F0502020204030204" pitchFamily="34" charset="0"/>
              </a:rPr>
              <a:t>namen javne objave − informacije o poslovanju</a:t>
            </a:r>
            <a:r>
              <a:rPr lang="sl-SI" sz="2000" dirty="0">
                <a:latin typeface="Calibri" panose="020F0502020204030204" pitchFamily="34" charset="0"/>
              </a:rPr>
              <a:t> poslovnih </a:t>
            </a:r>
            <a:r>
              <a:rPr lang="sl-SI" sz="2000" dirty="0" smtClean="0">
                <a:latin typeface="Calibri" panose="020F0502020204030204" pitchFamily="34" charset="0"/>
              </a:rPr>
              <a:t>subjektov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</a:rPr>
              <a:t>za </a:t>
            </a:r>
            <a:r>
              <a:rPr lang="sl-SI" sz="2000" dirty="0">
                <a:latin typeface="Calibri" panose="020F0502020204030204" pitchFamily="34" charset="0"/>
              </a:rPr>
              <a:t>posamezno leto – ločeno po vrstah poslovnih subjektov (na voljo tudi arhiv poročil),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</a:rPr>
              <a:t>informacije </a:t>
            </a:r>
            <a:r>
              <a:rPr lang="sl-SI" sz="2000" dirty="0">
                <a:latin typeface="Calibri" panose="020F0502020204030204" pitchFamily="34" charset="0"/>
              </a:rPr>
              <a:t>po statističnih regijah,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</a:rPr>
              <a:t>podatki </a:t>
            </a:r>
            <a:r>
              <a:rPr lang="sl-SI" sz="2000" dirty="0">
                <a:latin typeface="Calibri" panose="020F0502020204030204" pitchFamily="34" charset="0"/>
              </a:rPr>
              <a:t>o hitro rastočih podjetjih</a:t>
            </a:r>
            <a:r>
              <a:rPr lang="sl-SI" sz="2000" dirty="0" smtClean="0">
                <a:latin typeface="Calibri" panose="020F0502020204030204" pitchFamily="34" charset="0"/>
              </a:rPr>
              <a:t>.</a:t>
            </a:r>
            <a:endParaRPr lang="sl-SI" sz="1900" dirty="0" smtClean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8</a:t>
            </a:fld>
            <a:endParaRPr lang="sl-SI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7632848" cy="648072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ZAVODI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166750"/>
            <a:ext cx="8606261" cy="5361214"/>
          </a:xfrm>
        </p:spPr>
        <p:txBody>
          <a:bodyPr/>
          <a:lstStyle/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sl-SI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pravne osebe javnega prava – določeni, drugi </a:t>
            </a:r>
            <a:r>
              <a:rPr lang="sl-SI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(POJP</a:t>
            </a:r>
            <a:r>
              <a:rPr lang="sl-SI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), </a:t>
            </a: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sl-SI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pravne osebe zasebnega prava (POZP),</a:t>
            </a:r>
          </a:p>
          <a:p>
            <a:pPr algn="just">
              <a:lnSpc>
                <a:spcPct val="90000"/>
              </a:lnSpc>
              <a:tabLst>
                <a:tab pos="358775" algn="l"/>
              </a:tabLst>
              <a:defRPr/>
            </a:pPr>
            <a:r>
              <a:rPr lang="sl-SI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gospodarske družbe (GD).</a:t>
            </a: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r>
              <a:rPr lang="sl-SI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PREDLOŽENA LP ZAVODOV ZA LETO 2017:</a:t>
            </a: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r>
              <a:rPr lang="sl-SI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* P 85.3 Srednješolsko izobraževanje</a:t>
            </a:r>
          </a:p>
          <a:p>
            <a:pPr marL="0" lvl="0" indent="0" algn="just">
              <a:lnSpc>
                <a:spcPct val="90000"/>
              </a:lnSpc>
              <a:buNone/>
              <a:tabLst>
                <a:tab pos="358775" algn="l"/>
              </a:tabLst>
              <a:defRPr/>
            </a:pPr>
            <a:r>
              <a:rPr lang="sl-SI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* I 55.9  Dejavnost dijaških in študentskih domov ter druge nastanitve</a:t>
            </a:r>
            <a:endParaRPr lang="sl-SI" sz="14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79" y="6355594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18" y="6355594"/>
            <a:ext cx="306687" cy="3447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88" y="2959794"/>
          <a:ext cx="7929562" cy="2700538"/>
        </p:xfrm>
        <a:graphic>
          <a:graphicData uri="http://schemas.openxmlformats.org/drawingml/2006/table">
            <a:tbl>
              <a:tblPr/>
              <a:tblGrid>
                <a:gridCol w="213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8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ZAVODI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POJP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POZP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2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določeni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drugi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 tega</a:t>
                      </a:r>
                      <a:b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l-S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P85.3</a:t>
                      </a:r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sl-S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I55.9</a:t>
                      </a:r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 tega</a:t>
                      </a:r>
                      <a:b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P85.3, I55.9*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javni gospodarski zavod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zavod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3.204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javni zavod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1.444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1.441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skupnost zavodov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javni raziskovalni zavod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zavod v zasebni lasti</a:t>
                      </a:r>
                    </a:p>
                  </a:txBody>
                  <a:tcPr marL="67326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4.728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3.242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81" marR="67326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768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7734AE798B994198AE905C6FBF85F0" ma:contentTypeVersion="7" ma:contentTypeDescription="Ustvari nov dokument." ma:contentTypeScope="" ma:versionID="091ebc14306284f53b3516979965b96d">
  <xsd:schema xmlns:xsd="http://www.w3.org/2001/XMLSchema" xmlns:xs="http://www.w3.org/2001/XMLSchema" xmlns:p="http://schemas.microsoft.com/office/2006/metadata/properties" xmlns:ns2="a55dc451-937a-47a7-95da-4af4a96d5986" xmlns:ns3="3905c3e2-3772-4995-8321-4d47e872f07d" targetNamespace="http://schemas.microsoft.com/office/2006/metadata/properties" ma:root="true" ma:fieldsID="703c2dbf33925246bdbdf523b9bdc5ba" ns2:_="" ns3:_="">
    <xsd:import namespace="a55dc451-937a-47a7-95da-4af4a96d5986"/>
    <xsd:import namespace="3905c3e2-3772-4995-8321-4d47e872f0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rsta_x0020_dokumenta" minOccurs="0"/>
                <xsd:element ref="ns3:Datum" minOccurs="0"/>
                <xsd:element ref="ns3:_x0160_tevilk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c451-937a-47a7-95da-4af4a96d59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5c3e2-3772-4995-8321-4d47e872f07d" elementFormDefault="qualified">
    <xsd:import namespace="http://schemas.microsoft.com/office/2006/documentManagement/types"/>
    <xsd:import namespace="http://schemas.microsoft.com/office/infopath/2007/PartnerControls"/>
    <xsd:element name="Vrsta_x0020_dokumenta" ma:index="11" nillable="true" ma:displayName="Vrsta dokumenta" ma:internalName="Vrsta_x0020_dokumenta">
      <xsd:simpleType>
        <xsd:restriction base="dms:Text">
          <xsd:maxLength value="255"/>
        </xsd:restriction>
      </xsd:simpleType>
    </xsd:element>
    <xsd:element name="Datum" ma:index="12" nillable="true" ma:displayName="Datum" ma:format="DateOnly" ma:internalName="Datum">
      <xsd:simpleType>
        <xsd:restriction base="dms:DateTime"/>
      </xsd:simpleType>
    </xsd:element>
    <xsd:element name="_x0160_tevilka" ma:index="13" nillable="true" ma:displayName="Številka" ma:internalName="_x0160_tevilk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160_tevilka xmlns="3905c3e2-3772-4995-8321-4d47e872f07d" xsi:nil="true"/>
    <Vrsta_x0020_dokumenta xmlns="3905c3e2-3772-4995-8321-4d47e872f07d">Delavnice</Vrsta_x0020_dokumenta>
    <Datum xmlns="3905c3e2-3772-4995-8321-4d47e872f07d">2016-02-22T23:00:00+00:00</Datum>
    <_dlc_DocId xmlns="a55dc451-937a-47a7-95da-4af4a96d5986">5ZMNEFAUS7KH-516-30</_dlc_DocId>
    <_dlc_DocIdUrl xmlns="a55dc451-937a-47a7-95da-4af4a96d5986">
      <Url>http://ajda2/SSI/LP/_layouts/DocIdRedir.aspx?ID=5ZMNEFAUS7KH-516-30</Url>
      <Description>5ZMNEFAUS7KH-516-30</Description>
    </_dlc_DocIdUrl>
  </documentManagement>
</p:properties>
</file>

<file path=customXml/itemProps1.xml><?xml version="1.0" encoding="utf-8"?>
<ds:datastoreItem xmlns:ds="http://schemas.openxmlformats.org/officeDocument/2006/customXml" ds:itemID="{95966924-D54E-4C53-B811-A65CF19BD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4527C-C983-4825-A2F5-42EF74171D8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F0A30B-6516-4170-8923-1A1684E54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c451-937a-47a7-95da-4af4a96d5986"/>
    <ds:schemaRef ds:uri="3905c3e2-3772-4995-8321-4d47e872f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02CF0B6-4250-4FD5-85C8-312E32FABA5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a55dc451-937a-47a7-95da-4af4a96d5986"/>
    <ds:schemaRef ds:uri="http://schemas.microsoft.com/office/infopath/2007/PartnerControls"/>
    <ds:schemaRef ds:uri="3905c3e2-3772-4995-8321-4d47e872f07d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12111</TotalTime>
  <Words>2190</Words>
  <Application>Microsoft Office PowerPoint</Application>
  <PresentationFormat>Diaprojekcija na zaslonu (4:3)</PresentationFormat>
  <Paragraphs>529</Paragraphs>
  <Slides>54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6</vt:i4>
      </vt:variant>
      <vt:variant>
        <vt:lpstr>Naslovi diapozitivov</vt:lpstr>
      </vt:variant>
      <vt:variant>
        <vt:i4>54</vt:i4>
      </vt:variant>
    </vt:vector>
  </HeadingPairs>
  <TitlesOfParts>
    <vt:vector size="68" baseType="lpstr">
      <vt:lpstr>Arial</vt:lpstr>
      <vt:lpstr>Calibri</vt:lpstr>
      <vt:lpstr>Myriad Pro</vt:lpstr>
      <vt:lpstr>Open sens</vt:lpstr>
      <vt:lpstr>Symbol</vt:lpstr>
      <vt:lpstr>Tahoma</vt:lpstr>
      <vt:lpstr>Times New Roman</vt:lpstr>
      <vt:lpstr>Wingdings</vt:lpstr>
      <vt:lpstr>Default Design</vt:lpstr>
      <vt:lpstr>12_Default Design</vt:lpstr>
      <vt:lpstr>1_Default Design</vt:lpstr>
      <vt:lpstr>2_Default Design</vt:lpstr>
      <vt:lpstr>13_Default Design</vt:lpstr>
      <vt:lpstr>14_Default Design</vt:lpstr>
      <vt:lpstr>LETNO POROČILO ZAVODA IN NJEGOVA ODDAJA NA AJPES  LETNI POSVET  Zveza srednjih šol in dijaških domov Slovenije, 29. januar 2019 </vt:lpstr>
      <vt:lpstr>PowerPointova predstavitev</vt:lpstr>
      <vt:lpstr>PowerPointova predstavitev</vt:lpstr>
      <vt:lpstr>GLAVNI MEJNIKI V POSLOVANJU AJPES</vt:lpstr>
      <vt:lpstr>PowerPointova predstavitev</vt:lpstr>
      <vt:lpstr>PowerPointova predstavitev</vt:lpstr>
      <vt:lpstr>PowerPointova predstavitev</vt:lpstr>
      <vt:lpstr>PowerPointova predstavitev</vt:lpstr>
      <vt:lpstr>  ZAVODI</vt:lpstr>
      <vt:lpstr>OPREDELITEV JAVNEGA ZAVODA</vt:lpstr>
      <vt:lpstr>POSEBNOSTI RAČUNOVODSTVA JAVNIH ZAVODOV</vt:lpstr>
      <vt:lpstr>OBVEZNI DOKUMENTI ZAVODA</vt:lpstr>
      <vt:lpstr>NOTRANJI NADZOR JAVNIH FINANC</vt:lpstr>
      <vt:lpstr>PRAVNE PODLAGE ZA PRIPRAVO IN PREDLOŽITEV LP – PRAVNE OSEBE JAVNEGA PRAVA</vt:lpstr>
      <vt:lpstr>APLIKACIJA LP – PRAVNE OSEBE  JAVNEGA PRAVA</vt:lpstr>
      <vt:lpstr>APLIKACIJA LP – PRAVNE OSEBE JAVNEGA PRAVA</vt:lpstr>
      <vt:lpstr>APLIKACIJA LP – PRAVNE OSEBE JAVNEGA PRAVA</vt:lpstr>
      <vt:lpstr>APLIKACIJA LP – PRAVNE OSEBE JAVNEGA PRAVA</vt:lpstr>
      <vt:lpstr>APLIKACIJA LP – PRAVNE OSEBE JAVNEGA PRAVA</vt:lpstr>
      <vt:lpstr>APLIKACIJA LP – PRAVNE OSEBE JAVNEGA PRAVA</vt:lpstr>
      <vt:lpstr>PRAVNE OSEBE ZASEBNEGA PRAVA - PRAVNE PODLAGE  </vt:lpstr>
      <vt:lpstr>APLIKACIJA LP – PRAVNE OSEBE  ZASEBNEGA PRAVA</vt:lpstr>
      <vt:lpstr>OPREDELITEV VELIKOSTI – PRAVNE OSEBE ZASEBNEGA PRAVA</vt:lpstr>
      <vt:lpstr>APLIKACIJA LP – PRAVNE OSEBE ZASEBNEGA PRAVA</vt:lpstr>
      <vt:lpstr>APLIKACIJA LP – PRAVNE OSEBE ZASEBNEGA PRAVA</vt:lpstr>
      <vt:lpstr>APLIKACIJA LP – PRAVNE OSEBE ZASEBNEGA PRAVA</vt:lpstr>
      <vt:lpstr>APLIKACIJA LP – PRAVNE OSEBE ZASEBNEGA PRAVA</vt:lpstr>
      <vt:lpstr>APLIKACIJA LP – PRAVNE OSEBE ZASEBNEGA PRAVA</vt:lpstr>
      <vt:lpstr>PORTAL AJPES - prijava</vt:lpstr>
      <vt:lpstr>PORTAL AJPES - prijava</vt:lpstr>
      <vt:lpstr>PORTAL AJPES - prijava</vt:lpstr>
      <vt:lpstr>PORTAL AJPES – moja stran, nastavitve, KDP, pooblastila </vt:lpstr>
      <vt:lpstr>PowerPointova predstavitev</vt:lpstr>
      <vt:lpstr>PowerPointova predstavitev</vt:lpstr>
      <vt:lpstr>MOŽNOST PREVERJANJA POSLOVNIH PARTNERJEV Z UPORABO PODATKOV AJPES</vt:lpstr>
      <vt:lpstr>Kako do zanesljive ocene poslovnih partnerjev?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Preverjanje transakcijskih računov (RTR)</vt:lpstr>
      <vt:lpstr>Dostop do RTR </vt:lpstr>
      <vt:lpstr>PowerPointova predstavitev</vt:lpstr>
      <vt:lpstr>Preverjanje objav v e-Objave</vt:lpstr>
      <vt:lpstr>Preverjanje finančnih podatkov – letna poročila</vt:lpstr>
      <vt:lpstr>Vsi podatki na enem mestu</vt:lpstr>
      <vt:lpstr>Napredno povezovanje parametrov  iskanja</vt:lpstr>
      <vt:lpstr>PowerPointova predstavitev</vt:lpstr>
      <vt:lpstr>PowerPointova predstavitev</vt:lpstr>
      <vt:lpstr>Mreža Evropskih poslovnih registrov (EBR)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6_Delavnica_LP_2015_23.02.2016</dc:title>
  <dc:creator>SSI</dc:creator>
  <cp:lastModifiedBy>Fani Al-Mansour</cp:lastModifiedBy>
  <cp:revision>565</cp:revision>
  <cp:lastPrinted>2019-01-25T07:02:46Z</cp:lastPrinted>
  <dcterms:created xsi:type="dcterms:W3CDTF">2016-02-11T07:06:38Z</dcterms:created>
  <dcterms:modified xsi:type="dcterms:W3CDTF">2019-01-27T05:53:52Z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0x010100F67734AE798B994198AE905C6FBF85F0</vt:lpwstr>
  </property>
  <property fmtid="{D5CDD505-2E9C-101B-9397-08002B2CF9AE}" pid="3" name="_dlc_DocIdItemGuid">
    <vt:lpwstr>f902ecf8-f1de-4df3-b18a-c1195e8c0816</vt:lpwstr>
  </property>
</Properties>
</file>