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  <p:sldMasterId id="2147483650" r:id="rId2"/>
  </p:sldMasterIdLst>
  <p:notesMasterIdLst>
    <p:notesMasterId r:id="rId21"/>
  </p:notesMasterIdLst>
  <p:handoutMasterIdLst>
    <p:handoutMasterId r:id="rId22"/>
  </p:handoutMasterIdLst>
  <p:sldIdLst>
    <p:sldId id="309" r:id="rId3"/>
    <p:sldId id="313" r:id="rId4"/>
    <p:sldId id="310" r:id="rId5"/>
    <p:sldId id="312" r:id="rId6"/>
    <p:sldId id="311" r:id="rId7"/>
    <p:sldId id="314" r:id="rId8"/>
    <p:sldId id="315" r:id="rId9"/>
    <p:sldId id="316" r:id="rId10"/>
    <p:sldId id="317" r:id="rId11"/>
    <p:sldId id="318" r:id="rId12"/>
    <p:sldId id="256" r:id="rId13"/>
    <p:sldId id="295" r:id="rId14"/>
    <p:sldId id="296" r:id="rId15"/>
    <p:sldId id="297" r:id="rId16"/>
    <p:sldId id="298" r:id="rId17"/>
    <p:sldId id="299" r:id="rId18"/>
    <p:sldId id="284" r:id="rId19"/>
    <p:sldId id="308" r:id="rId20"/>
  </p:sldIdLst>
  <p:sldSz cx="9144000" cy="6858000" type="screen4x3"/>
  <p:notesSz cx="6797675" cy="9928225"/>
  <p:embeddedFontLst>
    <p:embeddedFont>
      <p:font typeface="Republika" panose="020B0604020202020204" charset="-18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gita Pavlovič" initials="BP" lastIdx="2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rednji slog 1 – poudarek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Srednji slog 1 – poudarek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F1AB2-1976-4502-BF36-3FF5EA218861}" styleName="Srednji slog 4 – poudarek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950" autoAdjust="0"/>
    <p:restoredTop sz="82012" autoAdjust="0"/>
  </p:normalViewPr>
  <p:slideViewPr>
    <p:cSldViewPr snapToGrid="0" snapToObjects="1">
      <p:cViewPr varScale="1">
        <p:scale>
          <a:sx n="56" d="100"/>
          <a:sy n="56" d="100"/>
        </p:scale>
        <p:origin x="9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198" y="90"/>
      </p:cViewPr>
      <p:guideLst>
        <p:guide orient="horz" pos="2928"/>
        <p:guide pos="2208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B3E31A9-8C6C-4587-B718-C33C44962031}" type="datetimeFigureOut">
              <a:rPr lang="sl-SI"/>
              <a:pPr>
                <a:defRPr/>
              </a:pPr>
              <a:t>29. 01. 2019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29670"/>
            <a:ext cx="294565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29670"/>
            <a:ext cx="2945659" cy="49696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0FEF73E-66B2-4528-BDA0-B4A0961E6EE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88876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9275298-3BC8-4737-8B11-80B0AFE8D9D9}" type="datetimeFigureOut">
              <a:rPr lang="en-US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768" y="4715630"/>
            <a:ext cx="5438140" cy="4467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en-US" noProof="0" smtClean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29670"/>
            <a:ext cx="294565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29670"/>
            <a:ext cx="2945659" cy="49696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F5F687D-D50C-4E6D-A0A4-3D436D0A2B55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660236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 dirty="0" smtClean="0"/>
          </a:p>
        </p:txBody>
      </p:sp>
      <p:sp>
        <p:nvSpPr>
          <p:cNvPr id="7172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D7AD22-4BCB-4CAF-BD90-74AEBC67C6AD}" type="slidenum">
              <a:rPr lang="en-US" altLang="sl-SI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sl-SI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000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 smtClean="0"/>
          </a:p>
        </p:txBody>
      </p:sp>
      <p:sp>
        <p:nvSpPr>
          <p:cNvPr id="11268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A57F93-781D-48A5-A7DF-145B268D401B}" type="slidenum">
              <a:rPr lang="en-US" altLang="sl-SI" smtClean="0"/>
              <a:pPr/>
              <a:t>12</a:t>
            </a:fld>
            <a:endParaRPr lang="en-US" altLang="sl-SI" smtClean="0"/>
          </a:p>
        </p:txBody>
      </p:sp>
    </p:spTree>
    <p:extLst>
      <p:ext uri="{BB962C8B-B14F-4D97-AF65-F5344CB8AC3E}">
        <p14:creationId xmlns:p14="http://schemas.microsoft.com/office/powerpoint/2010/main" val="4088556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 dirty="0" smtClean="0"/>
          </a:p>
        </p:txBody>
      </p:sp>
      <p:sp>
        <p:nvSpPr>
          <p:cNvPr id="13316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6115AC-CEAF-4272-88AA-102CBA92895E}" type="slidenum">
              <a:rPr lang="en-US" altLang="sl-SI" smtClean="0"/>
              <a:pPr/>
              <a:t>13</a:t>
            </a:fld>
            <a:endParaRPr lang="en-US" altLang="sl-SI" smtClean="0"/>
          </a:p>
        </p:txBody>
      </p:sp>
    </p:spTree>
    <p:extLst>
      <p:ext uri="{BB962C8B-B14F-4D97-AF65-F5344CB8AC3E}">
        <p14:creationId xmlns:p14="http://schemas.microsoft.com/office/powerpoint/2010/main" val="2662077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 smtClean="0"/>
          </a:p>
        </p:txBody>
      </p:sp>
      <p:sp>
        <p:nvSpPr>
          <p:cNvPr id="17412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F56535-E08C-4C44-92C5-B805A7B4DF9D}" type="slidenum">
              <a:rPr lang="en-US" altLang="sl-SI" smtClean="0"/>
              <a:pPr/>
              <a:t>14</a:t>
            </a:fld>
            <a:endParaRPr lang="en-US" altLang="sl-SI" smtClean="0"/>
          </a:p>
        </p:txBody>
      </p:sp>
    </p:spTree>
    <p:extLst>
      <p:ext uri="{BB962C8B-B14F-4D97-AF65-F5344CB8AC3E}">
        <p14:creationId xmlns:p14="http://schemas.microsoft.com/office/powerpoint/2010/main" val="1282529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 smtClean="0"/>
          </a:p>
        </p:txBody>
      </p:sp>
      <p:sp>
        <p:nvSpPr>
          <p:cNvPr id="19460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16DA5B-7DBE-43B5-8F23-00E70F4152A0}" type="slidenum">
              <a:rPr lang="en-US" altLang="sl-SI" smtClean="0"/>
              <a:pPr/>
              <a:t>15</a:t>
            </a:fld>
            <a:endParaRPr lang="en-US" altLang="sl-SI" smtClean="0"/>
          </a:p>
        </p:txBody>
      </p:sp>
    </p:spTree>
    <p:extLst>
      <p:ext uri="{BB962C8B-B14F-4D97-AF65-F5344CB8AC3E}">
        <p14:creationId xmlns:p14="http://schemas.microsoft.com/office/powerpoint/2010/main" val="502653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 smtClean="0"/>
          </a:p>
        </p:txBody>
      </p:sp>
      <p:sp>
        <p:nvSpPr>
          <p:cNvPr id="21508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A3E687-3896-4281-B056-96DFBF73CB1A}" type="slidenum">
              <a:rPr lang="en-US" altLang="sl-SI" smtClean="0"/>
              <a:pPr/>
              <a:t>16</a:t>
            </a:fld>
            <a:endParaRPr lang="en-US" altLang="sl-SI" smtClean="0"/>
          </a:p>
        </p:txBody>
      </p:sp>
    </p:spTree>
    <p:extLst>
      <p:ext uri="{BB962C8B-B14F-4D97-AF65-F5344CB8AC3E}">
        <p14:creationId xmlns:p14="http://schemas.microsoft.com/office/powerpoint/2010/main" val="4141129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5F687D-D50C-4E6D-A0A4-3D436D0A2B55}" type="slidenum">
              <a:rPr lang="en-US" altLang="sl-SI" smtClean="0"/>
              <a:pPr>
                <a:defRPr/>
              </a:pPr>
              <a:t>17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597818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0E92F-979C-4A12-B7F7-6ADFA84CADB0}" type="datetime1">
              <a:rPr lang="en-US"/>
              <a:pPr>
                <a:defRPr/>
              </a:pPr>
              <a:t>1/29/2019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C7086-619E-4DF9-998A-BB06F44F4CF8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576233755"/>
      </p:ext>
    </p:extLst>
  </p:cSld>
  <p:clrMapOvr>
    <a:masterClrMapping/>
  </p:clrMapOvr>
  <p:transition spd="slow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BFAF9-9FB9-47D7-82ED-97997FD6C48C}" type="datetime1">
              <a:rPr lang="en-US"/>
              <a:pPr>
                <a:defRPr/>
              </a:pPr>
              <a:t>1/29/2019</a:t>
            </a:fld>
            <a:endParaRPr lang="sl-SI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E16FD-8251-4578-B149-9D6FBB551B9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70954338"/>
      </p:ext>
    </p:extLst>
  </p:cSld>
  <p:clrMapOvr>
    <a:masterClrMapping/>
  </p:clrMapOvr>
  <p:transition spd="slow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057F290-300B-40AA-8F46-F933D1C6B7F5}" type="datetimeFigureOut">
              <a:rPr lang="sl-SI"/>
              <a:pPr>
                <a:defRPr/>
              </a:pPr>
              <a:t>29. 01. 2019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3E55804-40A9-44EC-B6F3-9ED47BBDB8C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964422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F470CD-8F38-4E0B-8774-A270758EFAF7}" type="datetime1">
              <a:rPr lang="en-US"/>
              <a:pPr>
                <a:defRPr/>
              </a:pPr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ABABA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E9D836A-024C-4913-8BE1-282A1DDCA3C0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  <p:pic>
        <p:nvPicPr>
          <p:cNvPr id="1029" name="Slika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514350"/>
            <a:ext cx="288766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Slika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113" y="206375"/>
            <a:ext cx="211455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ransition spd="slow">
    <p:pull dir="u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550" y="6356350"/>
            <a:ext cx="1582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62EB17-214D-464C-896A-3B58A58484C7}" type="datetime1">
              <a:rPr lang="en-US"/>
              <a:pPr>
                <a:defRPr/>
              </a:pPr>
              <a:t>1/29/2019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6081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ABABA"/>
                </a:solidFill>
              </a:defRPr>
            </a:lvl1pPr>
          </a:lstStyle>
          <a:p>
            <a:pPr>
              <a:defRPr/>
            </a:pPr>
            <a:fld id="{93C909CE-4495-47E3-B9B3-001208D8089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  <p:pic>
        <p:nvPicPr>
          <p:cNvPr id="2053" name="Slika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514350"/>
            <a:ext cx="288766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Slika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113" y="206375"/>
            <a:ext cx="211455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</p:sldLayoutIdLst>
  <p:transition spd="slow">
    <p:pull dir="u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si/url?sa=i&amp;rct=j&amp;q=&amp;esrc=s&amp;source=images&amp;cd=&amp;cad=rja&amp;uact=8&amp;ved=0ahUKEwiZ94zjnfLVAhUDPhQKHR4AA-YQjRwIBw&amp;url=https://curtaincallartseducation.com/2015/09/18/welcome-to-the-new-website/&amp;psig=AFQjCNHLDu281NIBWTpcj7PxpSidSp3T3A&amp;ust=1503745230430344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84464" y="274638"/>
            <a:ext cx="8302336" cy="1143000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DIJAKI S POSEBNIMI POTREBAMI</a:t>
            </a:r>
          </a:p>
          <a:p>
            <a:endParaRPr lang="sl-SI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sl-SI" sz="2000" dirty="0" smtClean="0">
                <a:solidFill>
                  <a:schemeClr val="accent2">
                    <a:lumMod val="75000"/>
                  </a:schemeClr>
                </a:solidFill>
              </a:rPr>
              <a:t>V </a:t>
            </a:r>
            <a:r>
              <a:rPr lang="sl-SI" sz="2000" dirty="0">
                <a:solidFill>
                  <a:schemeClr val="accent2">
                    <a:lumMod val="75000"/>
                  </a:schemeClr>
                </a:solidFill>
              </a:rPr>
              <a:t>vseh </a:t>
            </a:r>
            <a:r>
              <a:rPr lang="sl-SI" sz="2000" dirty="0" smtClean="0">
                <a:solidFill>
                  <a:schemeClr val="accent2">
                    <a:lumMod val="75000"/>
                  </a:schemeClr>
                </a:solidFill>
              </a:rPr>
              <a:t>srednješolskih zakonih imajo </a:t>
            </a:r>
            <a:r>
              <a:rPr lang="sl-SI" sz="2000" dirty="0">
                <a:solidFill>
                  <a:schemeClr val="accent2">
                    <a:lumMod val="75000"/>
                  </a:schemeClr>
                </a:solidFill>
              </a:rPr>
              <a:t>dijaki s posebnimi potrebami v skladu z Zakonom o usmerjanju otrok s posebnimi potrebami (ZUOPP-1) poseben status, oziroma imajo možnosti pridobiti različne pravice. </a:t>
            </a:r>
            <a:r>
              <a:rPr lang="sl-SI" sz="2000" dirty="0" smtClean="0">
                <a:solidFill>
                  <a:schemeClr val="accent2">
                    <a:lumMod val="75000"/>
                  </a:schemeClr>
                </a:solidFill>
              </a:rPr>
              <a:t>Takšnih je kar okoli 5 %. </a:t>
            </a:r>
          </a:p>
          <a:p>
            <a:endParaRPr lang="sl-SI" sz="20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sl-SI" sz="2000" dirty="0" smtClean="0">
                <a:solidFill>
                  <a:schemeClr val="accent3">
                    <a:lumMod val="75000"/>
                  </a:schemeClr>
                </a:solidFill>
              </a:rPr>
              <a:t>Dijaki </a:t>
            </a:r>
            <a:r>
              <a:rPr lang="sl-SI" sz="2000" dirty="0">
                <a:solidFill>
                  <a:schemeClr val="accent3">
                    <a:lumMod val="75000"/>
                  </a:schemeClr>
                </a:solidFill>
              </a:rPr>
              <a:t>s posebnimi potrebami se izobražujejo v srednješolskih izobraževalnih programih s prilagojenim izvajanjem in dodatno strokovno pomočjo v rednih šolah ter v prilagojenih izobraževalnih programih, ki jih izvajajo zavodi za vzgojo in izobraževanje otrok in mladostnikov s posebnimi potrebami</a:t>
            </a:r>
            <a:r>
              <a:rPr lang="sl-SI" sz="20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sl-SI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7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sl-SI" sz="1800" dirty="0" smtClean="0">
              <a:solidFill>
                <a:srgbClr val="999999"/>
              </a:solidFill>
            </a:endParaRPr>
          </a:p>
          <a:p>
            <a:pPr marL="0" lvl="0" indent="0">
              <a:buNone/>
            </a:pPr>
            <a:endParaRPr lang="sl-SI" sz="1800" dirty="0">
              <a:solidFill>
                <a:srgbClr val="999999"/>
              </a:solidFill>
            </a:endParaRPr>
          </a:p>
          <a:p>
            <a:pPr marL="0" lvl="0" indent="0" algn="just">
              <a:buNone/>
            </a:pPr>
            <a:r>
              <a:rPr lang="sl-SI" sz="2000" dirty="0" smtClean="0">
                <a:solidFill>
                  <a:schemeClr val="accent1">
                    <a:lumMod val="75000"/>
                  </a:schemeClr>
                </a:solidFill>
              </a:rPr>
              <a:t>Do takšnih, občutljivih sprememb se seveda ne da čez noč, zato smo se v tej evropski perspektivi lotili razvojnih projektov, ki že prinašajo prve rezultate, ki bodo </a:t>
            </a:r>
            <a:r>
              <a:rPr lang="sl-SI" sz="2000" dirty="0" err="1" smtClean="0">
                <a:solidFill>
                  <a:schemeClr val="accent1">
                    <a:lumMod val="75000"/>
                  </a:schemeClr>
                </a:solidFill>
              </a:rPr>
              <a:t>evalvirani</a:t>
            </a:r>
            <a:r>
              <a:rPr lang="sl-SI" sz="2000" dirty="0" smtClean="0">
                <a:solidFill>
                  <a:schemeClr val="accent1">
                    <a:lumMod val="75000"/>
                  </a:schemeClr>
                </a:solidFill>
              </a:rPr>
              <a:t>. Na ta način bomo imeli strokovna izhodišča za spremembe. </a:t>
            </a:r>
            <a:endParaRPr lang="sl-SI" dirty="0">
              <a:solidFill>
                <a:srgbClr val="999999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4168645"/>
            <a:ext cx="2607437" cy="196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7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928688" y="1430338"/>
            <a:ext cx="7326312" cy="28765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sl-SI" altLang="sl-SI" sz="24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/>
            </a:r>
            <a:br>
              <a:rPr lang="sl-SI" altLang="sl-SI" sz="24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sl-SI" altLang="sl-SI" sz="4000" b="1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altLang="sl-SI" sz="4000" b="1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altLang="sl-SI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sl-SI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685800" y="604838"/>
            <a:ext cx="40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sl-SI" sz="2400">
                <a:latin typeface="Republika" pitchFamily="2" charset="-18"/>
              </a:rPr>
              <a:t></a:t>
            </a:r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1331913" y="1281113"/>
            <a:ext cx="191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Calibri" panose="020F0502020204030204" pitchFamily="34" charset="0"/>
              </a:rPr>
              <a:t></a:t>
            </a:r>
          </a:p>
        </p:txBody>
      </p:sp>
      <p:sp>
        <p:nvSpPr>
          <p:cNvPr id="6150" name="Pravokotnik 2"/>
          <p:cNvSpPr>
            <a:spLocks noChangeArrowheads="1"/>
          </p:cNvSpPr>
          <p:nvPr/>
        </p:nvSpPr>
        <p:spPr bwMode="auto">
          <a:xfrm>
            <a:off x="57150" y="6245173"/>
            <a:ext cx="8197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/>
            <a:r>
              <a:rPr lang="sl-SI" altLang="sl-SI" sz="1200" dirty="0">
                <a:cs typeface="Arial" panose="020B0604020202020204" pitchFamily="34" charset="0"/>
              </a:rPr>
              <a:t>Naložbo sofinancirata Republika Slovenija in Evropska unija iz Evropskega socialnega sklada. 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889000" y="1477915"/>
            <a:ext cx="7162800" cy="40626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Projekti za podporo inkluziji:</a:t>
            </a:r>
            <a:endParaRPr lang="sl-SI" altLang="sl-SI" sz="24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sl-SI" altLang="sl-SI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sz="2400" dirty="0" smtClean="0">
                <a:solidFill>
                  <a:schemeClr val="accent3"/>
                </a:solidFill>
              </a:rPr>
              <a:t>Mreža strokovnih institucij za podporo otrokom s posebnimi potrebami in njihovim družinam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sz="2400" dirty="0" smtClean="0">
                <a:solidFill>
                  <a:schemeClr val="accent4"/>
                </a:solidFill>
              </a:rPr>
              <a:t>Spodbujanje socialne vključenosti otrok in mladih s posebnimi potrebami v lokalno okolje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sz="2400" dirty="0" smtClean="0">
                <a:solidFill>
                  <a:schemeClr val="accent5"/>
                </a:solidFill>
              </a:rPr>
              <a:t>Celostna obravnava otrok s čustvenimi in vedenjskimi motnjami v vzgojnih zavodih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sz="2400" dirty="0" smtClean="0">
                <a:solidFill>
                  <a:schemeClr val="accent6"/>
                </a:solidFill>
              </a:rPr>
              <a:t>Projekti na področju zaposlovanja v pomoč vzgojno-izobraževalnim zavodom pri delu z otroki s posebnimi potrebami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566" y="5257798"/>
            <a:ext cx="1695494" cy="15794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22263" y="1152525"/>
            <a:ext cx="8345487" cy="15668905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sl-SI" altLang="sl-SI" sz="2400" b="1" dirty="0" smtClean="0">
              <a:solidFill>
                <a:srgbClr val="00B050"/>
              </a:solidFill>
              <a:cs typeface="Arial" charset="0"/>
            </a:endParaRPr>
          </a:p>
          <a:p>
            <a:pPr marL="914400" lvl="1" indent="-457200">
              <a:buAutoNum type="arabicPeriod"/>
              <a:defRPr/>
            </a:pPr>
            <a:r>
              <a:rPr lang="sl-SI" altLang="sl-SI" sz="2000" b="1" i="1" dirty="0" smtClean="0">
                <a:solidFill>
                  <a:srgbClr val="00B050"/>
                </a:solidFill>
                <a:cs typeface="Arial" charset="0"/>
              </a:rPr>
              <a:t>Javni razpis za izbor Mreže strokovnih institucij za podporo otrokom s posebnimi potrebami in njihovim družinam</a:t>
            </a:r>
          </a:p>
          <a:p>
            <a:pPr marL="457200" lvl="1" indent="0">
              <a:defRPr/>
            </a:pPr>
            <a:r>
              <a:rPr lang="sl-SI" altLang="sl-SI" sz="2000" b="1" dirty="0" smtClean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Vzpostavili smo strokovne centre, </a:t>
            </a:r>
            <a:r>
              <a:rPr lang="sl-SI" altLang="sl-SI" sz="20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ki </a:t>
            </a:r>
            <a:r>
              <a:rPr lang="sl-SI" sz="20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izvajajo naslednje dejavnosti: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dirty="0"/>
              <a:t>specialno-pedagoško </a:t>
            </a:r>
            <a:r>
              <a:rPr lang="x-none"/>
              <a:t>diagnostik</a:t>
            </a:r>
            <a:r>
              <a:rPr lang="sl-SI" dirty="0"/>
              <a:t>o</a:t>
            </a:r>
            <a:r>
              <a:rPr lang="x-none"/>
              <a:t>,</a:t>
            </a:r>
            <a:endParaRPr lang="sl-SI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x-none"/>
              <a:t>svetovanje in strokovn</a:t>
            </a:r>
            <a:r>
              <a:rPr lang="sl-SI" dirty="0"/>
              <a:t>o</a:t>
            </a:r>
            <a:r>
              <a:rPr lang="x-none"/>
              <a:t> podpor</a:t>
            </a:r>
            <a:r>
              <a:rPr lang="sl-SI" dirty="0"/>
              <a:t>o</a:t>
            </a:r>
            <a:r>
              <a:rPr lang="x-none"/>
              <a:t>,</a:t>
            </a:r>
            <a:endParaRPr lang="sl-SI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x-none"/>
              <a:t>izdelav</a:t>
            </a:r>
            <a:r>
              <a:rPr lang="sl-SI" dirty="0"/>
              <a:t>o in izposojo </a:t>
            </a:r>
            <a:r>
              <a:rPr lang="x-none"/>
              <a:t>didaktičnih pripomočkov</a:t>
            </a:r>
            <a:r>
              <a:rPr lang="sl-SI" dirty="0"/>
              <a:t> in opreme</a:t>
            </a:r>
            <a:r>
              <a:rPr lang="x-none"/>
              <a:t>,</a:t>
            </a:r>
            <a:endParaRPr lang="sl-SI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x-none"/>
              <a:t>razv</a:t>
            </a:r>
            <a:r>
              <a:rPr lang="sl-SI" dirty="0"/>
              <a:t>oj</a:t>
            </a:r>
            <a:r>
              <a:rPr lang="x-none"/>
              <a:t> strokovn</a:t>
            </a:r>
            <a:r>
              <a:rPr lang="sl-SI" dirty="0"/>
              <a:t>ega</a:t>
            </a:r>
            <a:r>
              <a:rPr lang="x-none"/>
              <a:t> del</a:t>
            </a:r>
            <a:r>
              <a:rPr lang="sl-SI" dirty="0"/>
              <a:t>a</a:t>
            </a:r>
            <a:r>
              <a:rPr lang="x-none"/>
              <a:t>.</a:t>
            </a:r>
            <a:endParaRPr lang="sl-SI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sl-SI" altLang="sl-SI" sz="2000" b="1" dirty="0" smtClean="0">
              <a:solidFill>
                <a:schemeClr val="accent3">
                  <a:lumMod val="75000"/>
                </a:schemeClr>
              </a:solidFill>
              <a:cs typeface="Arial" charset="0"/>
            </a:endParaRPr>
          </a:p>
          <a:p>
            <a:pPr marL="457200" lvl="1" indent="0" algn="just">
              <a:defRPr/>
            </a:pPr>
            <a:r>
              <a:rPr lang="sl-SI" altLang="sl-SI" sz="2000" b="1" dirty="0" smtClean="0">
                <a:solidFill>
                  <a:schemeClr val="accent3"/>
                </a:solidFill>
                <a:cs typeface="Arial" charset="0"/>
              </a:rPr>
              <a:t>Pilotni projekt, s pomočjo katerega želimo opredeliti potrebne kadrovske in materialne vire za izvajanje storitev strokovnega centra, ustrezne normative in potrebna sredstva za zagotavljanje podpore celostni obravnavi otrok oziroma</a:t>
            </a:r>
          </a:p>
          <a:p>
            <a:pPr marL="457200" lvl="1" indent="0" algn="just">
              <a:defRPr/>
            </a:pPr>
            <a:r>
              <a:rPr lang="sl-SI" altLang="sl-SI" sz="2000" b="1" dirty="0">
                <a:solidFill>
                  <a:schemeClr val="accent3"/>
                </a:solidFill>
                <a:cs typeface="Arial" charset="0"/>
              </a:rPr>
              <a:t>	</a:t>
            </a:r>
            <a:r>
              <a:rPr lang="sl-SI" altLang="sl-SI" sz="2000" b="1" dirty="0" smtClean="0">
                <a:solidFill>
                  <a:schemeClr val="accent3"/>
                </a:solidFill>
                <a:cs typeface="Arial" charset="0"/>
              </a:rPr>
              <a:t>		</a:t>
            </a:r>
            <a:r>
              <a:rPr lang="sl-SI" altLang="sl-SI" sz="2000" b="1" dirty="0">
                <a:solidFill>
                  <a:schemeClr val="accent3"/>
                </a:solidFill>
                <a:cs typeface="Arial" charset="0"/>
              </a:rPr>
              <a:t>	</a:t>
            </a:r>
            <a:r>
              <a:rPr lang="sl-SI" altLang="sl-SI" sz="2000" b="1" dirty="0" smtClean="0">
                <a:solidFill>
                  <a:schemeClr val="accent3"/>
                </a:solidFill>
                <a:cs typeface="Arial" charset="0"/>
              </a:rPr>
              <a:t>	mladostnikov s posebnimi potrebami. </a:t>
            </a:r>
            <a:r>
              <a:rPr lang="sl-SI" altLang="sl-SI" sz="2400" b="1" dirty="0" smtClean="0">
                <a:solidFill>
                  <a:srgbClr val="00B050"/>
                </a:solidFill>
                <a:cs typeface="Arial" charset="0"/>
              </a:rPr>
              <a:t/>
            </a:r>
            <a:br>
              <a:rPr lang="sl-SI" altLang="sl-SI" sz="2400" b="1" dirty="0" smtClean="0">
                <a:solidFill>
                  <a:srgbClr val="00B050"/>
                </a:solidFill>
                <a:cs typeface="Arial" charset="0"/>
              </a:rPr>
            </a:br>
            <a:endParaRPr lang="sl-SI" sz="2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l-SI" sz="2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l-SI" sz="2400" dirty="0">
              <a:solidFill>
                <a:schemeClr val="tx2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endParaRPr lang="sl-SI" sz="2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l-SI" sz="2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l-SI" sz="2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l-SI" sz="2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l-SI" sz="2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l-SI" sz="2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l-SI" sz="2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l-SI" sz="2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l-SI" sz="24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sl-SI" sz="2800" dirty="0"/>
              <a:t> </a:t>
            </a:r>
          </a:p>
          <a:p>
            <a:pPr>
              <a:defRPr/>
            </a:pPr>
            <a:r>
              <a:rPr lang="sl-SI" sz="2800" dirty="0"/>
              <a:t> </a:t>
            </a:r>
          </a:p>
          <a:p>
            <a:pPr algn="ctr" eaLnBrk="1" hangingPunct="1">
              <a:lnSpc>
                <a:spcPct val="115000"/>
              </a:lnSpc>
              <a:defRPr/>
            </a:pPr>
            <a:endParaRPr lang="sl-SI" altLang="sl-SI" sz="2800" b="1" dirty="0">
              <a:solidFill>
                <a:srgbClr val="034EA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115000"/>
              </a:lnSpc>
              <a:defRPr/>
            </a:pPr>
            <a:endParaRPr lang="sl-SI" altLang="sl-SI" sz="2800" b="1" dirty="0" smtClean="0">
              <a:solidFill>
                <a:srgbClr val="034EA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115000"/>
              </a:lnSpc>
              <a:defRPr/>
            </a:pPr>
            <a:endParaRPr lang="sl-SI" altLang="sl-SI" sz="2800" b="1" dirty="0">
              <a:solidFill>
                <a:srgbClr val="034EA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115000"/>
              </a:lnSpc>
              <a:defRPr/>
            </a:pPr>
            <a:endParaRPr lang="sl-SI" altLang="sl-SI" sz="2800" b="1" dirty="0" smtClean="0">
              <a:solidFill>
                <a:srgbClr val="034EA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115000"/>
              </a:lnSpc>
              <a:defRPr/>
            </a:pPr>
            <a:endParaRPr lang="sl-SI" altLang="sl-SI" sz="2800" b="1" dirty="0">
              <a:solidFill>
                <a:srgbClr val="034EA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115000"/>
              </a:lnSpc>
              <a:defRPr/>
            </a:pPr>
            <a:endParaRPr lang="sl-SI" altLang="sl-SI" sz="2800" b="1" dirty="0" smtClean="0">
              <a:solidFill>
                <a:srgbClr val="034EA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115000"/>
              </a:lnSpc>
              <a:defRPr/>
            </a:pPr>
            <a:endParaRPr lang="sl-SI" altLang="sl-SI" sz="2800" b="1" dirty="0">
              <a:solidFill>
                <a:srgbClr val="034EA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115000"/>
              </a:lnSpc>
              <a:defRPr/>
            </a:pPr>
            <a:endParaRPr lang="sl-SI" altLang="sl-SI" sz="2800" b="1" dirty="0" smtClean="0">
              <a:solidFill>
                <a:srgbClr val="034EA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115000"/>
              </a:lnSpc>
              <a:defRPr/>
            </a:pPr>
            <a:endParaRPr lang="sl-SI" altLang="sl-SI" sz="2800" b="1" dirty="0">
              <a:solidFill>
                <a:srgbClr val="034EA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115000"/>
              </a:lnSpc>
              <a:defRPr/>
            </a:pPr>
            <a:endParaRPr lang="sl-SI" altLang="sl-SI" sz="2800" b="1" dirty="0" smtClean="0">
              <a:solidFill>
                <a:srgbClr val="034EA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115000"/>
              </a:lnSpc>
              <a:defRPr/>
            </a:pPr>
            <a:endParaRPr lang="sl-SI" altLang="sl-SI" sz="2800" b="1" dirty="0">
              <a:solidFill>
                <a:srgbClr val="034EA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71" y="5426999"/>
            <a:ext cx="2597121" cy="12924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22263" y="1152525"/>
            <a:ext cx="8345487" cy="5109091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l-SI" sz="2400" dirty="0" smtClean="0">
              <a:solidFill>
                <a:schemeClr val="tx2"/>
              </a:solidFill>
            </a:endParaRPr>
          </a:p>
          <a:p>
            <a:pPr marL="457200" lvl="1" indent="0">
              <a:defRPr/>
            </a:pPr>
            <a:r>
              <a:rPr lang="sl-SI" altLang="sl-SI" sz="2400" b="1" dirty="0" smtClean="0">
                <a:solidFill>
                  <a:schemeClr val="accent5"/>
                </a:solidFill>
                <a:cs typeface="Arial" charset="0"/>
              </a:rPr>
              <a:t>Vzpostavili smo 10 strokovnih centrov:</a:t>
            </a:r>
          </a:p>
          <a:p>
            <a:pPr lvl="1">
              <a:buFontTx/>
              <a:buChar char="-"/>
              <a:defRPr/>
            </a:pPr>
            <a:r>
              <a:rPr lang="sl-SI" altLang="sl-SI" sz="1600" b="1" dirty="0" smtClean="0">
                <a:solidFill>
                  <a:srgbClr val="002060"/>
                </a:solidFill>
                <a:cs typeface="Arial" charset="0"/>
              </a:rPr>
              <a:t>4 strokovne centre za celotno državo glede na posamezne skupine otrok s posebnimi potrebami v skladu z zakonom, ki ureja usmerjanje otrok s posebnimi potrebami: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sl-SI" altLang="sl-SI" sz="1400" b="1" dirty="0" smtClean="0">
                <a:solidFill>
                  <a:schemeClr val="accent6"/>
                </a:solidFill>
                <a:cs typeface="Arial" charset="0"/>
              </a:rPr>
              <a:t>1 </a:t>
            </a:r>
            <a:r>
              <a:rPr lang="sl-SI" altLang="sl-SI" sz="1400" b="1" dirty="0">
                <a:solidFill>
                  <a:schemeClr val="accent6"/>
                </a:solidFill>
                <a:cs typeface="Arial" charset="0"/>
              </a:rPr>
              <a:t>center za gluhe in naglušne otroke ter otroke z govorno-jezikovnimi potrebami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sl-SI" altLang="sl-SI" sz="1400" b="1" dirty="0" smtClean="0">
                <a:solidFill>
                  <a:schemeClr val="accent6"/>
                </a:solidFill>
                <a:cs typeface="Arial" charset="0"/>
              </a:rPr>
              <a:t>1 </a:t>
            </a:r>
            <a:r>
              <a:rPr lang="sl-SI" altLang="sl-SI" sz="1400" b="1" dirty="0">
                <a:solidFill>
                  <a:schemeClr val="accent6"/>
                </a:solidFill>
                <a:cs typeface="Arial" charset="0"/>
              </a:rPr>
              <a:t>center za otroke z avtističnimi motnjami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sl-SI" altLang="sl-SI" sz="1400" b="1" dirty="0" smtClean="0">
                <a:solidFill>
                  <a:schemeClr val="accent6"/>
                </a:solidFill>
                <a:cs typeface="Arial" charset="0"/>
              </a:rPr>
              <a:t>1 </a:t>
            </a:r>
            <a:r>
              <a:rPr lang="sl-SI" altLang="sl-SI" sz="1400" b="1" dirty="0">
                <a:solidFill>
                  <a:schemeClr val="accent6"/>
                </a:solidFill>
                <a:cs typeface="Arial" charset="0"/>
              </a:rPr>
              <a:t>center za gibalno ovirane otroke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sl-SI" altLang="sl-SI" sz="1400" b="1" dirty="0" smtClean="0">
                <a:solidFill>
                  <a:schemeClr val="accent6"/>
                </a:solidFill>
                <a:cs typeface="Arial" charset="0"/>
              </a:rPr>
              <a:t>1 </a:t>
            </a:r>
            <a:r>
              <a:rPr lang="sl-SI" altLang="sl-SI" sz="1400" b="1" dirty="0">
                <a:solidFill>
                  <a:schemeClr val="accent6"/>
                </a:solidFill>
                <a:cs typeface="Arial" charset="0"/>
              </a:rPr>
              <a:t>center za slepe in slabovidne otroke, otroke z okvare vidne funkcije ter otroke s primanjkljaji na posameznih področjih učenja</a:t>
            </a:r>
          </a:p>
          <a:p>
            <a:pPr marL="457200" lvl="1" indent="0">
              <a:defRPr/>
            </a:pPr>
            <a:endParaRPr lang="sl-SI" altLang="sl-SI" sz="1600" b="1" dirty="0" smtClean="0">
              <a:solidFill>
                <a:srgbClr val="002060"/>
              </a:solidFill>
              <a:cs typeface="Arial" charset="0"/>
            </a:endParaRPr>
          </a:p>
          <a:p>
            <a:pPr lvl="1">
              <a:buFontTx/>
              <a:buChar char="-"/>
              <a:defRPr/>
            </a:pPr>
            <a:r>
              <a:rPr lang="sl-SI" sz="1600" b="1" dirty="0" smtClean="0">
                <a:solidFill>
                  <a:srgbClr val="002060"/>
                </a:solidFill>
                <a:cs typeface="Arial" charset="0"/>
              </a:rPr>
              <a:t>6 centrov po območjih znotraj kohezijske regije, pri čemer vsak center vključuje otroke in mladostnike z motnjami v duševnem razvoju iz posameznega območja, in sicer 4 strokovni centri v vzhodni kohezijski regiji in 2 strokovna centra v zahodni kohezijski regiji</a:t>
            </a:r>
          </a:p>
          <a:p>
            <a:pPr marL="457200" lvl="1" indent="0">
              <a:defRPr/>
            </a:pPr>
            <a:endParaRPr lang="sl-SI" sz="1600" b="1" dirty="0">
              <a:solidFill>
                <a:srgbClr val="002060"/>
              </a:solidFill>
              <a:cs typeface="Arial" charset="0"/>
            </a:endParaRPr>
          </a:p>
          <a:p>
            <a:pPr marL="457200" lvl="1" indent="0">
              <a:defRPr/>
            </a:pPr>
            <a:r>
              <a:rPr lang="sl-SI" sz="1600" dirty="0" smtClean="0">
                <a:solidFill>
                  <a:srgbClr val="FFC000"/>
                </a:solidFill>
                <a:cs typeface="Arial" charset="0"/>
              </a:rPr>
              <a:t>Vrednost projekta: </a:t>
            </a:r>
            <a:r>
              <a:rPr lang="sl-SI" sz="1600" b="1" dirty="0" smtClean="0">
                <a:solidFill>
                  <a:srgbClr val="FFC000"/>
                </a:solidFill>
                <a:cs typeface="Arial" charset="0"/>
              </a:rPr>
              <a:t>4 mio </a:t>
            </a:r>
            <a:r>
              <a:rPr lang="sl-SI" sz="1600" dirty="0" smtClean="0">
                <a:solidFill>
                  <a:srgbClr val="FFC000"/>
                </a:solidFill>
                <a:cs typeface="Arial" charset="0"/>
              </a:rPr>
              <a:t>EUR v </a:t>
            </a:r>
            <a:r>
              <a:rPr lang="sl-SI" sz="1600" b="1" dirty="0" smtClean="0">
                <a:solidFill>
                  <a:srgbClr val="FFC000"/>
                </a:solidFill>
                <a:cs typeface="Arial" charset="0"/>
              </a:rPr>
              <a:t>štirih letih.</a:t>
            </a:r>
          </a:p>
          <a:p>
            <a:pPr marL="457200" lvl="1" indent="0">
              <a:defRPr/>
            </a:pPr>
            <a:endParaRPr lang="sl-SI" sz="1600" b="1" dirty="0">
              <a:solidFill>
                <a:srgbClr val="0070C0"/>
              </a:solidFill>
              <a:cs typeface="Arial" charset="0"/>
            </a:endParaRPr>
          </a:p>
          <a:p>
            <a:pPr marL="457200" lvl="1" indent="0">
              <a:defRPr/>
            </a:pPr>
            <a:r>
              <a:rPr lang="sl-SI" sz="1600" dirty="0" smtClean="0">
                <a:solidFill>
                  <a:srgbClr val="0070C0"/>
                </a:solidFill>
                <a:cs typeface="Arial" charset="0"/>
              </a:rPr>
              <a:t>Poleg tega je na tem področju za izobraževanje strokovnih delavcev namenjenih </a:t>
            </a:r>
            <a:r>
              <a:rPr lang="sl-SI" sz="1600" b="1" dirty="0" smtClean="0">
                <a:solidFill>
                  <a:srgbClr val="0070C0"/>
                </a:solidFill>
                <a:cs typeface="Arial" charset="0"/>
              </a:rPr>
              <a:t>1,8 mio € - Z Roko v roki poMOČ.</a:t>
            </a:r>
            <a:endParaRPr lang="sl-SI" altLang="sl-SI" sz="2800" b="1" dirty="0">
              <a:solidFill>
                <a:srgbClr val="034EA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669" y="347762"/>
            <a:ext cx="2402170" cy="9747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860550"/>
            <a:ext cx="664845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2092325"/>
            <a:ext cx="664845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495300" y="1462520"/>
            <a:ext cx="7869238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sl-SI" b="1" i="1" dirty="0">
              <a:solidFill>
                <a:schemeClr val="tx2"/>
              </a:solidFill>
              <a:latin typeface="Arial" charset="0"/>
            </a:endParaRPr>
          </a:p>
          <a:p>
            <a:pPr>
              <a:defRPr/>
            </a:pPr>
            <a:r>
              <a:rPr lang="sl-SI" sz="2000" b="1" i="1" dirty="0" smtClean="0">
                <a:solidFill>
                  <a:schemeClr val="accent1"/>
                </a:solidFill>
              </a:rPr>
              <a:t>2. Spodbujanje socialne vključenosti otrok in mladih s posebnimi potrebami v lokalno okolje</a:t>
            </a:r>
          </a:p>
          <a:p>
            <a:pPr>
              <a:defRPr/>
            </a:pPr>
            <a:endParaRPr lang="sl-SI" sz="2000" dirty="0">
              <a:solidFill>
                <a:schemeClr val="accent1"/>
              </a:solidFill>
            </a:endParaRPr>
          </a:p>
          <a:p>
            <a:pPr>
              <a:defRPr/>
            </a:pPr>
            <a:endParaRPr lang="sl-SI" sz="2000" dirty="0" smtClean="0">
              <a:solidFill>
                <a:schemeClr val="accent1"/>
              </a:solidFill>
            </a:endParaRPr>
          </a:p>
          <a:p>
            <a:pPr>
              <a:defRPr/>
            </a:pPr>
            <a:endParaRPr lang="sl-SI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dirty="0" smtClean="0">
                <a:solidFill>
                  <a:schemeClr val="accent2"/>
                </a:solidFill>
              </a:rPr>
              <a:t>Je namenjen otrokom s posebnimi potrebami, </a:t>
            </a:r>
            <a:r>
              <a:rPr lang="sl-SI" dirty="0" smtClean="0">
                <a:solidFill>
                  <a:schemeClr val="accent2">
                    <a:lumMod val="75000"/>
                  </a:schemeClr>
                </a:solidFill>
              </a:rPr>
              <a:t>ki se </a:t>
            </a:r>
          </a:p>
          <a:p>
            <a:pPr>
              <a:defRPr/>
            </a:pP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dirty="0" smtClean="0">
                <a:solidFill>
                  <a:schemeClr val="accent2">
                    <a:lumMod val="75000"/>
                  </a:schemeClr>
                </a:solidFill>
              </a:rPr>
              <a:t>    vključujejo v zavode za vzgojo in izobraževanje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l-SI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dirty="0" smtClean="0">
                <a:solidFill>
                  <a:schemeClr val="accent2"/>
                </a:solidFill>
              </a:rPr>
              <a:t>Za dijake zaključnih letnikov NPI in za dijake v zadnjih letnikih SŠ v zavodih ali zaključnih razredih OŠPP.</a:t>
            </a:r>
            <a:endParaRPr lang="sl-SI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endParaRPr lang="sl-SI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sl-SI" dirty="0" smtClean="0">
                <a:solidFill>
                  <a:schemeClr val="accent2"/>
                </a:solidFill>
              </a:rPr>
              <a:t> Aktivnosti za </a:t>
            </a:r>
            <a:r>
              <a:rPr lang="sl-SI" dirty="0">
                <a:solidFill>
                  <a:schemeClr val="accent2"/>
                </a:solidFill>
              </a:rPr>
              <a:t>lažji prehod iz izobraževalnih ustanov v lokalna okolja</a:t>
            </a:r>
          </a:p>
          <a:p>
            <a:pPr>
              <a:defRPr/>
            </a:pPr>
            <a:endParaRPr lang="sl-SI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endParaRPr lang="sl-SI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sl-SI" dirty="0" smtClean="0">
                <a:solidFill>
                  <a:schemeClr val="accent6">
                    <a:lumMod val="50000"/>
                  </a:schemeClr>
                </a:solidFill>
              </a:rPr>
              <a:t>Za projekt namenjamo nekaj manj kot </a:t>
            </a:r>
            <a:r>
              <a:rPr lang="sl-SI" b="1" dirty="0" smtClean="0">
                <a:solidFill>
                  <a:schemeClr val="accent6">
                    <a:lumMod val="50000"/>
                  </a:schemeClr>
                </a:solidFill>
              </a:rPr>
              <a:t>2,8 mio EUR </a:t>
            </a:r>
            <a:r>
              <a:rPr lang="sl-SI" dirty="0" smtClean="0">
                <a:solidFill>
                  <a:schemeClr val="accent6">
                    <a:lumMod val="50000"/>
                  </a:schemeClr>
                </a:solidFill>
              </a:rPr>
              <a:t>v </a:t>
            </a:r>
            <a:r>
              <a:rPr lang="sl-SI" b="1" dirty="0" smtClean="0">
                <a:solidFill>
                  <a:schemeClr val="accent6">
                    <a:lumMod val="50000"/>
                  </a:schemeClr>
                </a:solidFill>
              </a:rPr>
              <a:t>šestih letih</a:t>
            </a:r>
            <a:r>
              <a:rPr lang="sl-SI" b="1" dirty="0" smtClean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834" y="2514390"/>
            <a:ext cx="1740477" cy="10785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860550"/>
            <a:ext cx="664845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2092325"/>
            <a:ext cx="664845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508000" y="828675"/>
            <a:ext cx="7856538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sl-SI" sz="2000" b="1" dirty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sl-SI" sz="2000" b="1" i="1" dirty="0" smtClean="0">
                <a:solidFill>
                  <a:schemeClr val="accent6"/>
                </a:solidFill>
                <a:latin typeface="Arial" charset="0"/>
              </a:rPr>
              <a:t>3. Celostna obravnava otrok s čustvenimi in vedenjskimi motnjami v vzgojnih zavodih</a:t>
            </a:r>
          </a:p>
          <a:p>
            <a:pPr>
              <a:defRPr/>
            </a:pPr>
            <a:endParaRPr lang="sl-SI" sz="2000" dirty="0">
              <a:solidFill>
                <a:schemeClr val="tx2"/>
              </a:solidFill>
              <a:latin typeface="Arial" charset="0"/>
            </a:endParaRPr>
          </a:p>
          <a:p>
            <a:pPr>
              <a:defRPr/>
            </a:pPr>
            <a:endParaRPr lang="sl-SI" sz="2000" dirty="0" smtClean="0">
              <a:solidFill>
                <a:schemeClr val="tx2"/>
              </a:solidFill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l-SI" dirty="0" smtClean="0">
                <a:solidFill>
                  <a:srgbClr val="00B050"/>
                </a:solidFill>
                <a:latin typeface="Arial" charset="0"/>
              </a:rPr>
              <a:t>S projektom preizkušamo nove metode in oblike dela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Čimprejšnja vrnitev otrok in mladostnikov s čustvenimi in vedenjskimi motnjami iz institucije v domače okolje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l-SI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Po drugi strani bomo vzgojne zavode spodbudili k preventivnemu delovanju, da bi bilo v bodoče namestitev čim manj</a:t>
            </a:r>
          </a:p>
          <a:p>
            <a:pPr>
              <a:defRPr/>
            </a:pPr>
            <a:endParaRPr lang="sl-SI" dirty="0">
              <a:solidFill>
                <a:schemeClr val="tx2"/>
              </a:solidFill>
              <a:latin typeface="Arial" charset="0"/>
            </a:endParaRPr>
          </a:p>
          <a:p>
            <a:pPr>
              <a:defRPr/>
            </a:pPr>
            <a:endParaRPr lang="sl-SI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690" y="4472009"/>
            <a:ext cx="3085768" cy="23859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860550"/>
            <a:ext cx="664845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2092325"/>
            <a:ext cx="664845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609600" y="742950"/>
            <a:ext cx="775493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sl-SI" dirty="0">
              <a:solidFill>
                <a:schemeClr val="tx2"/>
              </a:solidFill>
              <a:latin typeface="Arial" charset="0"/>
            </a:endParaRPr>
          </a:p>
          <a:p>
            <a:pPr>
              <a:defRPr/>
            </a:pPr>
            <a:r>
              <a:rPr lang="sl-SI" sz="2000" dirty="0" smtClean="0">
                <a:solidFill>
                  <a:schemeClr val="accent6"/>
                </a:solidFill>
              </a:rPr>
              <a:t>Cilji javnega razpisa oziroma projekta so:</a:t>
            </a:r>
          </a:p>
          <a:p>
            <a:pPr>
              <a:defRPr/>
            </a:pPr>
            <a:endParaRPr lang="sl-SI" sz="2000" dirty="0">
              <a:solidFill>
                <a:schemeClr val="accent6"/>
              </a:solidFill>
            </a:endParaRPr>
          </a:p>
          <a:p>
            <a:pPr>
              <a:defRPr/>
            </a:pPr>
            <a:endParaRPr lang="sl-SI" sz="2000" dirty="0" smtClean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dirty="0" smtClean="0">
                <a:solidFill>
                  <a:schemeClr val="accent1"/>
                </a:solidFill>
              </a:rPr>
              <a:t>Oblikovanje novih oblik in metod dela v stanovanjskih in vzgojnih skupinah v vzgojnem zavodu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dirty="0" smtClean="0">
                <a:solidFill>
                  <a:schemeClr val="accent2"/>
                </a:solidFill>
              </a:rPr>
              <a:t>Oblikovanje programov za intenzivno obravnavo otrok/mladostnikov, predvsem s težavami v duševnem zdravju in odvisnikov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dirty="0" smtClean="0">
                <a:solidFill>
                  <a:schemeClr val="accent3"/>
                </a:solidFill>
              </a:rPr>
              <a:t>Povezava vzgojnih oblik in metod dela z zaposljivostjo mladostnikov ter spremljanje otrok/mladostnikov po odpustu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dirty="0" smtClean="0">
                <a:solidFill>
                  <a:schemeClr val="accent4"/>
                </a:solidFill>
              </a:rPr>
              <a:t>Strokovna podpora družinam in vzgojno-izobraževalnim zavodom z namenom zmanjševanja vključitev v vzgojne zavode, z analizo stanja in evalvacijo dela v vzgojnih zavodih</a:t>
            </a:r>
            <a:endParaRPr lang="sl-SI" dirty="0">
              <a:solidFill>
                <a:schemeClr val="accent4"/>
              </a:solidFill>
            </a:endParaRPr>
          </a:p>
          <a:p>
            <a:pPr>
              <a:defRPr/>
            </a:pPr>
            <a:endParaRPr lang="sl-SI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sl-SI" dirty="0" smtClean="0">
                <a:solidFill>
                  <a:srgbClr val="00B050"/>
                </a:solidFill>
              </a:rPr>
              <a:t>Za projekt namenjamo nekaj več kot </a:t>
            </a:r>
            <a:r>
              <a:rPr lang="sl-SI" b="1" dirty="0" smtClean="0">
                <a:solidFill>
                  <a:srgbClr val="00B050"/>
                </a:solidFill>
              </a:rPr>
              <a:t>2,8 mio EUR </a:t>
            </a:r>
            <a:r>
              <a:rPr lang="sl-SI" dirty="0" smtClean="0">
                <a:solidFill>
                  <a:srgbClr val="00B050"/>
                </a:solidFill>
              </a:rPr>
              <a:t>v </a:t>
            </a:r>
            <a:r>
              <a:rPr lang="sl-SI" b="1" dirty="0" smtClean="0">
                <a:solidFill>
                  <a:srgbClr val="00B050"/>
                </a:solidFill>
              </a:rPr>
              <a:t>dveh letih</a:t>
            </a:r>
            <a:r>
              <a:rPr lang="sl-SI" dirty="0" smtClean="0">
                <a:solidFill>
                  <a:srgbClr val="00B050"/>
                </a:solidFill>
              </a:rPr>
              <a:t>.</a:t>
            </a:r>
          </a:p>
          <a:p>
            <a:pPr>
              <a:defRPr/>
            </a:pPr>
            <a:endParaRPr lang="sl-SI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sl-SI" dirty="0" smtClean="0">
                <a:solidFill>
                  <a:srgbClr val="00B050"/>
                </a:solidFill>
              </a:rPr>
              <a:t>			Ta projekt se zaključuje, zato intenzivno pripravljamo zakon!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07" y="5289362"/>
            <a:ext cx="1419611" cy="14196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grada številke diapoz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D5C759-3C29-4775-A970-6A25B4D65673}" type="slidenum">
              <a:rPr lang="sl-SI" altLang="sl-SI" smtClean="0">
                <a:solidFill>
                  <a:srgbClr val="898989"/>
                </a:solidFill>
              </a:rPr>
              <a:pPr/>
              <a:t>17</a:t>
            </a:fld>
            <a:endParaRPr lang="sl-SI" altLang="sl-SI" smtClean="0">
              <a:solidFill>
                <a:srgbClr val="898989"/>
              </a:solidFill>
            </a:endParaRPr>
          </a:p>
        </p:txBody>
      </p:sp>
      <p:sp>
        <p:nvSpPr>
          <p:cNvPr id="22531" name="Pravokotnik 4"/>
          <p:cNvSpPr>
            <a:spLocks noChangeArrowheads="1"/>
          </p:cNvSpPr>
          <p:nvPr/>
        </p:nvSpPr>
        <p:spPr bwMode="auto">
          <a:xfrm>
            <a:off x="420688" y="923925"/>
            <a:ext cx="8345487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eaLnBrk="1" hangingPunct="1">
              <a:lnSpc>
                <a:spcPct val="115000"/>
              </a:lnSpc>
            </a:pPr>
            <a:endParaRPr lang="sl-SI" altLang="sl-SI">
              <a:solidFill>
                <a:schemeClr val="tx2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</a:pPr>
            <a:endParaRPr lang="sl-SI" altLang="sl-SI" sz="160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6388" name="Pravokotnik 1"/>
          <p:cNvSpPr>
            <a:spLocks noChangeArrowheads="1"/>
          </p:cNvSpPr>
          <p:nvPr/>
        </p:nvSpPr>
        <p:spPr bwMode="auto">
          <a:xfrm>
            <a:off x="883227" y="923925"/>
            <a:ext cx="746226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defRPr/>
            </a:pPr>
            <a:endParaRPr lang="sl-SI" sz="2000" b="1" i="1" dirty="0" smtClean="0">
              <a:solidFill>
                <a:srgbClr val="FFC000"/>
              </a:solidFill>
            </a:endParaRPr>
          </a:p>
          <a:p>
            <a:pPr marL="0" indent="0">
              <a:defRPr/>
            </a:pPr>
            <a:endParaRPr lang="sl-SI" sz="2000" b="1" i="1" dirty="0">
              <a:solidFill>
                <a:srgbClr val="FFC000"/>
              </a:solidFill>
            </a:endParaRPr>
          </a:p>
          <a:p>
            <a:pPr marL="0" indent="0">
              <a:defRPr/>
            </a:pPr>
            <a:r>
              <a:rPr lang="sl-SI" sz="2000" b="1" i="1" dirty="0" smtClean="0">
                <a:solidFill>
                  <a:srgbClr val="FFC000"/>
                </a:solidFill>
              </a:rPr>
              <a:t>4. Projekti na področju zaposlovanja v pomoč vzgojno-izobraževalnim zavodom pri delu z otroki s posebnimi potrebami</a:t>
            </a:r>
          </a:p>
          <a:p>
            <a:pPr marL="0" indent="0">
              <a:defRPr/>
            </a:pPr>
            <a:endParaRPr lang="sl-SI" sz="1600" dirty="0">
              <a:solidFill>
                <a:schemeClr val="tx2"/>
              </a:solidFill>
            </a:endParaRPr>
          </a:p>
          <a:p>
            <a:pPr marL="0" indent="0">
              <a:defRPr/>
            </a:pPr>
            <a:endParaRPr lang="sl-SI" sz="1600" dirty="0">
              <a:solidFill>
                <a:srgbClr val="7030A0"/>
              </a:solidFill>
            </a:endParaRPr>
          </a:p>
          <a:p>
            <a:pPr marL="342900" indent="-342900">
              <a:buAutoNum type="alphaUcParenR"/>
              <a:defRPr/>
            </a:pPr>
            <a:r>
              <a:rPr lang="sl-SI" sz="1600" dirty="0" smtClean="0">
                <a:solidFill>
                  <a:srgbClr val="7030A0"/>
                </a:solidFill>
              </a:rPr>
              <a:t>Zaposlovanje asistentov za delo z otroki s posebnimi potrebami v vzgojno-izobraževalnih zavodih</a:t>
            </a:r>
          </a:p>
          <a:p>
            <a:pPr marL="0" indent="0">
              <a:defRPr/>
            </a:pPr>
            <a:r>
              <a:rPr lang="sl-SI" sz="1600" dirty="0">
                <a:solidFill>
                  <a:srgbClr val="7030A0"/>
                </a:solidFill>
              </a:rPr>
              <a:t> </a:t>
            </a:r>
            <a:r>
              <a:rPr lang="sl-SI" sz="1600" dirty="0" smtClean="0">
                <a:solidFill>
                  <a:srgbClr val="7030A0"/>
                </a:solidFill>
              </a:rPr>
              <a:t>         - je prinesel </a:t>
            </a:r>
            <a:r>
              <a:rPr lang="sl-SI" sz="1600" b="1" dirty="0" smtClean="0">
                <a:solidFill>
                  <a:srgbClr val="7030A0"/>
                </a:solidFill>
              </a:rPr>
              <a:t>200 novih delnih zaposlitev </a:t>
            </a:r>
            <a:r>
              <a:rPr lang="sl-SI" sz="1600" dirty="0" smtClean="0">
                <a:solidFill>
                  <a:srgbClr val="7030A0"/>
                </a:solidFill>
              </a:rPr>
              <a:t>mladim brezposelnim</a:t>
            </a:r>
          </a:p>
          <a:p>
            <a:pPr marL="0" indent="0">
              <a:defRPr/>
            </a:pPr>
            <a:r>
              <a:rPr lang="sl-SI" sz="1600" dirty="0">
                <a:solidFill>
                  <a:srgbClr val="7030A0"/>
                </a:solidFill>
              </a:rPr>
              <a:t> </a:t>
            </a:r>
            <a:r>
              <a:rPr lang="sl-SI" sz="1600" dirty="0" smtClean="0">
                <a:solidFill>
                  <a:srgbClr val="7030A0"/>
                </a:solidFill>
              </a:rPr>
              <a:t>         - namenjamo </a:t>
            </a:r>
            <a:r>
              <a:rPr lang="sl-SI" sz="1600" b="1" dirty="0" smtClean="0">
                <a:solidFill>
                  <a:srgbClr val="7030A0"/>
                </a:solidFill>
              </a:rPr>
              <a:t>1,6 mio </a:t>
            </a:r>
            <a:r>
              <a:rPr lang="sl-SI" sz="1600" dirty="0" smtClean="0">
                <a:solidFill>
                  <a:srgbClr val="7030A0"/>
                </a:solidFill>
              </a:rPr>
              <a:t>EUR</a:t>
            </a:r>
          </a:p>
          <a:p>
            <a:pPr marL="0" indent="0">
              <a:defRPr/>
            </a:pPr>
            <a:endParaRPr lang="sl-SI" sz="1600" dirty="0">
              <a:solidFill>
                <a:schemeClr val="tx2"/>
              </a:solidFill>
            </a:endParaRPr>
          </a:p>
          <a:p>
            <a:pPr marL="0" indent="0">
              <a:defRPr/>
            </a:pPr>
            <a:r>
              <a:rPr lang="sl-SI" sz="1600" dirty="0" smtClean="0">
                <a:solidFill>
                  <a:srgbClr val="00B0F0"/>
                </a:solidFill>
              </a:rPr>
              <a:t>B) Spodbujanje zaposlovanja mladih v nevladnih organizacijah z namenom sodelovanja   vzgojno-izobraževalnih zavodov z nevladnimi organizacijami na področju dela z otroki s  posebnimi potrebami</a:t>
            </a:r>
          </a:p>
          <a:p>
            <a:pPr marL="0" indent="0">
              <a:defRPr/>
            </a:pPr>
            <a:r>
              <a:rPr lang="sl-SI" sz="1600" dirty="0">
                <a:solidFill>
                  <a:srgbClr val="00B0F0"/>
                </a:solidFill>
              </a:rPr>
              <a:t> </a:t>
            </a:r>
            <a:r>
              <a:rPr lang="sl-SI" sz="1600" dirty="0" smtClean="0">
                <a:solidFill>
                  <a:srgbClr val="00B0F0"/>
                </a:solidFill>
              </a:rPr>
              <a:t>         - 50 delovnih mest ali  </a:t>
            </a:r>
            <a:r>
              <a:rPr lang="sl-SI" sz="1600" b="1" dirty="0" smtClean="0">
                <a:solidFill>
                  <a:srgbClr val="00B0F0"/>
                </a:solidFill>
              </a:rPr>
              <a:t>382.500</a:t>
            </a:r>
            <a:r>
              <a:rPr lang="sl-SI" sz="1600" dirty="0" smtClean="0">
                <a:solidFill>
                  <a:srgbClr val="00B0F0"/>
                </a:solidFill>
              </a:rPr>
              <a:t> EUR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grada številke diapoz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D5C4FE-B411-4AA1-B1DA-C7C01D8920DC}" type="slidenum">
              <a:rPr lang="sl-SI" altLang="sl-SI" smtClean="0">
                <a:solidFill>
                  <a:srgbClr val="898989"/>
                </a:solidFill>
              </a:rPr>
              <a:pPr/>
              <a:t>18</a:t>
            </a:fld>
            <a:endParaRPr lang="sl-SI" altLang="sl-SI" smtClean="0">
              <a:solidFill>
                <a:srgbClr val="898989"/>
              </a:solidFill>
            </a:endParaRPr>
          </a:p>
        </p:txBody>
      </p:sp>
      <p:sp>
        <p:nvSpPr>
          <p:cNvPr id="32771" name="Pravokotnik 1"/>
          <p:cNvSpPr>
            <a:spLocks noChangeArrowheads="1"/>
          </p:cNvSpPr>
          <p:nvPr/>
        </p:nvSpPr>
        <p:spPr bwMode="auto">
          <a:xfrm>
            <a:off x="635000" y="1290638"/>
            <a:ext cx="813117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>
              <a:solidFill>
                <a:srgbClr val="00B050"/>
              </a:solidFill>
            </a:endParaRPr>
          </a:p>
          <a:p>
            <a:endParaRPr lang="sl-SI" altLang="sl-SI">
              <a:solidFill>
                <a:srgbClr val="00B050"/>
              </a:solidFill>
            </a:endParaRPr>
          </a:p>
          <a:p>
            <a:endParaRPr lang="sl-SI" altLang="sl-SI">
              <a:solidFill>
                <a:srgbClr val="00B050"/>
              </a:solidFill>
            </a:endParaRPr>
          </a:p>
          <a:p>
            <a:endParaRPr lang="sl-SI" altLang="sl-SI">
              <a:solidFill>
                <a:srgbClr val="00B050"/>
              </a:solidFill>
            </a:endParaRPr>
          </a:p>
          <a:p>
            <a:endParaRPr lang="sl-SI" altLang="sl-SI">
              <a:solidFill>
                <a:srgbClr val="00B050"/>
              </a:solidFill>
            </a:endParaRPr>
          </a:p>
          <a:p>
            <a:endParaRPr lang="sl-SI" altLang="sl-SI">
              <a:solidFill>
                <a:srgbClr val="00B050"/>
              </a:solidFill>
            </a:endParaRPr>
          </a:p>
          <a:p>
            <a:endParaRPr lang="sl-SI" altLang="sl-SI">
              <a:solidFill>
                <a:srgbClr val="00B050"/>
              </a:solidFill>
            </a:endParaRPr>
          </a:p>
          <a:p>
            <a:endParaRPr lang="sl-SI" altLang="sl-SI">
              <a:solidFill>
                <a:srgbClr val="00B050"/>
              </a:solidFill>
            </a:endParaRPr>
          </a:p>
          <a:p>
            <a:endParaRPr lang="sl-SI" altLang="sl-SI">
              <a:solidFill>
                <a:srgbClr val="00B050"/>
              </a:solidFill>
            </a:endParaRPr>
          </a:p>
          <a:p>
            <a:endParaRPr lang="sl-SI" altLang="sl-SI">
              <a:solidFill>
                <a:srgbClr val="00B050"/>
              </a:solidFill>
            </a:endParaRPr>
          </a:p>
        </p:txBody>
      </p:sp>
      <p:sp>
        <p:nvSpPr>
          <p:cNvPr id="32772" name="PoljeZBesedilom 1"/>
          <p:cNvSpPr txBox="1">
            <a:spLocks noChangeArrowheads="1"/>
          </p:cNvSpPr>
          <p:nvPr/>
        </p:nvSpPr>
        <p:spPr bwMode="auto">
          <a:xfrm>
            <a:off x="800100" y="1530350"/>
            <a:ext cx="76581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sl-SI" altLang="sl-SI" sz="2400" b="1" dirty="0" smtClean="0">
              <a:solidFill>
                <a:srgbClr val="0070C0"/>
              </a:solidFill>
            </a:endParaRPr>
          </a:p>
          <a:p>
            <a:pPr algn="ctr"/>
            <a:r>
              <a:rPr lang="sl-SI" altLang="sl-SI" b="1" dirty="0" smtClean="0">
                <a:solidFill>
                  <a:srgbClr val="0070C0"/>
                </a:solidFill>
              </a:rPr>
              <a:t>Ko bomo tako daleč, da bomo začeli pripravljati sistemske spremembe, bomo seveda k sodelovanju povabili tudi vas.  </a:t>
            </a:r>
            <a:r>
              <a:rPr lang="sl-SI" altLang="sl-SI" sz="2400" b="1" dirty="0" smtClean="0">
                <a:solidFill>
                  <a:srgbClr val="0070C0"/>
                </a:solidFill>
              </a:rPr>
              <a:t> </a:t>
            </a:r>
            <a:endParaRPr lang="sl-SI" altLang="sl-SI" sz="2400" b="1" dirty="0">
              <a:solidFill>
                <a:srgbClr val="0070C0"/>
              </a:solidFill>
            </a:endParaRPr>
          </a:p>
          <a:p>
            <a:pPr algn="ctr"/>
            <a:endParaRPr lang="sl-SI" altLang="sl-SI" sz="2400" b="1" dirty="0" smtClean="0">
              <a:solidFill>
                <a:srgbClr val="0070C0"/>
              </a:solidFill>
            </a:endParaRPr>
          </a:p>
          <a:p>
            <a:pPr algn="ctr"/>
            <a:r>
              <a:rPr lang="sl-SI" altLang="sl-SI" sz="2400" b="1" dirty="0" smtClean="0">
                <a:solidFill>
                  <a:srgbClr val="0070C0"/>
                </a:solidFill>
              </a:rPr>
              <a:t>Hvala </a:t>
            </a:r>
            <a:r>
              <a:rPr lang="sl-SI" altLang="sl-SI" sz="2400" b="1" dirty="0">
                <a:solidFill>
                  <a:srgbClr val="0070C0"/>
                </a:solidFill>
              </a:rPr>
              <a:t>za pozornost!</a:t>
            </a:r>
          </a:p>
          <a:p>
            <a:endParaRPr lang="sl-SI" altLang="sl-SI" sz="2400" b="1" i="1" dirty="0">
              <a:solidFill>
                <a:srgbClr val="0070C0"/>
              </a:solidFill>
            </a:endParaRPr>
          </a:p>
          <a:p>
            <a:endParaRPr lang="sl-SI" altLang="sl-SI" sz="2400" b="1" i="1" dirty="0">
              <a:solidFill>
                <a:srgbClr val="0070C0"/>
              </a:solidFill>
            </a:endParaRPr>
          </a:p>
          <a:p>
            <a:endParaRPr lang="sl-SI" altLang="sl-SI" sz="2400" b="1" dirty="0">
              <a:solidFill>
                <a:srgbClr val="0070C0"/>
              </a:solidFill>
            </a:endParaRPr>
          </a:p>
          <a:p>
            <a:endParaRPr lang="sl-SI" altLang="sl-SI" sz="2400" b="1" dirty="0">
              <a:solidFill>
                <a:srgbClr val="0070C0"/>
              </a:solidFill>
            </a:endParaRPr>
          </a:p>
          <a:p>
            <a:endParaRPr lang="sl-SI" altLang="sl-SI" dirty="0"/>
          </a:p>
        </p:txBody>
      </p:sp>
      <p:pic>
        <p:nvPicPr>
          <p:cNvPr id="32773" name="Picture 4" descr="Rezultat iskanja slik za arts education activiti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3954463"/>
            <a:ext cx="270192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sl-SI" sz="2000" dirty="0">
                <a:solidFill>
                  <a:schemeClr val="accent4">
                    <a:lumMod val="75000"/>
                  </a:schemeClr>
                </a:solidFill>
              </a:rPr>
              <a:t>Pomoč srednje šole dijakom pred </a:t>
            </a:r>
            <a:r>
              <a:rPr lang="sl-SI" sz="2000" dirty="0" smtClean="0">
                <a:solidFill>
                  <a:schemeClr val="accent4">
                    <a:lumMod val="75000"/>
                  </a:schemeClr>
                </a:solidFill>
              </a:rPr>
              <a:t>usmerjanjem:</a:t>
            </a:r>
          </a:p>
          <a:p>
            <a:pPr marL="0" lvl="0" indent="0">
              <a:buNone/>
            </a:pPr>
            <a:endParaRPr lang="sl-SI" sz="2000" dirty="0">
              <a:solidFill>
                <a:schemeClr val="accent4">
                  <a:lumMod val="75000"/>
                </a:schemeClr>
              </a:solidFill>
            </a:endParaRPr>
          </a:p>
          <a:p>
            <a:pPr lvl="0"/>
            <a:r>
              <a:rPr lang="sl-SI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Dijaki, ki imajo težave in še niso usmerjeni kot dijaki s posebnimi </a:t>
            </a:r>
            <a:r>
              <a:rPr lang="sl-SI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potrebami, </a:t>
            </a:r>
            <a:r>
              <a:rPr lang="sl-SI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lahko dobijo pomoč v šolski svetovalni službi ali </a:t>
            </a:r>
            <a:r>
              <a:rPr lang="sl-SI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se težave rešujejo z individualnim izobraževalnim načrtom. </a:t>
            </a:r>
          </a:p>
          <a:p>
            <a:pPr marL="0" lvl="0" indent="0">
              <a:buNone/>
            </a:pPr>
            <a:endParaRPr lang="sl-SI" sz="20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lvl="0" indent="0">
              <a:buNone/>
            </a:pPr>
            <a:r>
              <a:rPr lang="sl-SI" sz="2000" dirty="0" smtClean="0">
                <a:solidFill>
                  <a:schemeClr val="accent6">
                    <a:lumMod val="75000"/>
                  </a:schemeClr>
                </a:solidFill>
              </a:rPr>
              <a:t>Srednješolski </a:t>
            </a:r>
            <a:r>
              <a:rPr lang="sl-SI" sz="2000" dirty="0">
                <a:solidFill>
                  <a:schemeClr val="accent6">
                    <a:lumMod val="75000"/>
                  </a:schemeClr>
                </a:solidFill>
              </a:rPr>
              <a:t>programi s prilagojenim izvajanjem in dodatno strokovno </a:t>
            </a:r>
            <a:r>
              <a:rPr lang="sl-SI" sz="2000" dirty="0" smtClean="0">
                <a:solidFill>
                  <a:schemeClr val="accent6">
                    <a:lumMod val="75000"/>
                  </a:schemeClr>
                </a:solidFill>
              </a:rPr>
              <a:t>pomočjo</a:t>
            </a:r>
          </a:p>
          <a:p>
            <a:pPr marL="0" lvl="0" indent="0">
              <a:buNone/>
            </a:pPr>
            <a:endParaRPr lang="sl-SI" sz="2000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sl-SI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Poleg </a:t>
            </a:r>
            <a:r>
              <a:rPr lang="sl-SI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prilagoditev, lahko srednješolci pridobijo dve uri dodatne strokovne pomoči za premagovanje primanjkljajev, ovir, oz. motenj in uro svetovalnih storitev, dijaki v programih nižjega in srednjega poklicnega izobraževanja pa tudi dve uri učne pomoči na teden. </a:t>
            </a:r>
            <a:endParaRPr lang="sl-SI" sz="20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0"/>
            <a:endParaRPr lang="sl-SI" sz="1800" dirty="0">
              <a:solidFill>
                <a:srgbClr val="999999"/>
              </a:solidFill>
            </a:endParaRPr>
          </a:p>
          <a:p>
            <a:pPr lvl="0"/>
            <a:endParaRPr lang="sl-SI" sz="1800" dirty="0">
              <a:solidFill>
                <a:srgbClr val="999999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E55804-40A9-44EC-B6F3-9ED47BBDB8C4}" type="slidenum">
              <a:rPr lang="sl-SI" altLang="sl-SI" smtClean="0"/>
              <a:pPr>
                <a:defRPr/>
              </a:pPr>
              <a:t>2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1812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z="2000" dirty="0">
                <a:solidFill>
                  <a:srgbClr val="0070C0"/>
                </a:solidFill>
              </a:rPr>
              <a:t>Težje ali težko ovirani in slepi dijaki lahko pridobijo pravico do stalne fizične pomoči, ki jo nudi spremljevalec, slabovidni dijaki, dijaki z okvaro vidne funkcije, dolgotrajno bolni in dijaki z avtističnimi motnjami pa tudi pravico do začasnega spremljevalca ali fizične pomoči pri posameznih dejavnostih, ki jih določi strokovna skupina v individualiziranem programu.  </a:t>
            </a:r>
          </a:p>
          <a:p>
            <a:pPr lvl="0"/>
            <a:endParaRPr lang="sl-SI" sz="2000" dirty="0" smtClean="0">
              <a:solidFill>
                <a:srgbClr val="999999"/>
              </a:solidFill>
            </a:endParaRPr>
          </a:p>
          <a:p>
            <a:pPr lvl="0"/>
            <a:r>
              <a:rPr lang="sl-SI" sz="2000" dirty="0" smtClean="0">
                <a:solidFill>
                  <a:schemeClr val="tx1">
                    <a:lumMod val="75000"/>
                  </a:schemeClr>
                </a:solidFill>
              </a:rPr>
              <a:t>ZUOPP-1 </a:t>
            </a:r>
            <a:r>
              <a:rPr lang="sl-SI" sz="2000" dirty="0">
                <a:solidFill>
                  <a:schemeClr val="tx1">
                    <a:lumMod val="75000"/>
                  </a:schemeClr>
                </a:solidFill>
              </a:rPr>
              <a:t>predvideva še pravico do tolmača za gluhe </a:t>
            </a:r>
            <a:r>
              <a:rPr lang="sl-SI" sz="2000" dirty="0" smtClean="0">
                <a:solidFill>
                  <a:schemeClr val="tx1">
                    <a:lumMod val="75000"/>
                  </a:schemeClr>
                </a:solidFill>
              </a:rPr>
              <a:t>dijake, ki ga zagotavljajo specializirani zavodi za gluhe in naglušne. </a:t>
            </a:r>
          </a:p>
          <a:p>
            <a:pPr lvl="0"/>
            <a:endParaRPr lang="sl-SI" sz="2000" dirty="0">
              <a:solidFill>
                <a:schemeClr val="tx1">
                  <a:lumMod val="75000"/>
                </a:schemeClr>
              </a:solidFill>
            </a:endParaRPr>
          </a:p>
          <a:p>
            <a:pPr lvl="0"/>
            <a:r>
              <a:rPr lang="sl-SI" sz="2000" dirty="0" smtClean="0">
                <a:solidFill>
                  <a:srgbClr val="00B050"/>
                </a:solidFill>
              </a:rPr>
              <a:t>Težjim </a:t>
            </a:r>
            <a:r>
              <a:rPr lang="sl-SI" sz="2000" dirty="0">
                <a:solidFill>
                  <a:srgbClr val="00B050"/>
                </a:solidFill>
              </a:rPr>
              <a:t>ali težko gibalno oviranim dijakom, ki ne morejo uporabljati javnega prevoza, zagotovimo prilagojen prevoz, ki ga plača MIZŠ. </a:t>
            </a:r>
          </a:p>
          <a:p>
            <a:pPr lvl="0"/>
            <a:endParaRPr lang="sl-SI" sz="2000" dirty="0" smtClean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71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sl-SI" sz="1800" dirty="0">
                <a:solidFill>
                  <a:schemeClr val="accent5">
                    <a:lumMod val="75000"/>
                  </a:schemeClr>
                </a:solidFill>
              </a:rPr>
              <a:t>Vsaka srednja šola ima tudi dodaten delež svetovalnega delavca (koordinatorja za delo z dijaki s posebnimi potrebami) glede na število dijakov s posebnimi potrebami</a:t>
            </a:r>
            <a:r>
              <a:rPr lang="sl-SI" sz="18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sl-SI" sz="1800" dirty="0">
              <a:solidFill>
                <a:srgbClr val="999999"/>
              </a:solidFill>
            </a:endParaRPr>
          </a:p>
          <a:p>
            <a:pPr marL="0" lvl="0" indent="0">
              <a:buNone/>
            </a:pPr>
            <a:r>
              <a:rPr lang="sl-SI" sz="1800" dirty="0">
                <a:solidFill>
                  <a:schemeClr val="accent3">
                    <a:lumMod val="50000"/>
                  </a:schemeClr>
                </a:solidFill>
              </a:rPr>
              <a:t>Dodatna strokovna pomoč se izvaja v skladu z odločbo o usmeritvi za vsakega posameznega dijaka kot: </a:t>
            </a:r>
            <a:endParaRPr lang="sl-SI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sl-SI" sz="1800" dirty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sl-SI" sz="1800" dirty="0">
                <a:solidFill>
                  <a:srgbClr val="00B050"/>
                </a:solidFill>
              </a:rPr>
              <a:t>učna pomoč (izvajajo učitelji, plača MIZŠ po realizaciji 11,94 bruto </a:t>
            </a:r>
            <a:r>
              <a:rPr lang="sl-SI" sz="1800" dirty="0" err="1">
                <a:solidFill>
                  <a:srgbClr val="00B050"/>
                </a:solidFill>
              </a:rPr>
              <a:t>bruto</a:t>
            </a:r>
            <a:r>
              <a:rPr lang="sl-SI" sz="1800" dirty="0">
                <a:solidFill>
                  <a:srgbClr val="00B050"/>
                </a:solidFill>
              </a:rPr>
              <a:t>),</a:t>
            </a:r>
          </a:p>
          <a:p>
            <a:pPr lvl="0"/>
            <a:endParaRPr lang="sl-SI" sz="1800" dirty="0">
              <a:solidFill>
                <a:srgbClr val="00B050"/>
              </a:solidFill>
            </a:endParaRPr>
          </a:p>
          <a:p>
            <a:pPr lvl="0"/>
            <a:r>
              <a:rPr lang="sl-SI" sz="1800" dirty="0" smtClean="0">
                <a:solidFill>
                  <a:srgbClr val="00B050"/>
                </a:solidFill>
              </a:rPr>
              <a:t>pomoč </a:t>
            </a:r>
            <a:r>
              <a:rPr lang="sl-SI" sz="1800" dirty="0">
                <a:solidFill>
                  <a:srgbClr val="00B050"/>
                </a:solidFill>
              </a:rPr>
              <a:t>za premagovanje primanjkljajev, ovir oz. motenj (izvajajo specialni pedagogi različnih smeri, plača MIZŠ po realizaciji 11,94 bruto </a:t>
            </a:r>
            <a:r>
              <a:rPr lang="sl-SI" sz="1800" dirty="0" err="1" smtClean="0">
                <a:solidFill>
                  <a:srgbClr val="00B050"/>
                </a:solidFill>
              </a:rPr>
              <a:t>bruto</a:t>
            </a:r>
            <a:r>
              <a:rPr lang="sl-SI" sz="1800" dirty="0" smtClean="0">
                <a:solidFill>
                  <a:srgbClr val="00B050"/>
                </a:solidFill>
              </a:rPr>
              <a:t>),</a:t>
            </a:r>
          </a:p>
          <a:p>
            <a:pPr lvl="0"/>
            <a:endParaRPr lang="sl-SI" sz="1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sl-SI" sz="1800" dirty="0">
                <a:solidFill>
                  <a:srgbClr val="00B050"/>
                </a:solidFill>
              </a:rPr>
              <a:t>svetovalna storitev (zagotavljanje </a:t>
            </a:r>
            <a:r>
              <a:rPr lang="sl-SI" sz="1800" dirty="0" err="1">
                <a:solidFill>
                  <a:srgbClr val="00B050"/>
                </a:solidFill>
              </a:rPr>
              <a:t>inkluzivnega</a:t>
            </a:r>
            <a:r>
              <a:rPr lang="sl-SI" sz="1800" dirty="0">
                <a:solidFill>
                  <a:srgbClr val="00B050"/>
                </a:solidFill>
              </a:rPr>
              <a:t> okolja kot delo z dijakom, starši, drugimi dijaki, učitelji, zunanjimi </a:t>
            </a:r>
            <a:r>
              <a:rPr lang="sl-SI" sz="1800" dirty="0" smtClean="0">
                <a:solidFill>
                  <a:srgbClr val="00B050"/>
                </a:solidFill>
              </a:rPr>
              <a:t>institucijam; ne gre za individualno pravico, </a:t>
            </a:r>
            <a:r>
              <a:rPr lang="sl-SI" sz="1800" dirty="0">
                <a:solidFill>
                  <a:srgbClr val="00B050"/>
                </a:solidFill>
              </a:rPr>
              <a:t>te ure niso posebej plačane, saj jih strokovni delavci opravijo v okviru delovne obveznosti)…</a:t>
            </a:r>
          </a:p>
          <a:p>
            <a:pPr lvl="0"/>
            <a:endParaRPr lang="sl-SI" sz="1800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05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z="2000" dirty="0">
                <a:solidFill>
                  <a:srgbClr val="FFC000"/>
                </a:solidFill>
              </a:rPr>
              <a:t>Za vsakega dijaka strokovna skupina na šoli, ki jo imenuje ravnatelj, pripravi individualizirani program. Pri tem sodelujejo tudi dijak in starši. Individualizirani program skupina </a:t>
            </a:r>
            <a:r>
              <a:rPr lang="sl-SI" sz="2000" dirty="0" err="1" smtClean="0">
                <a:solidFill>
                  <a:srgbClr val="FFC000"/>
                </a:solidFill>
              </a:rPr>
              <a:t>evalvira</a:t>
            </a:r>
            <a:r>
              <a:rPr lang="sl-SI" sz="2000" dirty="0" smtClean="0">
                <a:solidFill>
                  <a:srgbClr val="FFC000"/>
                </a:solidFill>
              </a:rPr>
              <a:t> in prilagaja.</a:t>
            </a:r>
          </a:p>
          <a:p>
            <a:pPr lvl="0"/>
            <a:endParaRPr lang="sl-SI" sz="2000" dirty="0">
              <a:solidFill>
                <a:srgbClr val="FFC000"/>
              </a:solidFill>
            </a:endParaRPr>
          </a:p>
          <a:p>
            <a:pPr lvl="0"/>
            <a:r>
              <a:rPr lang="sl-SI" sz="2000" dirty="0">
                <a:solidFill>
                  <a:srgbClr val="FF0000"/>
                </a:solidFill>
              </a:rPr>
              <a:t>Dijaki s posebnimi potrebami imajo lahko tudi prilagoditve na maturi.</a:t>
            </a:r>
          </a:p>
          <a:p>
            <a:pPr lvl="0"/>
            <a:endParaRPr lang="sl-SI" sz="2000" dirty="0">
              <a:solidFill>
                <a:srgbClr val="999999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33" y="4383503"/>
            <a:ext cx="1688814" cy="174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4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sl-SI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Težave, ki jih pri tem zaznavamo na MIZŠ</a:t>
            </a:r>
          </a:p>
          <a:p>
            <a:pPr lvl="0"/>
            <a:endParaRPr lang="sl-SI" sz="1800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sl-SI" sz="1800" dirty="0" smtClean="0">
                <a:solidFill>
                  <a:schemeClr val="accent3">
                    <a:lumMod val="75000"/>
                  </a:schemeClr>
                </a:solidFill>
              </a:rPr>
              <a:t>Nizka </a:t>
            </a:r>
            <a:r>
              <a:rPr lang="sl-SI" sz="1800" dirty="0">
                <a:solidFill>
                  <a:schemeClr val="accent3">
                    <a:lumMod val="75000"/>
                  </a:schemeClr>
                </a:solidFill>
              </a:rPr>
              <a:t>realizacija ur dodatne strokovne pomoči </a:t>
            </a:r>
            <a:r>
              <a:rPr lang="sl-SI" sz="1800" dirty="0" smtClean="0">
                <a:solidFill>
                  <a:schemeClr val="accent3">
                    <a:lumMod val="75000"/>
                  </a:schemeClr>
                </a:solidFill>
              </a:rPr>
              <a:t>( predvidevamo, da je to zaradi nezainteresiranosti dijakov, odnosa </a:t>
            </a:r>
            <a:r>
              <a:rPr lang="sl-SI" sz="1800" dirty="0">
                <a:solidFill>
                  <a:schemeClr val="accent3">
                    <a:lumMod val="75000"/>
                  </a:schemeClr>
                </a:solidFill>
              </a:rPr>
              <a:t>sošolcev do </a:t>
            </a:r>
            <a:r>
              <a:rPr lang="sl-SI" sz="1800" dirty="0" smtClean="0">
                <a:solidFill>
                  <a:schemeClr val="accent3">
                    <a:lumMod val="75000"/>
                  </a:schemeClr>
                </a:solidFill>
              </a:rPr>
              <a:t>njih, ponekod tudi zaradi nerazumevanja njihovih posebnosti). </a:t>
            </a:r>
          </a:p>
          <a:p>
            <a:pPr lvl="0"/>
            <a:r>
              <a:rPr lang="sl-SI" sz="1800" dirty="0" err="1" smtClean="0">
                <a:solidFill>
                  <a:schemeClr val="accent4">
                    <a:lumMod val="75000"/>
                  </a:schemeClr>
                </a:solidFill>
              </a:rPr>
              <a:t>Nesistemizirane</a:t>
            </a:r>
            <a:r>
              <a:rPr lang="sl-SI" sz="1800" dirty="0" smtClean="0">
                <a:solidFill>
                  <a:schemeClr val="accent4">
                    <a:lumMod val="75000"/>
                  </a:schemeClr>
                </a:solidFill>
              </a:rPr>
              <a:t> ure za </a:t>
            </a:r>
            <a:r>
              <a:rPr lang="sl-SI" sz="1800" dirty="0">
                <a:solidFill>
                  <a:schemeClr val="accent4">
                    <a:lumMod val="75000"/>
                  </a:schemeClr>
                </a:solidFill>
              </a:rPr>
              <a:t>izvajalce </a:t>
            </a:r>
            <a:r>
              <a:rPr lang="sl-SI" sz="1800" dirty="0" err="1">
                <a:solidFill>
                  <a:schemeClr val="accent4">
                    <a:lumMod val="75000"/>
                  </a:schemeClr>
                </a:solidFill>
              </a:rPr>
              <a:t>dsp</a:t>
            </a:r>
            <a:r>
              <a:rPr lang="sl-SI" sz="1800" dirty="0">
                <a:solidFill>
                  <a:schemeClr val="accent4">
                    <a:lumMod val="75000"/>
                  </a:schemeClr>
                </a:solidFill>
              </a:rPr>
              <a:t>, učitelji naj bi bili preveč obremenjeni, da bi lahko izvajali še </a:t>
            </a:r>
            <a:r>
              <a:rPr lang="sl-SI" sz="1800" dirty="0" smtClean="0">
                <a:solidFill>
                  <a:schemeClr val="accent4">
                    <a:lumMod val="75000"/>
                  </a:schemeClr>
                </a:solidFill>
              </a:rPr>
              <a:t>te ure, posebej so problematične ure svetovalnih storitev.</a:t>
            </a:r>
          </a:p>
          <a:p>
            <a:pPr lvl="0"/>
            <a:r>
              <a:rPr lang="sl-SI" sz="1800" dirty="0" smtClean="0">
                <a:solidFill>
                  <a:schemeClr val="accent6">
                    <a:lumMod val="75000"/>
                  </a:schemeClr>
                </a:solidFill>
              </a:rPr>
              <a:t>Individualizirani </a:t>
            </a:r>
            <a:r>
              <a:rPr lang="sl-SI" sz="1800" dirty="0">
                <a:solidFill>
                  <a:schemeClr val="accent6">
                    <a:lumMod val="75000"/>
                  </a:schemeClr>
                </a:solidFill>
              </a:rPr>
              <a:t>programi in strokovne skupine so definirani preohlapno, zato so prakse šol zelo različne, enako velja za evalvacijo izvajanja individualiziranega programa.  </a:t>
            </a:r>
            <a:endParaRPr lang="sl-SI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sl-SI" sz="1800" dirty="0" smtClean="0">
                <a:solidFill>
                  <a:schemeClr val="accent1">
                    <a:lumMod val="75000"/>
                  </a:schemeClr>
                </a:solidFill>
              </a:rPr>
              <a:t>Odnos </a:t>
            </a:r>
            <a:r>
              <a:rPr lang="sl-SI" sz="1800" dirty="0">
                <a:solidFill>
                  <a:schemeClr val="accent1">
                    <a:lumMod val="75000"/>
                  </a:schemeClr>
                </a:solidFill>
              </a:rPr>
              <a:t>do dijakov s posebnimi potrebami na šoli je odvisen od senzibilnosti </a:t>
            </a:r>
            <a:r>
              <a:rPr lang="sl-SI" sz="1800" dirty="0" smtClean="0">
                <a:solidFill>
                  <a:schemeClr val="accent1">
                    <a:lumMod val="75000"/>
                  </a:schemeClr>
                </a:solidFill>
              </a:rPr>
              <a:t>strokovnih delavcev in ravnatelja</a:t>
            </a:r>
            <a:r>
              <a:rPr lang="sl-SI" sz="18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lvl="0"/>
            <a:endParaRPr lang="sl-SI" sz="1800" dirty="0">
              <a:solidFill>
                <a:srgbClr val="999999"/>
              </a:solidFill>
            </a:endParaRPr>
          </a:p>
          <a:p>
            <a:pPr lvl="0"/>
            <a:endParaRPr lang="sl-SI" sz="1800" dirty="0">
              <a:solidFill>
                <a:srgbClr val="999999"/>
              </a:solidFill>
            </a:endParaRPr>
          </a:p>
          <a:p>
            <a:endParaRPr lang="sl-SI" sz="1800" dirty="0"/>
          </a:p>
          <a:p>
            <a:endParaRPr lang="sl-SI" sz="1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419" y="5472736"/>
            <a:ext cx="1103312" cy="110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7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sz="1800" dirty="0"/>
          </a:p>
          <a:p>
            <a:r>
              <a:rPr lang="sl-SI" sz="1800" dirty="0" smtClean="0">
                <a:solidFill>
                  <a:schemeClr val="accent1">
                    <a:lumMod val="75000"/>
                  </a:schemeClr>
                </a:solidFill>
              </a:rPr>
              <a:t>Ni </a:t>
            </a:r>
            <a:r>
              <a:rPr lang="sl-SI" sz="1800" dirty="0">
                <a:solidFill>
                  <a:schemeClr val="accent1">
                    <a:lumMod val="75000"/>
                  </a:schemeClr>
                </a:solidFill>
              </a:rPr>
              <a:t>fleksibilnosti pri urah in možnih izvajalcih dodatne strokovne pomoči, saj so ure točno določene (na teden) v odločbi o usmeritvi</a:t>
            </a:r>
            <a:r>
              <a:rPr lang="sl-SI" sz="1800" dirty="0" smtClean="0">
                <a:solidFill>
                  <a:schemeClr val="accent1">
                    <a:lumMod val="75000"/>
                  </a:schemeClr>
                </a:solidFill>
              </a:rPr>
              <a:t>, na trgu ni ustreznih kadrov (logoped, specialni pedagog…)</a:t>
            </a:r>
            <a:endParaRPr lang="sl-SI" sz="1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sl-SI" sz="1800" dirty="0"/>
          </a:p>
          <a:p>
            <a:r>
              <a:rPr lang="sl-SI" sz="1800" dirty="0" smtClean="0">
                <a:solidFill>
                  <a:schemeClr val="accent3">
                    <a:lumMod val="75000"/>
                  </a:schemeClr>
                </a:solidFill>
              </a:rPr>
              <a:t>Pred </a:t>
            </a:r>
            <a:r>
              <a:rPr lang="sl-SI" sz="1800" dirty="0">
                <a:solidFill>
                  <a:schemeClr val="accent3">
                    <a:lumMod val="75000"/>
                  </a:schemeClr>
                </a:solidFill>
              </a:rPr>
              <a:t>postopkom usmerjanja ni na voljo nobenih dodatnih ur, kot je </a:t>
            </a:r>
            <a:r>
              <a:rPr lang="sl-SI" sz="1800" dirty="0" smtClean="0">
                <a:solidFill>
                  <a:schemeClr val="accent3">
                    <a:lumMod val="75000"/>
                  </a:schemeClr>
                </a:solidFill>
              </a:rPr>
              <a:t>dopolnilni pouk </a:t>
            </a:r>
            <a:r>
              <a:rPr lang="sl-SI" sz="1800" dirty="0">
                <a:solidFill>
                  <a:schemeClr val="accent3">
                    <a:lumMod val="75000"/>
                  </a:schemeClr>
                </a:solidFill>
              </a:rPr>
              <a:t>v osnovni šoli. </a:t>
            </a:r>
            <a:endParaRPr lang="sl-SI" sz="18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sl-SI" sz="18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sl-SI" sz="1800" dirty="0" smtClean="0">
                <a:solidFill>
                  <a:srgbClr val="FFC000"/>
                </a:solidFill>
              </a:rPr>
              <a:t>Šole imate izvedbene in materialne težave pri zagotavljanju prilagoditev in pripomočkov (zagotavljanje prostora in učiteljev za podaljšan čas pisanja, zagotavljanje fotokopij, svetlečega papirja ipd.).</a:t>
            </a:r>
          </a:p>
          <a:p>
            <a:endParaRPr lang="sl-SI" sz="18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sl-SI" sz="1800" dirty="0" smtClean="0">
                <a:solidFill>
                  <a:schemeClr val="accent6">
                    <a:lumMod val="75000"/>
                  </a:schemeClr>
                </a:solidFill>
              </a:rPr>
              <a:t>Napake, ki izhajajo iz motnje dijaka se ne ocenjujejo, te napake pa niso nikjer opredeljene. </a:t>
            </a:r>
          </a:p>
          <a:p>
            <a:endParaRPr lang="sl-SI" sz="18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sl-SI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35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000" dirty="0" smtClean="0">
                <a:solidFill>
                  <a:schemeClr val="accent5">
                    <a:lumMod val="75000"/>
                  </a:schemeClr>
                </a:solidFill>
              </a:rPr>
              <a:t>Za učitelje je na voljo premalo podpore in izobraževanj.</a:t>
            </a:r>
          </a:p>
          <a:p>
            <a:endParaRPr lang="sl-SI" sz="2000" dirty="0" smtClean="0"/>
          </a:p>
          <a:p>
            <a:r>
              <a:rPr lang="sl-SI" sz="2000" dirty="0" smtClean="0">
                <a:solidFill>
                  <a:schemeClr val="accent3">
                    <a:lumMod val="75000"/>
                  </a:schemeClr>
                </a:solidFill>
              </a:rPr>
              <a:t>Učna pomoč za dijake, ki so odsotni dva meseca ali več praktično ni izvedljiva, saj so dijaki potem polno obremenjeni, učitelji pa tudi. </a:t>
            </a:r>
          </a:p>
          <a:p>
            <a:endParaRPr lang="sl-SI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sl-SI" sz="2000" dirty="0" smtClean="0">
                <a:solidFill>
                  <a:schemeClr val="accent1">
                    <a:lumMod val="75000"/>
                  </a:schemeClr>
                </a:solidFill>
              </a:rPr>
              <a:t>Opozarjate, da bi morali biti pogoji za vpis za vse enaki, saj imajo dijaki s posebnimi </a:t>
            </a:r>
            <a:r>
              <a:rPr lang="sl-SI" sz="2000" dirty="0">
                <a:solidFill>
                  <a:schemeClr val="accent1">
                    <a:lumMod val="75000"/>
                  </a:schemeClr>
                </a:solidFill>
              </a:rPr>
              <a:t>potrebami možnost prilagoditev, vseeno pa se morajo usposobiti za samostojno opravljanje svojega poklica.</a:t>
            </a:r>
            <a:r>
              <a:rPr lang="sl-SI" sz="1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50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 smtClean="0">
                <a:solidFill>
                  <a:schemeClr val="bg2">
                    <a:lumMod val="10000"/>
                  </a:schemeClr>
                </a:solidFill>
              </a:rPr>
              <a:t>Kaj lahko naredimo….. </a:t>
            </a:r>
            <a:endParaRPr lang="sl-SI" b="1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sl-SI" sz="1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just">
              <a:buNone/>
            </a:pPr>
            <a:r>
              <a:rPr lang="sl-SI" sz="1800" dirty="0" smtClean="0">
                <a:solidFill>
                  <a:srgbClr val="FF0000"/>
                </a:solidFill>
              </a:rPr>
              <a:t>Sektor za izobraževanje otrok s posebnimi potrebami si že nekaj časa prizadeva za sistemsko ureditev področja, predvsem s spremembo ZUOPP:</a:t>
            </a:r>
          </a:p>
          <a:p>
            <a:pPr marL="0" indent="0" algn="just">
              <a:buNone/>
            </a:pPr>
            <a:endParaRPr lang="sl-SI" sz="1800" dirty="0" smtClean="0">
              <a:solidFill>
                <a:srgbClr val="0070C0"/>
              </a:solidFill>
            </a:endParaRPr>
          </a:p>
          <a:p>
            <a:pPr algn="just">
              <a:buFontTx/>
              <a:buChar char="-"/>
            </a:pPr>
            <a:r>
              <a:rPr lang="sl-SI" sz="1800" dirty="0" smtClean="0">
                <a:solidFill>
                  <a:srgbClr val="0070C0"/>
                </a:solidFill>
              </a:rPr>
              <a:t>ki bi šolam omogočil podporo strokovnih centrov,</a:t>
            </a:r>
          </a:p>
          <a:p>
            <a:pPr algn="just">
              <a:buFontTx/>
              <a:buChar char="-"/>
            </a:pPr>
            <a:r>
              <a:rPr lang="sl-SI" sz="1800" dirty="0" smtClean="0">
                <a:solidFill>
                  <a:srgbClr val="0070C0"/>
                </a:solidFill>
              </a:rPr>
              <a:t> ki bi prinesel možnosti fleksibilne in učinkovitejše dodatne strokovne pomoči, predvsem v osnovnošolskem izobraževanju, kasneje vedo manj ali le pri najtežjih motnjah, </a:t>
            </a:r>
          </a:p>
          <a:p>
            <a:pPr algn="just">
              <a:buFontTx/>
              <a:buChar char="-"/>
            </a:pPr>
            <a:r>
              <a:rPr lang="sl-SI" sz="1800" dirty="0" smtClean="0">
                <a:solidFill>
                  <a:srgbClr val="0070C0"/>
                </a:solidFill>
              </a:rPr>
              <a:t>zagotavljanje ustreznejših vrst pomoči, ne le fizične,</a:t>
            </a:r>
          </a:p>
          <a:p>
            <a:pPr algn="just">
              <a:buFontTx/>
              <a:buChar char="-"/>
            </a:pPr>
            <a:r>
              <a:rPr lang="sl-SI" sz="1800" dirty="0" smtClean="0">
                <a:solidFill>
                  <a:srgbClr val="0070C0"/>
                </a:solidFill>
              </a:rPr>
              <a:t>uredil dodatno strokovno pomoč enotno in s konceptom, </a:t>
            </a:r>
          </a:p>
          <a:p>
            <a:pPr algn="just">
              <a:buFontTx/>
              <a:buChar char="-"/>
            </a:pPr>
            <a:r>
              <a:rPr lang="sl-SI" sz="1800" dirty="0" smtClean="0">
                <a:solidFill>
                  <a:srgbClr val="0070C0"/>
                </a:solidFill>
              </a:rPr>
              <a:t>predvidel smernice za izdelavo in spremljavo individualiziranih programov. </a:t>
            </a:r>
          </a:p>
        </p:txBody>
      </p:sp>
    </p:spTree>
    <p:extLst>
      <p:ext uri="{BB962C8B-B14F-4D97-AF65-F5344CB8AC3E}">
        <p14:creationId xmlns:p14="http://schemas.microsoft.com/office/powerpoint/2010/main" val="185593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stSlo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PredstSlo</Template>
  <TotalTime>9604</TotalTime>
  <Words>1478</Words>
  <Application>Microsoft Office PowerPoint</Application>
  <PresentationFormat>Diaprojekcija na zaslonu (4:3)</PresentationFormat>
  <Paragraphs>185</Paragraphs>
  <Slides>18</Slides>
  <Notes>7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18</vt:i4>
      </vt:variant>
    </vt:vector>
  </HeadingPairs>
  <TitlesOfParts>
    <vt:vector size="23" baseType="lpstr">
      <vt:lpstr>Arial</vt:lpstr>
      <vt:lpstr>Republika</vt:lpstr>
      <vt:lpstr>Calibri</vt:lpstr>
      <vt:lpstr>PredstSlo</vt:lpstr>
      <vt:lpstr>Custom Design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  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ursm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Javni razpis za spodbujanje aktivnega državljanstva mladih za večjo zaposlenost 2016–2018</dc:title>
  <dc:creator>Andreja Košir</dc:creator>
  <cp:lastModifiedBy>Fani Al-Mansour</cp:lastModifiedBy>
  <cp:revision>460</cp:revision>
  <cp:lastPrinted>2017-10-09T07:56:59Z</cp:lastPrinted>
  <dcterms:created xsi:type="dcterms:W3CDTF">2011-05-17T11:40:14Z</dcterms:created>
  <dcterms:modified xsi:type="dcterms:W3CDTF">2019-01-29T10:33:05Z</dcterms:modified>
</cp:coreProperties>
</file>