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67" r:id="rId5"/>
    <p:sldId id="259" r:id="rId6"/>
    <p:sldId id="260" r:id="rId7"/>
    <p:sldId id="263" r:id="rId8"/>
    <p:sldId id="264" r:id="rId9"/>
    <p:sldId id="265" r:id="rId10"/>
    <p:sldId id="266" r:id="rId11"/>
  </p:sldIdLst>
  <p:sldSz cx="12192000" cy="6858000"/>
  <p:notesSz cx="6808788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14E60-F009-469A-9514-ADC68486BAC1}" type="datetimeFigureOut">
              <a:rPr lang="sl-SI" smtClean="0"/>
              <a:t>4. 07. 2019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56737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3A14F-7393-4015-949D-65F7E875630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0854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 </a:t>
            </a:r>
            <a:r>
              <a:rPr lang="sl-SI" dirty="0" smtClean="0">
                <a:solidFill>
                  <a:srgbClr val="7030A0"/>
                </a:solidFill>
              </a:rPr>
              <a:t>Priprava </a:t>
            </a:r>
            <a:r>
              <a:rPr lang="sl-SI" dirty="0">
                <a:solidFill>
                  <a:srgbClr val="7030A0"/>
                </a:solidFill>
              </a:rPr>
              <a:t>sprememb kolektivne pogodbe za dejavnost vzgoje in izobraževanja v Republiki </a:t>
            </a:r>
            <a:r>
              <a:rPr lang="sl-SI" dirty="0" smtClean="0">
                <a:solidFill>
                  <a:srgbClr val="7030A0"/>
                </a:solidFill>
              </a:rPr>
              <a:t>Sloveniji</a:t>
            </a:r>
            <a:endParaRPr lang="sl-SI" dirty="0">
              <a:solidFill>
                <a:srgbClr val="7030A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895764"/>
          </a:xfrm>
        </p:spPr>
        <p:txBody>
          <a:bodyPr>
            <a:normAutofit lnSpcReduction="10000"/>
          </a:bodyPr>
          <a:lstStyle/>
          <a:p>
            <a:r>
              <a:rPr lang="sl-SI" strike="sngStrike" dirty="0"/>
              <a:t>Spremljanje izvajanja nove ureditve delovnega časa v osnovnih in srednjih </a:t>
            </a:r>
            <a:r>
              <a:rPr lang="sl-SI" strike="sngStrike" dirty="0" smtClean="0"/>
              <a:t>šolah</a:t>
            </a:r>
          </a:p>
          <a:p>
            <a:r>
              <a:rPr lang="sl-SI" dirty="0" smtClean="0"/>
              <a:t>NIVES POČKAR,</a:t>
            </a:r>
          </a:p>
          <a:p>
            <a:r>
              <a:rPr lang="sl-SI" dirty="0" smtClean="0"/>
              <a:t> Bled</a:t>
            </a:r>
            <a:r>
              <a:rPr lang="sl-SI" dirty="0" smtClean="0"/>
              <a:t>, 4. 7. 2019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24076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Nedorečeno: 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l-SI" dirty="0" smtClean="0"/>
              <a:t>Splošna in poklicna matura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0300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l-SI" dirty="0" smtClean="0"/>
              <a:t>Delovna  skupina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dirty="0" smtClean="0"/>
              <a:t>Kaj želimo spremeniti?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dirty="0" smtClean="0"/>
              <a:t>Dogovor ali KP ?</a:t>
            </a:r>
            <a:endParaRPr lang="sl-SI" dirty="0"/>
          </a:p>
          <a:p>
            <a:pPr>
              <a:buFont typeface="Wingdings" panose="05000000000000000000" pitchFamily="2" charset="2"/>
              <a:buChar char="§"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16644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311786"/>
          </a:xfrm>
        </p:spPr>
        <p:txBody>
          <a:bodyPr>
            <a:normAutofit fontScale="90000"/>
          </a:bodyPr>
          <a:lstStyle/>
          <a:p>
            <a:r>
              <a:rPr lang="sl-SI" dirty="0"/>
              <a:t>2. Ureditev neenakomerne razporeditve tedenske učne obveznosti učitelja na področju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913774" y="1049572"/>
            <a:ext cx="10363826" cy="47416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 smtClean="0"/>
              <a:t>V </a:t>
            </a:r>
            <a:r>
              <a:rPr lang="sl-SI" dirty="0"/>
              <a:t>programih poklicnega izobraževanja je zaradi izvedbe praktičnega usposabljanja z </a:t>
            </a:r>
            <a:r>
              <a:rPr lang="sl-SI" dirty="0" smtClean="0"/>
              <a:t>delom  pri </a:t>
            </a:r>
            <a:r>
              <a:rPr lang="sl-SI" dirty="0"/>
              <a:t>delodajalcu dopustno tedensko učno obveznost določeno z zakonom </a:t>
            </a:r>
            <a:r>
              <a:rPr lang="sl-SI" dirty="0" smtClean="0">
                <a:solidFill>
                  <a:srgbClr val="00B050"/>
                </a:solidFill>
              </a:rPr>
              <a:t>neenakomerno </a:t>
            </a:r>
            <a:r>
              <a:rPr lang="sl-SI" dirty="0" smtClean="0"/>
              <a:t>razporediti</a:t>
            </a:r>
            <a:r>
              <a:rPr lang="sl-SI" dirty="0"/>
              <a:t>, in sicer tako, da se v posameznih obdobjih trajanja pouka določi manjši </a:t>
            </a:r>
            <a:r>
              <a:rPr lang="sl-SI" dirty="0" smtClean="0"/>
              <a:t>oziroma večji </a:t>
            </a:r>
            <a:r>
              <a:rPr lang="sl-SI" dirty="0"/>
              <a:t>tedenski obseg ur učne obveznosti. </a:t>
            </a:r>
            <a:endParaRPr lang="sl-SI" dirty="0" smtClean="0"/>
          </a:p>
          <a:p>
            <a:r>
              <a:rPr lang="sl-SI" dirty="0" smtClean="0"/>
              <a:t>Tedenski </a:t>
            </a:r>
            <a:r>
              <a:rPr lang="sl-SI" dirty="0"/>
              <a:t>obseg ur učne obveznosti se </a:t>
            </a:r>
            <a:r>
              <a:rPr lang="sl-SI" dirty="0" smtClean="0"/>
              <a:t>lahko poveča </a:t>
            </a:r>
            <a:r>
              <a:rPr lang="sl-SI" dirty="0"/>
              <a:t>oziroma zmanjša za največ 5 ur tedensko, upoštevaje omejitev iz tretjega </a:t>
            </a:r>
            <a:r>
              <a:rPr lang="sl-SI" dirty="0" smtClean="0"/>
              <a:t>odstavka 44</a:t>
            </a:r>
            <a:r>
              <a:rPr lang="sl-SI" dirty="0"/>
              <a:t>. c člena KPVIZ. Obdobje, v katerem se lahko določi večji tedenski obseg ur </a:t>
            </a:r>
            <a:r>
              <a:rPr lang="sl-SI" dirty="0" smtClean="0"/>
              <a:t>učne.</a:t>
            </a:r>
            <a:endParaRPr lang="sl-SI" dirty="0"/>
          </a:p>
          <a:p>
            <a:r>
              <a:rPr lang="sl-SI" dirty="0"/>
              <a:t>obveznosti v skladu s prejšnjim stavkom, </a:t>
            </a:r>
            <a:r>
              <a:rPr lang="sl-SI" b="1" dirty="0">
                <a:solidFill>
                  <a:srgbClr val="00B050"/>
                </a:solidFill>
              </a:rPr>
              <a:t>traja strnjeno največ 19 tednov. </a:t>
            </a:r>
            <a:endParaRPr lang="sl-SI" b="1" dirty="0" smtClean="0">
              <a:solidFill>
                <a:srgbClr val="00B050"/>
              </a:solidFill>
            </a:endParaRPr>
          </a:p>
          <a:p>
            <a:r>
              <a:rPr lang="sl-SI" dirty="0" smtClean="0"/>
              <a:t>V </a:t>
            </a:r>
            <a:r>
              <a:rPr lang="sl-SI" dirty="0"/>
              <a:t>tem obdobju </a:t>
            </a:r>
            <a:r>
              <a:rPr lang="sl-SI" dirty="0" smtClean="0"/>
              <a:t>se  lahko </a:t>
            </a:r>
            <a:r>
              <a:rPr lang="sl-SI" dirty="0"/>
              <a:t>učitelju </a:t>
            </a:r>
            <a:r>
              <a:rPr lang="sl-SI" b="1" dirty="0">
                <a:solidFill>
                  <a:srgbClr val="00B050"/>
                </a:solidFill>
              </a:rPr>
              <a:t>določi dodatna tedenska učna obveznosti </a:t>
            </a:r>
            <a:r>
              <a:rPr lang="sl-SI" dirty="0"/>
              <a:t>na podlagi 124. člena </a:t>
            </a:r>
            <a:r>
              <a:rPr lang="sl-SI" dirty="0" smtClean="0"/>
              <a:t>ZOFVI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98500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l-SI" dirty="0"/>
              <a:t>V programih srednješolskega izobraževanja je dopustno tedensko učno obveznost </a:t>
            </a:r>
            <a:r>
              <a:rPr lang="sl-SI" dirty="0" smtClean="0"/>
              <a:t>določeno z </a:t>
            </a:r>
            <a:r>
              <a:rPr lang="sl-SI" dirty="0"/>
              <a:t>zakonom</a:t>
            </a:r>
            <a:r>
              <a:rPr lang="sl-SI" b="1" dirty="0"/>
              <a:t> neenakomerno </a:t>
            </a:r>
            <a:r>
              <a:rPr lang="sl-SI" dirty="0"/>
              <a:t>razporediti tako, da se v strnjenem obdobju največ </a:t>
            </a:r>
            <a:r>
              <a:rPr lang="sl-SI" b="1" dirty="0">
                <a:solidFill>
                  <a:srgbClr val="FF0000"/>
                </a:solidFill>
              </a:rPr>
              <a:t>štirih </a:t>
            </a:r>
            <a:r>
              <a:rPr lang="sl-SI" b="1" dirty="0" smtClean="0">
                <a:solidFill>
                  <a:srgbClr val="FF0000"/>
                </a:solidFill>
              </a:rPr>
              <a:t>tednov  </a:t>
            </a:r>
            <a:r>
              <a:rPr lang="sl-SI" dirty="0" smtClean="0"/>
              <a:t>pouka </a:t>
            </a:r>
            <a:r>
              <a:rPr lang="sl-SI" dirty="0"/>
              <a:t>določi </a:t>
            </a:r>
            <a:r>
              <a:rPr lang="sl-SI" dirty="0" smtClean="0"/>
              <a:t>učne </a:t>
            </a:r>
            <a:r>
              <a:rPr lang="sl-SI" dirty="0"/>
              <a:t>obveznosti, vendar ne več kot </a:t>
            </a:r>
            <a:r>
              <a:rPr lang="sl-SI" b="1" dirty="0">
                <a:solidFill>
                  <a:srgbClr val="00B050"/>
                </a:solidFill>
              </a:rPr>
              <a:t>za 7 ur tedensko. </a:t>
            </a:r>
            <a:r>
              <a:rPr lang="sl-SI" b="1" dirty="0" smtClean="0">
                <a:solidFill>
                  <a:srgbClr val="00B050"/>
                </a:solidFill>
              </a:rPr>
              <a:t> </a:t>
            </a:r>
          </a:p>
          <a:p>
            <a:r>
              <a:rPr lang="sl-SI" dirty="0" smtClean="0"/>
              <a:t>V tem </a:t>
            </a:r>
            <a:r>
              <a:rPr lang="sl-SI" dirty="0"/>
              <a:t>obdobju učitelju ni dopustno določiti dodatne tedenske učne obveznosti na podlagi 124</a:t>
            </a:r>
            <a:r>
              <a:rPr lang="sl-SI" dirty="0" smtClean="0"/>
              <a:t>. člena </a:t>
            </a:r>
            <a:r>
              <a:rPr lang="sl-SI" dirty="0"/>
              <a:t>ZOFVI.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91161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l-SI" dirty="0" smtClean="0"/>
              <a:t> </a:t>
            </a:r>
            <a:r>
              <a:rPr lang="sl-SI" dirty="0"/>
              <a:t>Podpisniki tega dogovora so soglasni, da bodo takoj po uveljavitvi sprememb in dopolnitev</a:t>
            </a:r>
          </a:p>
          <a:p>
            <a:pPr marL="0" indent="0">
              <a:buNone/>
            </a:pPr>
            <a:r>
              <a:rPr lang="sl-SI" dirty="0"/>
              <a:t>kolektivne pogodbe </a:t>
            </a:r>
            <a:r>
              <a:rPr lang="sl-SI" dirty="0">
                <a:solidFill>
                  <a:srgbClr val="00B050"/>
                </a:solidFill>
              </a:rPr>
              <a:t>začeli s pogajanji o normativni ureditvi delovnega časa in delovne</a:t>
            </a:r>
          </a:p>
          <a:p>
            <a:pPr marL="0" indent="0">
              <a:buNone/>
            </a:pPr>
            <a:r>
              <a:rPr lang="sl-SI" dirty="0">
                <a:solidFill>
                  <a:srgbClr val="00B050"/>
                </a:solidFill>
              </a:rPr>
              <a:t>obveznosti ostalih strokovnih delavcev oziroma zaposlenih v vzgojno-izobraževalnih zavodih,</a:t>
            </a:r>
          </a:p>
          <a:p>
            <a:pPr marL="0" indent="0">
              <a:buNone/>
            </a:pPr>
            <a:r>
              <a:rPr lang="sl-SI" dirty="0">
                <a:solidFill>
                  <a:srgbClr val="00B050"/>
                </a:solidFill>
              </a:rPr>
              <a:t>za katere spremembe in dopolnitve kolektivne pogodbe glede ureditve delovnega časa ne</a:t>
            </a:r>
          </a:p>
          <a:p>
            <a:pPr marL="0" indent="0">
              <a:buNone/>
            </a:pPr>
            <a:r>
              <a:rPr lang="sl-SI" dirty="0">
                <a:solidFill>
                  <a:srgbClr val="00B050"/>
                </a:solidFill>
              </a:rPr>
              <a:t>veljajo </a:t>
            </a:r>
            <a:r>
              <a:rPr lang="sl-SI" dirty="0"/>
              <a:t>(vrtci, zavodi za otroke in mladostnike s posebnimi potrebami, glasbene šole, domovi</a:t>
            </a:r>
          </a:p>
          <a:p>
            <a:pPr marL="0" indent="0">
              <a:buNone/>
            </a:pPr>
            <a:r>
              <a:rPr lang="sl-SI" dirty="0"/>
              <a:t>za učence, dijaški domovi in višje strokovne šole</a:t>
            </a:r>
            <a:r>
              <a:rPr lang="sl-SI" dirty="0" smtClean="0"/>
              <a:t>).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12330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l-SI" dirty="0"/>
              <a:t>6. Podpisniki tega dogovora se zavezujejo, da bodo podpirali takšne spremembe glede</a:t>
            </a:r>
          </a:p>
          <a:p>
            <a:r>
              <a:rPr lang="sl-SI" dirty="0"/>
              <a:t>ureditve delovnega časa v dejavnosti vzgoje in izobraževanja, ki bodo omogočile</a:t>
            </a:r>
          </a:p>
          <a:p>
            <a:r>
              <a:rPr lang="sl-SI" dirty="0"/>
              <a:t>učinkovitejšo organizacijo dela ob upoštevanju ustrezne obremenitve strokovnih delavcev. </a:t>
            </a:r>
          </a:p>
        </p:txBody>
      </p:sp>
    </p:spTree>
    <p:extLst>
      <p:ext uri="{BB962C8B-B14F-4D97-AF65-F5344CB8AC3E}">
        <p14:creationId xmlns:p14="http://schemas.microsoft.com/office/powerpoint/2010/main" val="3609082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385212"/>
          </a:xfrm>
        </p:spPr>
        <p:txBody>
          <a:bodyPr>
            <a:normAutofit fontScale="90000"/>
          </a:bodyPr>
          <a:lstStyle/>
          <a:p>
            <a:r>
              <a:rPr lang="sl-SI" dirty="0"/>
              <a:t>Priloga 1: Nabor del in nalog, ki obsega učno obveznost skupaj s pripravo na pouk,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40000" lnSpcReduction="20000"/>
          </a:bodyPr>
          <a:lstStyle/>
          <a:p>
            <a:r>
              <a:rPr lang="sl-SI" dirty="0" smtClean="0"/>
              <a:t>popravljanjem </a:t>
            </a:r>
            <a:r>
              <a:rPr lang="sl-SI" dirty="0"/>
              <a:t>in ocenjevanjem izdelkov, v obsegu 33 ur</a:t>
            </a:r>
          </a:p>
          <a:p>
            <a:r>
              <a:rPr lang="sl-SI" dirty="0"/>
              <a:t>• pouk,</a:t>
            </a:r>
          </a:p>
          <a:p>
            <a:r>
              <a:rPr lang="sl-SI" dirty="0"/>
              <a:t>• druge oblike organiziranega dela z učenci, dijaki, vajenci,</a:t>
            </a:r>
          </a:p>
          <a:p>
            <a:r>
              <a:rPr lang="sl-SI" dirty="0"/>
              <a:t>• priprave na pouk: letna priprava, sprotna vsebinska priprava, metodična priprava,</a:t>
            </a:r>
          </a:p>
          <a:p>
            <a:r>
              <a:rPr lang="sl-SI" dirty="0"/>
              <a:t>priprava didaktičnih pripomočkov,</a:t>
            </a:r>
          </a:p>
          <a:p>
            <a:r>
              <a:rPr lang="sl-SI" dirty="0"/>
              <a:t>• priprava na preverjanje in ocenjevanje in izdelava potrebnega gradiva,</a:t>
            </a:r>
          </a:p>
          <a:p>
            <a:r>
              <a:rPr lang="sl-SI" dirty="0"/>
              <a:t>• popravljanje testov in drugih izdelkov učencev, poprava domačih nalog,</a:t>
            </a:r>
          </a:p>
          <a:p>
            <a:r>
              <a:rPr lang="sl-SI" dirty="0"/>
              <a:t>• individualizacija in diferenciacija pouka,</a:t>
            </a:r>
          </a:p>
          <a:p>
            <a:r>
              <a:rPr lang="sl-SI" dirty="0"/>
              <a:t>• vodenje obvezne dokumentacije,</a:t>
            </a:r>
          </a:p>
          <a:p>
            <a:r>
              <a:rPr lang="sl-SI" dirty="0"/>
              <a:t>• naloge, ki v skladu z normativi pomenijo nižjo učno obveznost učiteljev, razen nalog</a:t>
            </a:r>
          </a:p>
          <a:p>
            <a:r>
              <a:rPr lang="sl-SI" dirty="0"/>
              <a:t>razrednika,</a:t>
            </a:r>
          </a:p>
          <a:p>
            <a:r>
              <a:rPr lang="sl-SI" dirty="0"/>
              <a:t>• ostale aktivnosti za nemoteno izvedbo vzgojno izobraževalnega procesa, ki jih opravi</a:t>
            </a:r>
          </a:p>
          <a:p>
            <a:r>
              <a:rPr lang="sl-SI" dirty="0"/>
              <a:t>v času med posameznimi urami pouka. </a:t>
            </a:r>
          </a:p>
        </p:txBody>
      </p:sp>
    </p:spTree>
    <p:extLst>
      <p:ext uri="{BB962C8B-B14F-4D97-AF65-F5344CB8AC3E}">
        <p14:creationId xmlns:p14="http://schemas.microsoft.com/office/powerpoint/2010/main" val="2224625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3775" y="357809"/>
            <a:ext cx="10364451" cy="1856885"/>
          </a:xfrm>
        </p:spPr>
        <p:txBody>
          <a:bodyPr>
            <a:normAutofit fontScale="90000"/>
          </a:bodyPr>
          <a:lstStyle/>
          <a:p>
            <a:r>
              <a:rPr lang="sl-SI" dirty="0"/>
              <a:t>Priloga 2: Primeroma naveden nabor del in nalog, ki so skupne vsem učiteljem v</a:t>
            </a:r>
            <a:br>
              <a:rPr lang="sl-SI" dirty="0"/>
            </a:br>
            <a:r>
              <a:rPr lang="sl-SI" dirty="0"/>
              <a:t>obsegu od najmanj 150 do največ 180 ur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l-SI" dirty="0" smtClean="0"/>
              <a:t>• </a:t>
            </a:r>
            <a:r>
              <a:rPr lang="sl-SI" dirty="0"/>
              <a:t>sodelovanje s starši (na primer govorilne ure, roditeljski sestanki, druge oblike</a:t>
            </a:r>
          </a:p>
          <a:p>
            <a:pPr marL="0" indent="0">
              <a:buNone/>
            </a:pPr>
            <a:r>
              <a:rPr lang="sl-SI" dirty="0" smtClean="0"/>
              <a:t>     sodelovanja </a:t>
            </a:r>
            <a:r>
              <a:rPr lang="sl-SI" dirty="0"/>
              <a:t>s starši),</a:t>
            </a:r>
          </a:p>
          <a:p>
            <a:pPr marL="0" indent="0">
              <a:buNone/>
            </a:pPr>
            <a:r>
              <a:rPr lang="sl-SI" dirty="0"/>
              <a:t>• sodelovanje v strokovnih organih šole (na primer pedagoške in ocenjevalne</a:t>
            </a:r>
          </a:p>
          <a:p>
            <a:pPr marL="0" indent="0">
              <a:buNone/>
            </a:pPr>
            <a:r>
              <a:rPr lang="sl-SI" dirty="0" smtClean="0"/>
              <a:t>  konference</a:t>
            </a:r>
            <a:r>
              <a:rPr lang="sl-SI" dirty="0"/>
              <a:t>, strokovni aktivi),</a:t>
            </a:r>
          </a:p>
          <a:p>
            <a:pPr marL="0" indent="0">
              <a:buNone/>
            </a:pPr>
            <a:r>
              <a:rPr lang="sl-SI" dirty="0"/>
              <a:t>• sodelovanje z zunanjimi institucijami (na primer centri za socialno delo, delodajalci),</a:t>
            </a:r>
          </a:p>
          <a:p>
            <a:pPr marL="0" indent="0">
              <a:buNone/>
            </a:pPr>
            <a:r>
              <a:rPr lang="sl-SI" dirty="0"/>
              <a:t>• organizirano strokovno izobraževanje in izpopolnjevanje,</a:t>
            </a:r>
          </a:p>
          <a:p>
            <a:pPr marL="0" indent="0">
              <a:buNone/>
            </a:pPr>
            <a:r>
              <a:rPr lang="sl-SI" dirty="0"/>
              <a:t>• zbiranje in obdelava podatkov v zvezi z opravljanjem vzgojno-izobraževalnega in</a:t>
            </a:r>
          </a:p>
          <a:p>
            <a:pPr marL="0" indent="0">
              <a:buNone/>
            </a:pPr>
            <a:r>
              <a:rPr lang="sl-SI" dirty="0" smtClean="0"/>
              <a:t> drugega </a:t>
            </a:r>
            <a:r>
              <a:rPr lang="sl-SI" dirty="0"/>
              <a:t>dela,</a:t>
            </a:r>
          </a:p>
          <a:p>
            <a:pPr marL="0" indent="0">
              <a:buNone/>
            </a:pPr>
            <a:r>
              <a:rPr lang="sl-SI" dirty="0"/>
              <a:t>• urejanje kabinetov, zbirk, šolskih delavnic, telovadnic, igrišč, nasadov in podobno,</a:t>
            </a:r>
          </a:p>
          <a:p>
            <a:pPr marL="0" indent="0">
              <a:buNone/>
            </a:pPr>
            <a:r>
              <a:rPr lang="sl-SI" dirty="0"/>
              <a:t>• opravljanje drugih nalog, določenih z letnim delovnim načrtom zavoda.</a:t>
            </a:r>
          </a:p>
        </p:txBody>
      </p:sp>
    </p:spTree>
    <p:extLst>
      <p:ext uri="{BB962C8B-B14F-4D97-AF65-F5344CB8AC3E}">
        <p14:creationId xmlns:p14="http://schemas.microsoft.com/office/powerpoint/2010/main" val="2704220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l-SI" dirty="0"/>
              <a:t>Priloga 3: Dogovor </a:t>
            </a:r>
          </a:p>
        </p:txBody>
      </p:sp>
    </p:spTree>
    <p:extLst>
      <p:ext uri="{BB962C8B-B14F-4D97-AF65-F5344CB8AC3E}">
        <p14:creationId xmlns:p14="http://schemas.microsoft.com/office/powerpoint/2010/main" val="130086122"/>
      </p:ext>
    </p:extLst>
  </p:cSld>
  <p:clrMapOvr>
    <a:masterClrMapping/>
  </p:clrMapOvr>
</p:sld>
</file>

<file path=ppt/theme/theme1.xml><?xml version="1.0" encoding="utf-8"?>
<a:theme xmlns:a="http://schemas.openxmlformats.org/drawingml/2006/main" name="Kapljica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TM04033925[[fn=Kapljica]]</Template>
  <TotalTime>17</TotalTime>
  <Words>601</Words>
  <Application>Microsoft Office PowerPoint</Application>
  <PresentationFormat>Širokozaslonsko</PresentationFormat>
  <Paragraphs>51</Paragraphs>
  <Slides>10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5" baseType="lpstr">
      <vt:lpstr>Arial</vt:lpstr>
      <vt:lpstr>Calibri</vt:lpstr>
      <vt:lpstr>Tw Cen MT</vt:lpstr>
      <vt:lpstr>Wingdings</vt:lpstr>
      <vt:lpstr>Kapljica</vt:lpstr>
      <vt:lpstr> Priprava sprememb kolektivne pogodbe za dejavnost vzgoje in izobraževanja v Republiki Sloveniji</vt:lpstr>
      <vt:lpstr>PowerPointova predstavitev</vt:lpstr>
      <vt:lpstr>2. Ureditev neenakomerne razporeditve tedenske učne obveznosti učitelja na področju </vt:lpstr>
      <vt:lpstr>PowerPointova predstavitev</vt:lpstr>
      <vt:lpstr>PowerPointova predstavitev</vt:lpstr>
      <vt:lpstr>PowerPointova predstavitev</vt:lpstr>
      <vt:lpstr>Priloga 1: Nabor del in nalog, ki obsega učno obveznost skupaj s pripravo na pouk, </vt:lpstr>
      <vt:lpstr>Priloga 2: Primeroma naveden nabor del in nalog, ki so skupne vsem učiteljem v obsegu od najmanj 150 do največ 180 ur </vt:lpstr>
      <vt:lpstr>PowerPointova predstavitev</vt:lpstr>
      <vt:lpstr>Nedorečeno: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Priprava sprememb kolektivne pogodbe za dejavnost vzgoje in izobraževanja v Republiki Sloveniji</dc:title>
  <dc:creator>Nives Počkar</dc:creator>
  <cp:lastModifiedBy>Fani Al-Mansour</cp:lastModifiedBy>
  <cp:revision>4</cp:revision>
  <dcterms:created xsi:type="dcterms:W3CDTF">2019-07-02T13:54:00Z</dcterms:created>
  <dcterms:modified xsi:type="dcterms:W3CDTF">2019-07-04T17:12:34Z</dcterms:modified>
</cp:coreProperties>
</file>